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xml" ContentType="application/vnd.openxmlformats-officedocument.presentationml.notesSlide+xml"/>
  <Override PartName="/ppt/tags/tag8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1.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402" r:id="rId2"/>
    <p:sldId id="443" r:id="rId3"/>
    <p:sldId id="466" r:id="rId4"/>
    <p:sldId id="468" r:id="rId5"/>
    <p:sldId id="469" r:id="rId6"/>
    <p:sldId id="470" r:id="rId7"/>
    <p:sldId id="471" r:id="rId8"/>
    <p:sldId id="475" r:id="rId9"/>
    <p:sldId id="524" r:id="rId10"/>
    <p:sldId id="463" r:id="rId11"/>
    <p:sldId id="464" r:id="rId12"/>
    <p:sldId id="525" r:id="rId13"/>
    <p:sldId id="526" r:id="rId14"/>
    <p:sldId id="467" r:id="rId15"/>
    <p:sldId id="527" r:id="rId16"/>
    <p:sldId id="541" r:id="rId17"/>
    <p:sldId id="528" r:id="rId18"/>
    <p:sldId id="435" r:id="rId19"/>
    <p:sldId id="425" r:id="rId20"/>
    <p:sldId id="479" r:id="rId21"/>
    <p:sldId id="477" r:id="rId22"/>
    <p:sldId id="504" r:id="rId23"/>
    <p:sldId id="478" r:id="rId24"/>
    <p:sldId id="462" r:id="rId25"/>
    <p:sldId id="488" r:id="rId26"/>
    <p:sldId id="539" r:id="rId27"/>
    <p:sldId id="444" r:id="rId28"/>
    <p:sldId id="489" r:id="rId29"/>
    <p:sldId id="487" r:id="rId30"/>
    <p:sldId id="480" r:id="rId31"/>
    <p:sldId id="483" r:id="rId32"/>
    <p:sldId id="481" r:id="rId33"/>
    <p:sldId id="482" r:id="rId34"/>
    <p:sldId id="486" r:id="rId35"/>
    <p:sldId id="506" r:id="rId36"/>
    <p:sldId id="427" r:id="rId37"/>
    <p:sldId id="510" r:id="rId38"/>
    <p:sldId id="490" r:id="rId39"/>
    <p:sldId id="496" r:id="rId40"/>
    <p:sldId id="553" r:id="rId41"/>
    <p:sldId id="497" r:id="rId42"/>
    <p:sldId id="493" r:id="rId43"/>
    <p:sldId id="494" r:id="rId44"/>
    <p:sldId id="495" r:id="rId45"/>
    <p:sldId id="446" r:id="rId46"/>
    <p:sldId id="498" r:id="rId47"/>
    <p:sldId id="540" r:id="rId48"/>
    <p:sldId id="503" r:id="rId49"/>
    <p:sldId id="500" r:id="rId50"/>
    <p:sldId id="501" r:id="rId51"/>
    <p:sldId id="502" r:id="rId52"/>
    <p:sldId id="533" r:id="rId53"/>
    <p:sldId id="534" r:id="rId54"/>
    <p:sldId id="447" r:id="rId55"/>
    <p:sldId id="455" r:id="rId56"/>
    <p:sldId id="456" r:id="rId57"/>
    <p:sldId id="508" r:id="rId58"/>
    <p:sldId id="509" r:id="rId59"/>
    <p:sldId id="548" r:id="rId60"/>
    <p:sldId id="549" r:id="rId61"/>
    <p:sldId id="550" r:id="rId62"/>
    <p:sldId id="551" r:id="rId63"/>
    <p:sldId id="552" r:id="rId64"/>
    <p:sldId id="529" r:id="rId65"/>
    <p:sldId id="530" r:id="rId66"/>
    <p:sldId id="545" r:id="rId67"/>
    <p:sldId id="531" r:id="rId68"/>
    <p:sldId id="536" r:id="rId69"/>
    <p:sldId id="537" r:id="rId70"/>
    <p:sldId id="507" r:id="rId71"/>
    <p:sldId id="511" r:id="rId72"/>
    <p:sldId id="363" r:id="rId73"/>
    <p:sldId id="267" r:id="rId74"/>
    <p:sldId id="458" r:id="rId75"/>
    <p:sldId id="460" r:id="rId76"/>
    <p:sldId id="523" r:id="rId77"/>
    <p:sldId id="461" r:id="rId78"/>
    <p:sldId id="513" r:id="rId79"/>
    <p:sldId id="514" r:id="rId80"/>
    <p:sldId id="515" r:id="rId81"/>
    <p:sldId id="516" r:id="rId82"/>
    <p:sldId id="459" r:id="rId83"/>
    <p:sldId id="520" r:id="rId84"/>
    <p:sldId id="532" r:id="rId85"/>
    <p:sldId id="521" r:id="rId86"/>
    <p:sldId id="554" r:id="rId87"/>
    <p:sldId id="542" r:id="rId88"/>
    <p:sldId id="543" r:id="rId89"/>
    <p:sldId id="544" r:id="rId90"/>
    <p:sldId id="260" r:id="rId9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21DE"/>
    <a:srgbClr val="D397B8"/>
    <a:srgbClr val="9F4373"/>
    <a:srgbClr val="943A74"/>
    <a:srgbClr val="914062"/>
    <a:srgbClr val="D7FFF9"/>
    <a:srgbClr val="8EFD5D"/>
    <a:srgbClr val="43C1F5"/>
    <a:srgbClr val="F8F504"/>
    <a:srgbClr val="41FB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94660"/>
  </p:normalViewPr>
  <p:slideViewPr>
    <p:cSldViewPr snapToGrid="0">
      <p:cViewPr varScale="1">
        <p:scale>
          <a:sx n="87" d="100"/>
          <a:sy n="87" d="100"/>
        </p:scale>
        <p:origin x="1044" y="66"/>
      </p:cViewPr>
      <p:guideLst/>
    </p:cSldViewPr>
  </p:slideViewPr>
  <p:notesTextViewPr>
    <p:cViewPr>
      <p:scale>
        <a:sx n="1" d="1"/>
        <a:sy n="1" d="1"/>
      </p:scale>
      <p:origin x="0" y="0"/>
    </p:cViewPr>
  </p:notesTextViewPr>
  <p:sorterViewPr>
    <p:cViewPr varScale="1">
      <p:scale>
        <a:sx n="100" d="100"/>
        <a:sy n="100" d="100"/>
      </p:scale>
      <p:origin x="0" y="-2112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41135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49115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EF8A549-5AB9-41A5-9000-93610BC6D3EA}" type="slidenum">
              <a:rPr lang="en-US" altLang="zh-CN"/>
              <a:pPr eaLnBrk="1" hangingPunct="1"/>
              <a:t>63</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21073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232165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587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幻灯片图像占位符 1"/>
          <p:cNvSpPr>
            <a:spLocks noGrp="1" noRot="1" noChangeAspect="1"/>
          </p:cNvSpPr>
          <p:nvPr>
            <p:ph type="sldImg" idx="2"/>
          </p:nvPr>
        </p:nvSpPr>
        <p:spPr/>
      </p:sp>
      <p:sp>
        <p:nvSpPr>
          <p:cNvPr id="104872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5107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03425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9" name="幻灯片图像占位符 1"/>
          <p:cNvSpPr>
            <a:spLocks noGrp="1" noRot="1" noChangeAspect="1"/>
          </p:cNvSpPr>
          <p:nvPr>
            <p:ph type="sldImg" idx="2"/>
          </p:nvPr>
        </p:nvSpPr>
        <p:spPr/>
      </p:sp>
      <p:sp>
        <p:nvSpPr>
          <p:cNvPr id="1048860"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37440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9" name="幻灯片图像占位符 1"/>
          <p:cNvSpPr>
            <a:spLocks noGrp="1" noRot="1" noChangeAspect="1"/>
          </p:cNvSpPr>
          <p:nvPr>
            <p:ph type="sldImg" idx="2"/>
          </p:nvPr>
        </p:nvSpPr>
        <p:spPr/>
      </p:sp>
      <p:sp>
        <p:nvSpPr>
          <p:cNvPr id="1048860"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3520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国际地理学界将我国的钱塘江、南亚的恒河、南美洲的亚玛逊河并称为世界“三大潮涌河”，这三条河的入海口都是著名的潮涌区，因它们的入海口呈“喇叭状”，涨潮时海水汇聚，其势非常壮观！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813528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DD5E993-729E-4CBD-91D1-724F6470CA4C}" type="slidenum">
              <a:rPr lang="en-US" altLang="zh-CN"/>
              <a:pPr eaLnBrk="1" hangingPunct="1"/>
              <a:t>60</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10522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6E7006-7658-45A2-9542-02501DBFEABC}" type="slidenum">
              <a:rPr lang="en-US" altLang="zh-CN"/>
              <a:pPr eaLnBrk="1" hangingPunct="1"/>
              <a:t>61</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376399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2033725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bg>
      <p:bgPr>
        <a:solidFill>
          <a:schemeClr val="bg2"/>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a:xfrm>
            <a:off x="659807" y="6349833"/>
            <a:ext cx="2025001" cy="316800"/>
          </a:xfrm>
        </p:spPr>
        <p:txBody>
          <a:bodyPr wrap="square">
            <a:normAutofit/>
          </a:bodyPr>
          <a:lstStyle>
            <a:lvl1pPr>
              <a:defRPr>
                <a:latin typeface="Arial" panose="020B0604020202020204" pitchFamily="34" charset="0"/>
                <a:ea typeface="微软雅黑"/>
              </a:defRPr>
            </a:lvl1pPr>
          </a:lstStyle>
          <a:p>
            <a:fld id="{760FBDFE-C587-4B4C-A407-44438C67B59E}" type="datetimeFigureOut">
              <a:rPr lang="zh-CN" altLang="en-US" smtClean="0"/>
              <a:t>2020/12/10</a:t>
            </a:fld>
            <a:endParaRPr lang="zh-CN" altLang="en-US"/>
          </a:p>
        </p:txBody>
      </p:sp>
      <p:sp>
        <p:nvSpPr>
          <p:cNvPr id="5" name="页脚占位符 4"/>
          <p:cNvSpPr>
            <a:spLocks noGrp="1"/>
          </p:cNvSpPr>
          <p:nvPr>
            <p:ph type="ftr" sz="quarter" idx="11"/>
            <p:custDataLst>
              <p:tags r:id="rId2"/>
            </p:custDataLst>
          </p:nvPr>
        </p:nvSpPr>
        <p:spPr>
          <a:xfrm>
            <a:off x="3087001" y="6349833"/>
            <a:ext cx="2970000" cy="316800"/>
          </a:xfrm>
        </p:spPr>
        <p:txBody>
          <a:bodyPr wrap="square">
            <a:normAutofit/>
          </a:bodyPr>
          <a:lstStyle>
            <a:lvl1pPr>
              <a:defRPr>
                <a:latin typeface="Arial" panose="020B0604020202020204" pitchFamily="34" charset="0"/>
                <a:ea typeface="微软雅黑"/>
              </a:defRPr>
            </a:lvl1pPr>
          </a:lstStyle>
          <a:p>
            <a:endParaRPr lang="zh-CN" altLang="en-US"/>
          </a:p>
        </p:txBody>
      </p:sp>
      <p:sp>
        <p:nvSpPr>
          <p:cNvPr id="6" name="灯片编号占位符 5"/>
          <p:cNvSpPr>
            <a:spLocks noGrp="1"/>
          </p:cNvSpPr>
          <p:nvPr>
            <p:ph type="sldNum" sz="quarter" idx="12"/>
            <p:custDataLst>
              <p:tags r:id="rId3"/>
            </p:custDataLst>
          </p:nvPr>
        </p:nvSpPr>
        <p:spPr>
          <a:xfrm>
            <a:off x="6457950" y="6349833"/>
            <a:ext cx="2025001" cy="316800"/>
          </a:xfrm>
        </p:spPr>
        <p:txBody>
          <a:bodyPr wrap="square">
            <a:normAutofit/>
          </a:bodyPr>
          <a:lstStyle>
            <a:lvl1pPr>
              <a:defRPr>
                <a:latin typeface="Arial" panose="020B0604020202020204" pitchFamily="34" charset="0"/>
                <a:ea typeface="微软雅黑"/>
              </a:defRPr>
            </a:lvl1p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26783631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07682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71759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27318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56406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2055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t>2020/12/10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2020/12/10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2020/12/10</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tags" Target="../tags/tag38.xml"/><Relationship Id="rId39" Type="http://schemas.openxmlformats.org/officeDocument/2006/relationships/image" Target="../media/image21.png"/><Relationship Id="rId3" Type="http://schemas.openxmlformats.org/officeDocument/2006/relationships/tags" Target="../tags/tag15.xml"/><Relationship Id="rId21" Type="http://schemas.openxmlformats.org/officeDocument/2006/relationships/tags" Target="../tags/tag33.xml"/><Relationship Id="rId34" Type="http://schemas.openxmlformats.org/officeDocument/2006/relationships/image" Target="../media/image16.png"/><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tags" Target="../tags/tag37.xml"/><Relationship Id="rId33" Type="http://schemas.openxmlformats.org/officeDocument/2006/relationships/slideLayout" Target="../slideLayouts/slideLayout7.xml"/><Relationship Id="rId38" Type="http://schemas.openxmlformats.org/officeDocument/2006/relationships/image" Target="../media/image20.png"/><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tags" Target="../tags/tag32.xml"/><Relationship Id="rId29" Type="http://schemas.openxmlformats.org/officeDocument/2006/relationships/tags" Target="../tags/tag41.xml"/><Relationship Id="rId41" Type="http://schemas.openxmlformats.org/officeDocument/2006/relationships/image" Target="../media/image23.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tags" Target="../tags/tag36.xml"/><Relationship Id="rId32" Type="http://schemas.openxmlformats.org/officeDocument/2006/relationships/tags" Target="../tags/tag44.xml"/><Relationship Id="rId37" Type="http://schemas.openxmlformats.org/officeDocument/2006/relationships/image" Target="../media/image19.png"/><Relationship Id="rId40" Type="http://schemas.openxmlformats.org/officeDocument/2006/relationships/image" Target="../media/image22.png"/><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tags" Target="../tags/tag35.xml"/><Relationship Id="rId28" Type="http://schemas.openxmlformats.org/officeDocument/2006/relationships/tags" Target="../tags/tag40.xml"/><Relationship Id="rId36" Type="http://schemas.openxmlformats.org/officeDocument/2006/relationships/image" Target="../media/image18.png"/><Relationship Id="rId10" Type="http://schemas.openxmlformats.org/officeDocument/2006/relationships/tags" Target="../tags/tag22.xml"/><Relationship Id="rId19" Type="http://schemas.openxmlformats.org/officeDocument/2006/relationships/tags" Target="../tags/tag31.xml"/><Relationship Id="rId31" Type="http://schemas.openxmlformats.org/officeDocument/2006/relationships/tags" Target="../tags/tag43.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tags" Target="../tags/tag34.xml"/><Relationship Id="rId27" Type="http://schemas.openxmlformats.org/officeDocument/2006/relationships/tags" Target="../tags/tag39.xml"/><Relationship Id="rId30" Type="http://schemas.openxmlformats.org/officeDocument/2006/relationships/tags" Target="../tags/tag42.xml"/><Relationship Id="rId35"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9" Type="http://schemas.openxmlformats.org/officeDocument/2006/relationships/image" Target="../media/image19.png"/><Relationship Id="rId3" Type="http://schemas.openxmlformats.org/officeDocument/2006/relationships/tags" Target="../tags/tag47.xml"/><Relationship Id="rId21" Type="http://schemas.openxmlformats.org/officeDocument/2006/relationships/tags" Target="../tags/tag65.xml"/><Relationship Id="rId34" Type="http://schemas.openxmlformats.org/officeDocument/2006/relationships/tags" Target="../tags/tag78.xml"/><Relationship Id="rId42" Type="http://schemas.openxmlformats.org/officeDocument/2006/relationships/image" Target="../media/image22.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tags" Target="../tags/tag77.xml"/><Relationship Id="rId38" Type="http://schemas.openxmlformats.org/officeDocument/2006/relationships/image" Target="../media/image18.png"/><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tags" Target="../tags/tag73.xml"/><Relationship Id="rId41" Type="http://schemas.openxmlformats.org/officeDocument/2006/relationships/image" Target="../media/image21.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tags" Target="../tags/tag76.xml"/><Relationship Id="rId37" Type="http://schemas.openxmlformats.org/officeDocument/2006/relationships/image" Target="../media/image17.png"/><Relationship Id="rId40" Type="http://schemas.openxmlformats.org/officeDocument/2006/relationships/image" Target="../media/image20.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tags" Target="../tags/tag72.xml"/><Relationship Id="rId36" Type="http://schemas.openxmlformats.org/officeDocument/2006/relationships/image" Target="../media/image16.png"/><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tags" Target="../tags/tag75.xml"/><Relationship Id="rId44" Type="http://schemas.openxmlformats.org/officeDocument/2006/relationships/image" Target="../media/image24.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tags" Target="../tags/tag74.xml"/><Relationship Id="rId35" Type="http://schemas.openxmlformats.org/officeDocument/2006/relationships/slideLayout" Target="../slideLayouts/slideLayout7.xml"/><Relationship Id="rId43"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tags" Target="../tags/tag8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28.jpeg"/><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28.jpe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89.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tags" Target="../tags/tag92.xml"/><Relationship Id="rId7" Type="http://schemas.openxmlformats.org/officeDocument/2006/relationships/slideLayout" Target="../slideLayouts/slideLayout7.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7.xml"/><Relationship Id="rId1" Type="http://schemas.openxmlformats.org/officeDocument/2006/relationships/tags" Target="../tags/tag96.xml"/><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7.xml"/><Relationship Id="rId1" Type="http://schemas.openxmlformats.org/officeDocument/2006/relationships/tags" Target="../tags/tag101.xml"/></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xml"/><Relationship Id="rId5" Type="http://schemas.openxmlformats.org/officeDocument/2006/relationships/image" Target="../media/image70.jpeg"/><Relationship Id="rId4" Type="http://schemas.openxmlformats.org/officeDocument/2006/relationships/image" Target="../media/image69.jpeg"/></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5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_rels/slide5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w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py.sucaiw.com/use6/wmf/132/pic005.wmf" TargetMode="External"/><Relationship Id="rId5" Type="http://schemas.openxmlformats.org/officeDocument/2006/relationships/image" Target="../media/image80.gif"/><Relationship Id="rId4" Type="http://schemas.openxmlformats.org/officeDocument/2006/relationships/hyperlink" Target="http://images.asp/?url=http://py.sucaiw.com/&#21160;&#30011;&#31867;/&#21160;&#29289;&#21160;&#30011;/&#29275;//&amp;pic=gif&amp;num=013&amp;ext=.gif&amp;picall=15"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ideo" Target="file:///D:\&#26032;&#24314;&#25991;&#20214;&#22841;%20(2)\&#35838;&#20214;\&#35838;&#20214;\5.3\&#38463;&#26681;&#24311;&#20892;&#19994;.avi" TargetMode="Externa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64.xml.rels><?xml version="1.0" encoding="UTF-8" standalone="yes"?>
<Relationships xmlns="http://schemas.openxmlformats.org/package/2006/relationships"><Relationship Id="rId8" Type="http://schemas.openxmlformats.org/officeDocument/2006/relationships/hyperlink" Target="https://baike.baidu.com/item/%E4%B8%AD%E7%BE%8E%E6%B4%B2/2219981" TargetMode="External"/><Relationship Id="rId3" Type="http://schemas.openxmlformats.org/officeDocument/2006/relationships/tags" Target="../tags/tag104.xml"/><Relationship Id="rId7" Type="http://schemas.openxmlformats.org/officeDocument/2006/relationships/image" Target="../media/image88.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7.xml"/><Relationship Id="rId5" Type="http://schemas.openxmlformats.org/officeDocument/2006/relationships/tags" Target="../tags/tag106.xml"/><Relationship Id="rId10" Type="http://schemas.openxmlformats.org/officeDocument/2006/relationships/image" Target="../media/image89.png"/><Relationship Id="rId4" Type="http://schemas.openxmlformats.org/officeDocument/2006/relationships/tags" Target="../tags/tag105.xml"/><Relationship Id="rId9" Type="http://schemas.openxmlformats.org/officeDocument/2006/relationships/hyperlink" Target="https://baike.baidu.com/item/%E5%8A%A0%E5%8B%92%E6%AF%94%E6%B5%B7/257070"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109.xml"/><Relationship Id="rId7" Type="http://schemas.openxmlformats.org/officeDocument/2006/relationships/slide" Target="slide5.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slideLayout" Target="../slideLayouts/slideLayout12.xml"/><Relationship Id="rId5" Type="http://schemas.openxmlformats.org/officeDocument/2006/relationships/tags" Target="../tags/tag111.xml"/><Relationship Id="rId4" Type="http://schemas.openxmlformats.org/officeDocument/2006/relationships/tags" Target="../tags/tag1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90.png"/><Relationship Id="rId5" Type="http://schemas.openxmlformats.org/officeDocument/2006/relationships/slide" Target="slide5.xml"/><Relationship Id="rId4"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Layout" Target="../slideLayouts/slideLayout17.xml"/><Relationship Id="rId1" Type="http://schemas.openxmlformats.org/officeDocument/2006/relationships/tags" Target="../tags/tag11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7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image" Target="../media/image107.jpeg"/></Relationships>
</file>

<file path=ppt/slides/_rels/slide8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13.xml"/><Relationship Id="rId4" Type="http://schemas.openxmlformats.org/officeDocument/2006/relationships/image" Target="../media/image114.jpeg"/></Relationships>
</file>

<file path=ppt/slides/_rels/slide8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jpeg"/><Relationship Id="rId5" Type="http://schemas.openxmlformats.org/officeDocument/2006/relationships/image" Target="../media/image120.png"/><Relationship Id="rId4" Type="http://schemas.openxmlformats.org/officeDocument/2006/relationships/image" Target="../media/image119.jpeg"/></Relationships>
</file>

<file path=ppt/slides/_rels/slide8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0.xml"/><Relationship Id="rId7" Type="http://schemas.openxmlformats.org/officeDocument/2006/relationships/image" Target="../media/image13.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12.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1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椭圆 3"/>
          <p:cNvSpPr/>
          <p:nvPr/>
        </p:nvSpPr>
        <p:spPr>
          <a:xfrm>
            <a:off x="4926330" y="1205230"/>
            <a:ext cx="4463415" cy="4321175"/>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890" y="2062480"/>
            <a:ext cx="7938770" cy="2731770"/>
          </a:xfrm>
          <a:prstGeom prst="rect">
            <a:avLst/>
          </a:prstGeom>
          <a:solidFill>
            <a:srgbClr val="00B0F0">
              <a:alpha val="50000"/>
            </a:srgbClr>
          </a:solidFill>
          <a:ln w="76200" cmpd="thickThi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403215" y="-12065"/>
            <a:ext cx="3749675" cy="835660"/>
          </a:xfrm>
          <a:prstGeom prst="rect">
            <a:avLst/>
          </a:prstGeom>
          <a:noFill/>
          <a:effectLst>
            <a:outerShdw blurRad="50800" dist="38100" dir="18900000" algn="bl" rotWithShape="0">
              <a:prstClr val="black">
                <a:alpha val="40000"/>
              </a:prstClr>
            </a:outerShdw>
          </a:effectLst>
        </p:spPr>
        <p:txBody>
          <a:bodyPr wrap="square" rtlCol="0">
            <a:spAutoFit/>
          </a:bodyPr>
          <a:lstStyle/>
          <a:p>
            <a:pPr>
              <a:lnSpc>
                <a:spcPct val="110000"/>
              </a:lnSpc>
            </a:pPr>
            <a:r>
              <a:rPr lang="zh-CN" altLang="en-US" sz="4400" b="1" i="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rPr>
              <a:t>世界地理分区</a:t>
            </a:r>
          </a:p>
        </p:txBody>
      </p:sp>
      <p:sp>
        <p:nvSpPr>
          <p:cNvPr id="5" name="文本框 4"/>
          <p:cNvSpPr txBox="1"/>
          <p:nvPr/>
        </p:nvSpPr>
        <p:spPr>
          <a:xfrm>
            <a:off x="180001" y="1332010"/>
            <a:ext cx="2019300" cy="829945"/>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4800" b="1">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宋体" panose="02010600030101010101" pitchFamily="2" charset="-122"/>
                <a:ea typeface="宋体" panose="02010600030101010101" pitchFamily="2" charset="-122"/>
              </a:rPr>
              <a:t>第十节</a:t>
            </a:r>
          </a:p>
        </p:txBody>
      </p:sp>
      <p:pic>
        <p:nvPicPr>
          <p:cNvPr id="7" name="图片 6" descr="【拉丁美洲】_副本"/>
          <p:cNvPicPr>
            <a:picLocks noChangeAspect="1"/>
          </p:cNvPicPr>
          <p:nvPr/>
        </p:nvPicPr>
        <p:blipFill>
          <a:blip r:embed="rId3"/>
          <a:stretch>
            <a:fillRect/>
          </a:stretch>
        </p:blipFill>
        <p:spPr>
          <a:xfrm>
            <a:off x="5233670" y="1458595"/>
            <a:ext cx="3918585" cy="3824605"/>
          </a:xfrm>
          <a:prstGeom prst="rect">
            <a:avLst/>
          </a:prstGeom>
          <a:effectLst>
            <a:outerShdw blurRad="63500" algn="ctr" rotWithShape="0">
              <a:prstClr val="black">
                <a:alpha val="40000"/>
              </a:prstClr>
            </a:outerShdw>
          </a:effectLst>
        </p:spPr>
      </p:pic>
      <p:sp>
        <p:nvSpPr>
          <p:cNvPr id="2" name="文本框 1"/>
          <p:cNvSpPr txBox="1"/>
          <p:nvPr/>
        </p:nvSpPr>
        <p:spPr>
          <a:xfrm>
            <a:off x="360003" y="2808021"/>
            <a:ext cx="6610350" cy="1198880"/>
          </a:xfrm>
          <a:prstGeom prst="rect">
            <a:avLst/>
          </a:prstGeom>
          <a:noFill/>
          <a:effectLst>
            <a:outerShdw blurRad="63500" sx="102000" sy="102000" algn="ctr" rotWithShape="0">
              <a:prstClr val="black">
                <a:alpha val="40000"/>
              </a:prstClr>
            </a:outerShdw>
          </a:effectLst>
        </p:spPr>
        <p:txBody>
          <a:bodyPr wrap="none" rtlCol="0">
            <a:spAutoFit/>
          </a:bodyPr>
          <a:lstStyle/>
          <a:p>
            <a:pPr algn="l"/>
            <a:r>
              <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拉丁美洲与巴西</a:t>
            </a:r>
            <a:endPar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8542"/>
          <p:cNvSpPr>
            <a:spLocks noChangeArrowheads="1"/>
          </p:cNvSpPr>
          <p:nvPr>
            <p:custDataLst>
              <p:tags r:id="rId1"/>
            </p:custDataLst>
          </p:nvPr>
        </p:nvSpPr>
        <p:spPr bwMode="auto">
          <a:xfrm>
            <a:off x="1261" y="1143001"/>
            <a:ext cx="9141480" cy="4573260"/>
          </a:xfrm>
          <a:prstGeom prst="rect">
            <a:avLst/>
          </a:prstGeom>
          <a:solidFill>
            <a:schemeClr val="bg1"/>
          </a:solidFill>
          <a:ln w="9525" cap="flat" algn="ctr">
            <a:solidFill>
              <a:schemeClr val="tx1"/>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pic>
        <p:nvPicPr>
          <p:cNvPr id="11267" name="组合 15"/>
          <p:cNvPicPr>
            <a:picLocks noGrp="1" noChangeAspect="1" noChangeArrowheads="1"/>
          </p:cNvPicPr>
          <p:nvPr>
            <p:custDataLst>
              <p:tags r:id="rId2"/>
            </p:custDataLst>
          </p:nvPr>
        </p:nvPicPr>
        <p:blipFill>
          <a:blip r:embed="rId34">
            <a:extLst>
              <a:ext uri="{28A0092B-C50C-407E-A947-70E740481C1C}">
                <a14:useLocalDpi xmlns:a14="http://schemas.microsoft.com/office/drawing/2010/main" val="0"/>
              </a:ext>
            </a:extLst>
          </a:blip>
          <a:srcRect/>
          <a:stretch>
            <a:fillRect/>
          </a:stretch>
        </p:blipFill>
        <p:spPr bwMode="auto">
          <a:xfrm>
            <a:off x="2477611" y="3016276"/>
            <a:ext cx="3620550" cy="365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sp>
        <p:nvSpPr>
          <p:cNvPr id="11268" name="任意多边形 17"/>
          <p:cNvSpPr>
            <a:spLocks/>
          </p:cNvSpPr>
          <p:nvPr>
            <p:custDataLst>
              <p:tags r:id="rId3"/>
            </p:custDataLst>
          </p:nvPr>
        </p:nvSpPr>
        <p:spPr bwMode="auto">
          <a:xfrm>
            <a:off x="7150367" y="3110170"/>
            <a:ext cx="546926" cy="388141"/>
          </a:xfrm>
          <a:custGeom>
            <a:avLst/>
            <a:gdLst>
              <a:gd name="T0" fmla="*/ 1184050 w 1985371"/>
              <a:gd name="T1" fmla="*/ 458897 h 1294007"/>
              <a:gd name="T2" fmla="*/ 1035460 w 1985371"/>
              <a:gd name="T3" fmla="*/ 226487 h 1294007"/>
              <a:gd name="T4" fmla="*/ 917350 w 1985371"/>
              <a:gd name="T5" fmla="*/ 283637 h 1294007"/>
              <a:gd name="T6" fmla="*/ 745900 w 1985371"/>
              <a:gd name="T7" fmla="*/ 127427 h 1294007"/>
              <a:gd name="T8" fmla="*/ 585880 w 1985371"/>
              <a:gd name="T9" fmla="*/ 93137 h 1294007"/>
              <a:gd name="T10" fmla="*/ 391570 w 1985371"/>
              <a:gd name="T11" fmla="*/ 123617 h 1294007"/>
              <a:gd name="T12" fmla="*/ 201070 w 1985371"/>
              <a:gd name="T13" fmla="*/ 39797 h 1294007"/>
              <a:gd name="T14" fmla="*/ 2950 w 1985371"/>
              <a:gd name="T15" fmla="*/ 13127 h 1294007"/>
              <a:gd name="T16" fmla="*/ 56290 w 1985371"/>
              <a:gd name="T17" fmla="*/ 146477 h 1294007"/>
              <a:gd name="T18" fmla="*/ 166780 w 1985371"/>
              <a:gd name="T19" fmla="*/ 302687 h 1294007"/>
              <a:gd name="T20" fmla="*/ 136300 w 1985371"/>
              <a:gd name="T21" fmla="*/ 394127 h 1294007"/>
              <a:gd name="T22" fmla="*/ 250600 w 1985371"/>
              <a:gd name="T23" fmla="*/ 470327 h 1294007"/>
              <a:gd name="T24" fmla="*/ 322990 w 1985371"/>
              <a:gd name="T25" fmla="*/ 592247 h 1294007"/>
              <a:gd name="T26" fmla="*/ 452530 w 1985371"/>
              <a:gd name="T27" fmla="*/ 717977 h 1294007"/>
              <a:gd name="T28" fmla="*/ 498250 w 1985371"/>
              <a:gd name="T29" fmla="*/ 683687 h 1294007"/>
              <a:gd name="T30" fmla="*/ 418240 w 1985371"/>
              <a:gd name="T31" fmla="*/ 626537 h 1294007"/>
              <a:gd name="T32" fmla="*/ 364900 w 1985371"/>
              <a:gd name="T33" fmla="*/ 516047 h 1294007"/>
              <a:gd name="T34" fmla="*/ 296320 w 1985371"/>
              <a:gd name="T35" fmla="*/ 375077 h 1294007"/>
              <a:gd name="T36" fmla="*/ 242980 w 1985371"/>
              <a:gd name="T37" fmla="*/ 291257 h 1294007"/>
              <a:gd name="T38" fmla="*/ 147730 w 1985371"/>
              <a:gd name="T39" fmla="*/ 138857 h 1294007"/>
              <a:gd name="T40" fmla="*/ 242980 w 1985371"/>
              <a:gd name="T41" fmla="*/ 123617 h 1294007"/>
              <a:gd name="T42" fmla="*/ 284890 w 1985371"/>
              <a:gd name="T43" fmla="*/ 226487 h 1294007"/>
              <a:gd name="T44" fmla="*/ 494440 w 1985371"/>
              <a:gd name="T45" fmla="*/ 477947 h 1294007"/>
              <a:gd name="T46" fmla="*/ 627790 w 1985371"/>
              <a:gd name="T47" fmla="*/ 615107 h 1294007"/>
              <a:gd name="T48" fmla="*/ 757330 w 1985371"/>
              <a:gd name="T49" fmla="*/ 847517 h 1294007"/>
              <a:gd name="T50" fmla="*/ 734470 w 1985371"/>
              <a:gd name="T51" fmla="*/ 927527 h 1294007"/>
              <a:gd name="T52" fmla="*/ 894490 w 1985371"/>
              <a:gd name="T53" fmla="*/ 1049447 h 1294007"/>
              <a:gd name="T54" fmla="*/ 1046890 w 1985371"/>
              <a:gd name="T55" fmla="*/ 1110407 h 1294007"/>
              <a:gd name="T56" fmla="*/ 1302160 w 1985371"/>
              <a:gd name="T57" fmla="*/ 1205657 h 1294007"/>
              <a:gd name="T58" fmla="*/ 1435510 w 1985371"/>
              <a:gd name="T59" fmla="*/ 1186607 h 1294007"/>
              <a:gd name="T60" fmla="*/ 1584100 w 1985371"/>
              <a:gd name="T61" fmla="*/ 1258997 h 1294007"/>
              <a:gd name="T62" fmla="*/ 1652680 w 1985371"/>
              <a:gd name="T63" fmla="*/ 1224707 h 1294007"/>
              <a:gd name="T64" fmla="*/ 1755550 w 1985371"/>
              <a:gd name="T65" fmla="*/ 1175177 h 1294007"/>
              <a:gd name="T66" fmla="*/ 1713640 w 1985371"/>
              <a:gd name="T67" fmla="*/ 1095167 h 1294007"/>
              <a:gd name="T68" fmla="*/ 1904140 w 1985371"/>
              <a:gd name="T69" fmla="*/ 1064687 h 1294007"/>
              <a:gd name="T70" fmla="*/ 1927000 w 1985371"/>
              <a:gd name="T71" fmla="*/ 950387 h 1294007"/>
              <a:gd name="T72" fmla="*/ 1980340 w 1985371"/>
              <a:gd name="T73" fmla="*/ 832277 h 1294007"/>
              <a:gd name="T74" fmla="*/ 1789840 w 1985371"/>
              <a:gd name="T75" fmla="*/ 832277 h 1294007"/>
              <a:gd name="T76" fmla="*/ 1751740 w 1985371"/>
              <a:gd name="T77" fmla="*/ 904667 h 1294007"/>
              <a:gd name="T78" fmla="*/ 1702210 w 1985371"/>
              <a:gd name="T79" fmla="*/ 973247 h 1294007"/>
              <a:gd name="T80" fmla="*/ 1645060 w 1985371"/>
              <a:gd name="T81" fmla="*/ 1038017 h 1294007"/>
              <a:gd name="T82" fmla="*/ 1488850 w 1985371"/>
              <a:gd name="T83" fmla="*/ 1053257 h 1294007"/>
              <a:gd name="T84" fmla="*/ 1382170 w 1985371"/>
              <a:gd name="T85" fmla="*/ 1003727 h 1294007"/>
              <a:gd name="T86" fmla="*/ 1283110 w 1985371"/>
              <a:gd name="T87" fmla="*/ 832277 h 1294007"/>
              <a:gd name="T88" fmla="*/ 1260250 w 1985371"/>
              <a:gd name="T89" fmla="*/ 657017 h 1294007"/>
              <a:gd name="T90" fmla="*/ 1294540 w 1985371"/>
              <a:gd name="T91" fmla="*/ 538907 h 1294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5371" h="1294007">
                <a:moveTo>
                  <a:pt x="1294540" y="538907"/>
                </a:moveTo>
                <a:cubicBezTo>
                  <a:pt x="1282475" y="516047"/>
                  <a:pt x="1215165" y="498267"/>
                  <a:pt x="1184050" y="458897"/>
                </a:cubicBezTo>
                <a:cubicBezTo>
                  <a:pt x="1152935" y="419527"/>
                  <a:pt x="1132615" y="341422"/>
                  <a:pt x="1107850" y="302687"/>
                </a:cubicBezTo>
                <a:cubicBezTo>
                  <a:pt x="1083085" y="263952"/>
                  <a:pt x="1056415" y="239187"/>
                  <a:pt x="1035460" y="226487"/>
                </a:cubicBezTo>
                <a:cubicBezTo>
                  <a:pt x="1014505" y="213787"/>
                  <a:pt x="1001805" y="216962"/>
                  <a:pt x="982120" y="226487"/>
                </a:cubicBezTo>
                <a:cubicBezTo>
                  <a:pt x="962435" y="236012"/>
                  <a:pt x="942750" y="285542"/>
                  <a:pt x="917350" y="283637"/>
                </a:cubicBezTo>
                <a:cubicBezTo>
                  <a:pt x="891950" y="281732"/>
                  <a:pt x="858295" y="241092"/>
                  <a:pt x="829720" y="215057"/>
                </a:cubicBezTo>
                <a:cubicBezTo>
                  <a:pt x="801145" y="189022"/>
                  <a:pt x="773205" y="149017"/>
                  <a:pt x="745900" y="127427"/>
                </a:cubicBezTo>
                <a:cubicBezTo>
                  <a:pt x="718595" y="105837"/>
                  <a:pt x="692560" y="91232"/>
                  <a:pt x="665890" y="85517"/>
                </a:cubicBezTo>
                <a:cubicBezTo>
                  <a:pt x="639220" y="79802"/>
                  <a:pt x="611280" y="86787"/>
                  <a:pt x="585880" y="93137"/>
                </a:cubicBezTo>
                <a:cubicBezTo>
                  <a:pt x="560480" y="99487"/>
                  <a:pt x="545875" y="118537"/>
                  <a:pt x="513490" y="123617"/>
                </a:cubicBezTo>
                <a:cubicBezTo>
                  <a:pt x="481105" y="128697"/>
                  <a:pt x="427765" y="129967"/>
                  <a:pt x="391570" y="123617"/>
                </a:cubicBezTo>
                <a:cubicBezTo>
                  <a:pt x="355375" y="117267"/>
                  <a:pt x="328070" y="99487"/>
                  <a:pt x="296320" y="85517"/>
                </a:cubicBezTo>
                <a:cubicBezTo>
                  <a:pt x="264570" y="71547"/>
                  <a:pt x="232820" y="53767"/>
                  <a:pt x="201070" y="39797"/>
                </a:cubicBezTo>
                <a:cubicBezTo>
                  <a:pt x="169320" y="25827"/>
                  <a:pt x="138840" y="6142"/>
                  <a:pt x="105820" y="1697"/>
                </a:cubicBezTo>
                <a:cubicBezTo>
                  <a:pt x="72800" y="-2748"/>
                  <a:pt x="16285" y="1697"/>
                  <a:pt x="2950" y="13127"/>
                </a:cubicBezTo>
                <a:cubicBezTo>
                  <a:pt x="-10385" y="24557"/>
                  <a:pt x="25810" y="70277"/>
                  <a:pt x="25810" y="70277"/>
                </a:cubicBezTo>
                <a:cubicBezTo>
                  <a:pt x="34700" y="92502"/>
                  <a:pt x="47400" y="120442"/>
                  <a:pt x="56290" y="146477"/>
                </a:cubicBezTo>
                <a:cubicBezTo>
                  <a:pt x="65180" y="172512"/>
                  <a:pt x="60735" y="200452"/>
                  <a:pt x="79150" y="226487"/>
                </a:cubicBezTo>
                <a:cubicBezTo>
                  <a:pt x="97565" y="252522"/>
                  <a:pt x="146460" y="284907"/>
                  <a:pt x="166780" y="302687"/>
                </a:cubicBezTo>
                <a:cubicBezTo>
                  <a:pt x="187100" y="320467"/>
                  <a:pt x="206150" y="317927"/>
                  <a:pt x="201070" y="333167"/>
                </a:cubicBezTo>
                <a:cubicBezTo>
                  <a:pt x="195990" y="348407"/>
                  <a:pt x="142015" y="380157"/>
                  <a:pt x="136300" y="394127"/>
                </a:cubicBezTo>
                <a:cubicBezTo>
                  <a:pt x="130585" y="408097"/>
                  <a:pt x="147730" y="404287"/>
                  <a:pt x="166780" y="416987"/>
                </a:cubicBezTo>
                <a:cubicBezTo>
                  <a:pt x="185830" y="429687"/>
                  <a:pt x="227740" y="454452"/>
                  <a:pt x="250600" y="470327"/>
                </a:cubicBezTo>
                <a:cubicBezTo>
                  <a:pt x="273460" y="486202"/>
                  <a:pt x="291875" y="491917"/>
                  <a:pt x="303940" y="512237"/>
                </a:cubicBezTo>
                <a:cubicBezTo>
                  <a:pt x="316005" y="532557"/>
                  <a:pt x="309020" y="569387"/>
                  <a:pt x="322990" y="592247"/>
                </a:cubicBezTo>
                <a:cubicBezTo>
                  <a:pt x="336960" y="615107"/>
                  <a:pt x="366170" y="628442"/>
                  <a:pt x="387760" y="649397"/>
                </a:cubicBezTo>
                <a:cubicBezTo>
                  <a:pt x="409350" y="670352"/>
                  <a:pt x="437925" y="704007"/>
                  <a:pt x="452530" y="717977"/>
                </a:cubicBezTo>
                <a:cubicBezTo>
                  <a:pt x="467135" y="731947"/>
                  <a:pt x="467770" y="738932"/>
                  <a:pt x="475390" y="733217"/>
                </a:cubicBezTo>
                <a:cubicBezTo>
                  <a:pt x="483010" y="727502"/>
                  <a:pt x="497615" y="699562"/>
                  <a:pt x="498250" y="683687"/>
                </a:cubicBezTo>
                <a:cubicBezTo>
                  <a:pt x="498885" y="667812"/>
                  <a:pt x="492535" y="647492"/>
                  <a:pt x="479200" y="637967"/>
                </a:cubicBezTo>
                <a:cubicBezTo>
                  <a:pt x="465865" y="628442"/>
                  <a:pt x="430940" y="636697"/>
                  <a:pt x="418240" y="626537"/>
                </a:cubicBezTo>
                <a:cubicBezTo>
                  <a:pt x="405540" y="616377"/>
                  <a:pt x="411890" y="595422"/>
                  <a:pt x="403000" y="577007"/>
                </a:cubicBezTo>
                <a:cubicBezTo>
                  <a:pt x="394110" y="558592"/>
                  <a:pt x="373790" y="540812"/>
                  <a:pt x="364900" y="516047"/>
                </a:cubicBezTo>
                <a:cubicBezTo>
                  <a:pt x="356010" y="491282"/>
                  <a:pt x="361090" y="451912"/>
                  <a:pt x="349660" y="428417"/>
                </a:cubicBezTo>
                <a:cubicBezTo>
                  <a:pt x="338230" y="404922"/>
                  <a:pt x="308385" y="389047"/>
                  <a:pt x="296320" y="375077"/>
                </a:cubicBezTo>
                <a:cubicBezTo>
                  <a:pt x="284255" y="361107"/>
                  <a:pt x="286160" y="358567"/>
                  <a:pt x="277270" y="344597"/>
                </a:cubicBezTo>
                <a:cubicBezTo>
                  <a:pt x="268380" y="330627"/>
                  <a:pt x="258220" y="313482"/>
                  <a:pt x="242980" y="291257"/>
                </a:cubicBezTo>
                <a:cubicBezTo>
                  <a:pt x="227740" y="269032"/>
                  <a:pt x="201705" y="236647"/>
                  <a:pt x="185830" y="211247"/>
                </a:cubicBezTo>
                <a:cubicBezTo>
                  <a:pt x="169955" y="185847"/>
                  <a:pt x="154715" y="159177"/>
                  <a:pt x="147730" y="138857"/>
                </a:cubicBezTo>
                <a:cubicBezTo>
                  <a:pt x="140745" y="118537"/>
                  <a:pt x="128045" y="91867"/>
                  <a:pt x="143920" y="89327"/>
                </a:cubicBezTo>
                <a:cubicBezTo>
                  <a:pt x="159795" y="86787"/>
                  <a:pt x="220120" y="110917"/>
                  <a:pt x="242980" y="123617"/>
                </a:cubicBezTo>
                <a:cubicBezTo>
                  <a:pt x="265840" y="136317"/>
                  <a:pt x="274095" y="148382"/>
                  <a:pt x="281080" y="165527"/>
                </a:cubicBezTo>
                <a:cubicBezTo>
                  <a:pt x="288065" y="182672"/>
                  <a:pt x="270920" y="195372"/>
                  <a:pt x="284890" y="226487"/>
                </a:cubicBezTo>
                <a:cubicBezTo>
                  <a:pt x="298860" y="257602"/>
                  <a:pt x="329975" y="310307"/>
                  <a:pt x="364900" y="352217"/>
                </a:cubicBezTo>
                <a:cubicBezTo>
                  <a:pt x="399825" y="394127"/>
                  <a:pt x="468405" y="447467"/>
                  <a:pt x="494440" y="477947"/>
                </a:cubicBezTo>
                <a:cubicBezTo>
                  <a:pt x="520475" y="508427"/>
                  <a:pt x="498885" y="512237"/>
                  <a:pt x="521110" y="535097"/>
                </a:cubicBezTo>
                <a:cubicBezTo>
                  <a:pt x="543335" y="557957"/>
                  <a:pt x="591595" y="576372"/>
                  <a:pt x="627790" y="615107"/>
                </a:cubicBezTo>
                <a:cubicBezTo>
                  <a:pt x="663985" y="653842"/>
                  <a:pt x="716690" y="728772"/>
                  <a:pt x="738280" y="767507"/>
                </a:cubicBezTo>
                <a:cubicBezTo>
                  <a:pt x="759870" y="806242"/>
                  <a:pt x="754790" y="827832"/>
                  <a:pt x="757330" y="847517"/>
                </a:cubicBezTo>
                <a:cubicBezTo>
                  <a:pt x="759870" y="867202"/>
                  <a:pt x="757330" y="872282"/>
                  <a:pt x="753520" y="885617"/>
                </a:cubicBezTo>
                <a:cubicBezTo>
                  <a:pt x="749710" y="898952"/>
                  <a:pt x="729390" y="912922"/>
                  <a:pt x="734470" y="927527"/>
                </a:cubicBezTo>
                <a:cubicBezTo>
                  <a:pt x="739550" y="942132"/>
                  <a:pt x="757330" y="952927"/>
                  <a:pt x="784000" y="973247"/>
                </a:cubicBezTo>
                <a:cubicBezTo>
                  <a:pt x="810670" y="993567"/>
                  <a:pt x="867820" y="1036747"/>
                  <a:pt x="894490" y="1049447"/>
                </a:cubicBezTo>
                <a:cubicBezTo>
                  <a:pt x="921160" y="1062147"/>
                  <a:pt x="918620" y="1039287"/>
                  <a:pt x="944020" y="1049447"/>
                </a:cubicBezTo>
                <a:cubicBezTo>
                  <a:pt x="969420" y="1059607"/>
                  <a:pt x="1003710" y="1088182"/>
                  <a:pt x="1046890" y="1110407"/>
                </a:cubicBezTo>
                <a:cubicBezTo>
                  <a:pt x="1090070" y="1132632"/>
                  <a:pt x="1160555" y="1166922"/>
                  <a:pt x="1203100" y="1182797"/>
                </a:cubicBezTo>
                <a:cubicBezTo>
                  <a:pt x="1245645" y="1198672"/>
                  <a:pt x="1278665" y="1197402"/>
                  <a:pt x="1302160" y="1205657"/>
                </a:cubicBezTo>
                <a:cubicBezTo>
                  <a:pt x="1325655" y="1213912"/>
                  <a:pt x="1321845" y="1235502"/>
                  <a:pt x="1344070" y="1232327"/>
                </a:cubicBezTo>
                <a:cubicBezTo>
                  <a:pt x="1366295" y="1229152"/>
                  <a:pt x="1403125" y="1186607"/>
                  <a:pt x="1435510" y="1186607"/>
                </a:cubicBezTo>
                <a:cubicBezTo>
                  <a:pt x="1467895" y="1186607"/>
                  <a:pt x="1513615" y="1220262"/>
                  <a:pt x="1538380" y="1232327"/>
                </a:cubicBezTo>
                <a:cubicBezTo>
                  <a:pt x="1563145" y="1244392"/>
                  <a:pt x="1570130" y="1248837"/>
                  <a:pt x="1584100" y="1258997"/>
                </a:cubicBezTo>
                <a:cubicBezTo>
                  <a:pt x="1598070" y="1269157"/>
                  <a:pt x="1610770" y="1299002"/>
                  <a:pt x="1622200" y="1293287"/>
                </a:cubicBezTo>
                <a:cubicBezTo>
                  <a:pt x="1633630" y="1287572"/>
                  <a:pt x="1634900" y="1238042"/>
                  <a:pt x="1652680" y="1224707"/>
                </a:cubicBezTo>
                <a:cubicBezTo>
                  <a:pt x="1670460" y="1211372"/>
                  <a:pt x="1711735" y="1221532"/>
                  <a:pt x="1728880" y="1213277"/>
                </a:cubicBezTo>
                <a:cubicBezTo>
                  <a:pt x="1746025" y="1205022"/>
                  <a:pt x="1759360" y="1187877"/>
                  <a:pt x="1755550" y="1175177"/>
                </a:cubicBezTo>
                <a:cubicBezTo>
                  <a:pt x="1751740" y="1162477"/>
                  <a:pt x="1713005" y="1150412"/>
                  <a:pt x="1706020" y="1137077"/>
                </a:cubicBezTo>
                <a:cubicBezTo>
                  <a:pt x="1699035" y="1123742"/>
                  <a:pt x="1693320" y="1106597"/>
                  <a:pt x="1713640" y="1095167"/>
                </a:cubicBezTo>
                <a:cubicBezTo>
                  <a:pt x="1733960" y="1083737"/>
                  <a:pt x="1796190" y="1073577"/>
                  <a:pt x="1827940" y="1068497"/>
                </a:cubicBezTo>
                <a:cubicBezTo>
                  <a:pt x="1859690" y="1063417"/>
                  <a:pt x="1887630" y="1074212"/>
                  <a:pt x="1904140" y="1064687"/>
                </a:cubicBezTo>
                <a:cubicBezTo>
                  <a:pt x="1920650" y="1055162"/>
                  <a:pt x="1923190" y="1030397"/>
                  <a:pt x="1927000" y="1011347"/>
                </a:cubicBezTo>
                <a:cubicBezTo>
                  <a:pt x="1930810" y="992297"/>
                  <a:pt x="1920650" y="969437"/>
                  <a:pt x="1927000" y="950387"/>
                </a:cubicBezTo>
                <a:cubicBezTo>
                  <a:pt x="1933350" y="931337"/>
                  <a:pt x="1956210" y="916732"/>
                  <a:pt x="1965100" y="897047"/>
                </a:cubicBezTo>
                <a:cubicBezTo>
                  <a:pt x="1973990" y="877362"/>
                  <a:pt x="1994945" y="844342"/>
                  <a:pt x="1980340" y="832277"/>
                </a:cubicBezTo>
                <a:cubicBezTo>
                  <a:pt x="1965735" y="820212"/>
                  <a:pt x="1909220" y="824657"/>
                  <a:pt x="1877470" y="824657"/>
                </a:cubicBezTo>
                <a:cubicBezTo>
                  <a:pt x="1845720" y="824657"/>
                  <a:pt x="1808890" y="825927"/>
                  <a:pt x="1789840" y="832277"/>
                </a:cubicBezTo>
                <a:cubicBezTo>
                  <a:pt x="1770790" y="838627"/>
                  <a:pt x="1769520" y="850692"/>
                  <a:pt x="1763170" y="862757"/>
                </a:cubicBezTo>
                <a:cubicBezTo>
                  <a:pt x="1756820" y="874822"/>
                  <a:pt x="1751740" y="891967"/>
                  <a:pt x="1751740" y="904667"/>
                </a:cubicBezTo>
                <a:cubicBezTo>
                  <a:pt x="1751740" y="917367"/>
                  <a:pt x="1771425" y="927527"/>
                  <a:pt x="1763170" y="938957"/>
                </a:cubicBezTo>
                <a:cubicBezTo>
                  <a:pt x="1754915" y="950387"/>
                  <a:pt x="1718720" y="957372"/>
                  <a:pt x="1702210" y="973247"/>
                </a:cubicBezTo>
                <a:cubicBezTo>
                  <a:pt x="1685700" y="989122"/>
                  <a:pt x="1673635" y="1023412"/>
                  <a:pt x="1664110" y="1034207"/>
                </a:cubicBezTo>
                <a:cubicBezTo>
                  <a:pt x="1654585" y="1045002"/>
                  <a:pt x="1659030" y="1039287"/>
                  <a:pt x="1645060" y="1038017"/>
                </a:cubicBezTo>
                <a:cubicBezTo>
                  <a:pt x="1631090" y="1036747"/>
                  <a:pt x="1606325" y="1024047"/>
                  <a:pt x="1580290" y="1026587"/>
                </a:cubicBezTo>
                <a:cubicBezTo>
                  <a:pt x="1554255" y="1029127"/>
                  <a:pt x="1511710" y="1052622"/>
                  <a:pt x="1488850" y="1053257"/>
                </a:cubicBezTo>
                <a:cubicBezTo>
                  <a:pt x="1465990" y="1053892"/>
                  <a:pt x="1460910" y="1038652"/>
                  <a:pt x="1443130" y="1030397"/>
                </a:cubicBezTo>
                <a:cubicBezTo>
                  <a:pt x="1425350" y="1022142"/>
                  <a:pt x="1399315" y="1021507"/>
                  <a:pt x="1382170" y="1003727"/>
                </a:cubicBezTo>
                <a:cubicBezTo>
                  <a:pt x="1365025" y="985947"/>
                  <a:pt x="1356770" y="952292"/>
                  <a:pt x="1340260" y="923717"/>
                </a:cubicBezTo>
                <a:cubicBezTo>
                  <a:pt x="1323750" y="895142"/>
                  <a:pt x="1297080" y="860852"/>
                  <a:pt x="1283110" y="832277"/>
                </a:cubicBezTo>
                <a:cubicBezTo>
                  <a:pt x="1269140" y="803702"/>
                  <a:pt x="1260250" y="781477"/>
                  <a:pt x="1256440" y="752267"/>
                </a:cubicBezTo>
                <a:cubicBezTo>
                  <a:pt x="1252630" y="723057"/>
                  <a:pt x="1260250" y="683052"/>
                  <a:pt x="1260250" y="657017"/>
                </a:cubicBezTo>
                <a:cubicBezTo>
                  <a:pt x="1260250" y="630982"/>
                  <a:pt x="1252630" y="617012"/>
                  <a:pt x="1256440" y="596057"/>
                </a:cubicBezTo>
                <a:cubicBezTo>
                  <a:pt x="1260250" y="575102"/>
                  <a:pt x="1306605" y="561767"/>
                  <a:pt x="1294540" y="538907"/>
                </a:cubicBezTo>
                <a:close/>
              </a:path>
            </a:pathLst>
          </a:custGeom>
          <a:solidFill>
            <a:srgbClr val="FF0000"/>
          </a:solidFill>
          <a:ln w="12700" cap="flat" algn="ctr">
            <a:solidFill>
              <a:srgbClr val="F2F2F2"/>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pic>
        <p:nvPicPr>
          <p:cNvPr id="11269" name="组合 18"/>
          <p:cNvPicPr>
            <a:picLocks noGrp="1" noChangeAspect="1" noChangeArrowheads="1"/>
          </p:cNvPicPr>
          <p:nvPr>
            <p:custDataLst>
              <p:tags r:id="rId4"/>
            </p:custDataLst>
          </p:nvPr>
        </p:nvPicPr>
        <p:blipFill>
          <a:blip r:embed="rId35">
            <a:extLst>
              <a:ext uri="{28A0092B-C50C-407E-A947-70E740481C1C}">
                <a14:useLocalDpi xmlns:a14="http://schemas.microsoft.com/office/drawing/2010/main" val="0"/>
              </a:ext>
            </a:extLst>
          </a:blip>
          <a:srcRect/>
          <a:stretch>
            <a:fillRect/>
          </a:stretch>
        </p:blipFill>
        <p:spPr bwMode="auto">
          <a:xfrm>
            <a:off x="7591436" y="3286598"/>
            <a:ext cx="328912" cy="49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pic>
        <p:nvPicPr>
          <p:cNvPr id="11270" name="组合 19"/>
          <p:cNvPicPr>
            <a:picLocks noGrp="1" noChangeAspect="1" noChangeArrowheads="1"/>
          </p:cNvPicPr>
          <p:nvPr>
            <p:custDataLst>
              <p:tags r:id="rId5"/>
            </p:custDataLst>
          </p:nvPr>
        </p:nvPicPr>
        <p:blipFill>
          <a:blip r:embed="rId36">
            <a:extLst>
              <a:ext uri="{28A0092B-C50C-407E-A947-70E740481C1C}">
                <a14:useLocalDpi xmlns:a14="http://schemas.microsoft.com/office/drawing/2010/main" val="0"/>
              </a:ext>
            </a:extLst>
          </a:blip>
          <a:srcRect/>
          <a:stretch>
            <a:fillRect/>
          </a:stretch>
        </p:blipFill>
        <p:spPr bwMode="auto">
          <a:xfrm>
            <a:off x="7790547" y="3494532"/>
            <a:ext cx="851894" cy="160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sp>
        <p:nvSpPr>
          <p:cNvPr id="11271" name="任意多边形 20"/>
          <p:cNvSpPr>
            <a:spLocks/>
          </p:cNvSpPr>
          <p:nvPr>
            <p:custDataLst>
              <p:tags r:id="rId6"/>
            </p:custDataLst>
          </p:nvPr>
        </p:nvSpPr>
        <p:spPr bwMode="auto">
          <a:xfrm>
            <a:off x="3600387" y="5063478"/>
            <a:ext cx="4229226" cy="414606"/>
          </a:xfrm>
          <a:custGeom>
            <a:avLst/>
            <a:gdLst>
              <a:gd name="T0" fmla="*/ 415 w 6918045"/>
              <a:gd name="T1" fmla="*/ 785611 h 850006"/>
              <a:gd name="T2" fmla="*/ 39051 w 6918045"/>
              <a:gd name="T3" fmla="*/ 708338 h 850006"/>
              <a:gd name="T4" fmla="*/ 232234 w 6918045"/>
              <a:gd name="T5" fmla="*/ 656823 h 850006"/>
              <a:gd name="T6" fmla="*/ 283750 w 6918045"/>
              <a:gd name="T7" fmla="*/ 605307 h 850006"/>
              <a:gd name="T8" fmla="*/ 1082240 w 6918045"/>
              <a:gd name="T9" fmla="*/ 283335 h 850006"/>
              <a:gd name="T10" fmla="*/ 1236786 w 6918045"/>
              <a:gd name="T11" fmla="*/ 206062 h 850006"/>
              <a:gd name="T12" fmla="*/ 1481485 w 6918045"/>
              <a:gd name="T13" fmla="*/ 244699 h 850006"/>
              <a:gd name="T14" fmla="*/ 1584516 w 6918045"/>
              <a:gd name="T15" fmla="*/ 334851 h 850006"/>
              <a:gd name="T16" fmla="*/ 1726184 w 6918045"/>
              <a:gd name="T17" fmla="*/ 360609 h 850006"/>
              <a:gd name="T18" fmla="*/ 1790578 w 6918045"/>
              <a:gd name="T19" fmla="*/ 244699 h 850006"/>
              <a:gd name="T20" fmla="*/ 1854972 w 6918045"/>
              <a:gd name="T21" fmla="*/ 193183 h 850006"/>
              <a:gd name="T22" fmla="*/ 2073913 w 6918045"/>
              <a:gd name="T23" fmla="*/ 128789 h 850006"/>
              <a:gd name="T24" fmla="*/ 2279975 w 6918045"/>
              <a:gd name="T25" fmla="*/ 90152 h 850006"/>
              <a:gd name="T26" fmla="*/ 2704978 w 6918045"/>
              <a:gd name="T27" fmla="*/ 51516 h 850006"/>
              <a:gd name="T28" fmla="*/ 3220133 w 6918045"/>
              <a:gd name="T29" fmla="*/ 12879 h 850006"/>
              <a:gd name="T30" fmla="*/ 3336043 w 6918045"/>
              <a:gd name="T31" fmla="*/ 25758 h 850006"/>
              <a:gd name="T32" fmla="*/ 3451953 w 6918045"/>
              <a:gd name="T33" fmla="*/ 77273 h 850006"/>
              <a:gd name="T34" fmla="*/ 3529226 w 6918045"/>
              <a:gd name="T35" fmla="*/ 103031 h 850006"/>
              <a:gd name="T36" fmla="*/ 3683772 w 6918045"/>
              <a:gd name="T37" fmla="*/ 141668 h 850006"/>
              <a:gd name="T38" fmla="*/ 3851198 w 6918045"/>
              <a:gd name="T39" fmla="*/ 206062 h 850006"/>
              <a:gd name="T40" fmla="*/ 3851198 w 6918045"/>
              <a:gd name="T41" fmla="*/ 244699 h 850006"/>
              <a:gd name="T42" fmla="*/ 3683772 w 6918045"/>
              <a:gd name="T43" fmla="*/ 283335 h 850006"/>
              <a:gd name="T44" fmla="*/ 3696651 w 6918045"/>
              <a:gd name="T45" fmla="*/ 360609 h 850006"/>
              <a:gd name="T46" fmla="*/ 3683772 w 6918045"/>
              <a:gd name="T47" fmla="*/ 476518 h 850006"/>
              <a:gd name="T48" fmla="*/ 3786803 w 6918045"/>
              <a:gd name="T49" fmla="*/ 566670 h 850006"/>
              <a:gd name="T50" fmla="*/ 3902713 w 6918045"/>
              <a:gd name="T51" fmla="*/ 605307 h 850006"/>
              <a:gd name="T52" fmla="*/ 4289079 w 6918045"/>
              <a:gd name="T53" fmla="*/ 746975 h 850006"/>
              <a:gd name="T54" fmla="*/ 4404989 w 6918045"/>
              <a:gd name="T55" fmla="*/ 811369 h 850006"/>
              <a:gd name="T56" fmla="*/ 4585294 w 6918045"/>
              <a:gd name="T57" fmla="*/ 772732 h 850006"/>
              <a:gd name="T58" fmla="*/ 4533778 w 6918045"/>
              <a:gd name="T59" fmla="*/ 695459 h 850006"/>
              <a:gd name="T60" fmla="*/ 4598172 w 6918045"/>
              <a:gd name="T61" fmla="*/ 566670 h 850006"/>
              <a:gd name="T62" fmla="*/ 4662567 w 6918045"/>
              <a:gd name="T63" fmla="*/ 502276 h 850006"/>
              <a:gd name="T64" fmla="*/ 4945902 w 6918045"/>
              <a:gd name="T65" fmla="*/ 489397 h 850006"/>
              <a:gd name="T66" fmla="*/ 5383784 w 6918045"/>
              <a:gd name="T67" fmla="*/ 528034 h 850006"/>
              <a:gd name="T68" fmla="*/ 5564088 w 6918045"/>
              <a:gd name="T69" fmla="*/ 540913 h 850006"/>
              <a:gd name="T70" fmla="*/ 5744392 w 6918045"/>
              <a:gd name="T71" fmla="*/ 515155 h 850006"/>
              <a:gd name="T72" fmla="*/ 5911817 w 6918045"/>
              <a:gd name="T73" fmla="*/ 540913 h 850006"/>
              <a:gd name="T74" fmla="*/ 6027727 w 6918045"/>
              <a:gd name="T75" fmla="*/ 566670 h 850006"/>
              <a:gd name="T76" fmla="*/ 6208032 w 6918045"/>
              <a:gd name="T77" fmla="*/ 605307 h 850006"/>
              <a:gd name="T78" fmla="*/ 6414094 w 6918045"/>
              <a:gd name="T79" fmla="*/ 618186 h 850006"/>
              <a:gd name="T80" fmla="*/ 6568640 w 6918045"/>
              <a:gd name="T81" fmla="*/ 528034 h 850006"/>
              <a:gd name="T82" fmla="*/ 6710308 w 6918045"/>
              <a:gd name="T83" fmla="*/ 450761 h 850006"/>
              <a:gd name="T84" fmla="*/ 6826217 w 6918045"/>
              <a:gd name="T85" fmla="*/ 373487 h 850006"/>
              <a:gd name="T86" fmla="*/ 6916370 w 6918045"/>
              <a:gd name="T87" fmla="*/ 373487 h 850006"/>
              <a:gd name="T88" fmla="*/ 6738843 w 6918045"/>
              <a:gd name="T89" fmla="*/ 473034 h 850006"/>
              <a:gd name="T90" fmla="*/ 6658792 w 6918045"/>
              <a:gd name="T91" fmla="*/ 515155 h 850006"/>
              <a:gd name="T92" fmla="*/ 6607277 w 6918045"/>
              <a:gd name="T93" fmla="*/ 579549 h 850006"/>
              <a:gd name="T94" fmla="*/ 6517124 w 6918045"/>
              <a:gd name="T95" fmla="*/ 669701 h 850006"/>
              <a:gd name="T96" fmla="*/ 6362578 w 6918045"/>
              <a:gd name="T97" fmla="*/ 734096 h 850006"/>
              <a:gd name="T98" fmla="*/ 6169395 w 6918045"/>
              <a:gd name="T99" fmla="*/ 721217 h 850006"/>
              <a:gd name="T100" fmla="*/ 5976212 w 6918045"/>
              <a:gd name="T101" fmla="*/ 708338 h 850006"/>
              <a:gd name="T102" fmla="*/ 5937575 w 6918045"/>
              <a:gd name="T103" fmla="*/ 837127 h 850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18045" h="850006">
                <a:moveTo>
                  <a:pt x="13294" y="850006"/>
                </a:moveTo>
                <a:cubicBezTo>
                  <a:pt x="9001" y="828541"/>
                  <a:pt x="-2300" y="807332"/>
                  <a:pt x="415" y="785611"/>
                </a:cubicBezTo>
                <a:cubicBezTo>
                  <a:pt x="2335" y="770252"/>
                  <a:pt x="19250" y="760819"/>
                  <a:pt x="26172" y="746975"/>
                </a:cubicBezTo>
                <a:cubicBezTo>
                  <a:pt x="32243" y="734833"/>
                  <a:pt x="30570" y="718939"/>
                  <a:pt x="39051" y="708338"/>
                </a:cubicBezTo>
                <a:cubicBezTo>
                  <a:pt x="48720" y="696251"/>
                  <a:pt x="63844" y="689502"/>
                  <a:pt x="77688" y="682580"/>
                </a:cubicBezTo>
                <a:cubicBezTo>
                  <a:pt x="120841" y="661003"/>
                  <a:pt x="195504" y="660904"/>
                  <a:pt x="232234" y="656823"/>
                </a:cubicBezTo>
                <a:cubicBezTo>
                  <a:pt x="236527" y="643944"/>
                  <a:pt x="235514" y="627785"/>
                  <a:pt x="245113" y="618186"/>
                </a:cubicBezTo>
                <a:cubicBezTo>
                  <a:pt x="254712" y="608587"/>
                  <a:pt x="270359" y="607539"/>
                  <a:pt x="283750" y="605307"/>
                </a:cubicBezTo>
                <a:cubicBezTo>
                  <a:pt x="322096" y="598916"/>
                  <a:pt x="361023" y="596721"/>
                  <a:pt x="399660" y="592428"/>
                </a:cubicBezTo>
                <a:lnTo>
                  <a:pt x="1082240" y="283335"/>
                </a:lnTo>
                <a:cubicBezTo>
                  <a:pt x="1107085" y="272386"/>
                  <a:pt x="1159513" y="257578"/>
                  <a:pt x="1159513" y="257578"/>
                </a:cubicBezTo>
                <a:cubicBezTo>
                  <a:pt x="1185271" y="240406"/>
                  <a:pt x="1206140" y="201684"/>
                  <a:pt x="1236786" y="206062"/>
                </a:cubicBezTo>
                <a:cubicBezTo>
                  <a:pt x="1365422" y="224439"/>
                  <a:pt x="1296769" y="215589"/>
                  <a:pt x="1442848" y="231820"/>
                </a:cubicBezTo>
                <a:cubicBezTo>
                  <a:pt x="1455727" y="236113"/>
                  <a:pt x="1468173" y="242037"/>
                  <a:pt x="1481485" y="244699"/>
                </a:cubicBezTo>
                <a:cubicBezTo>
                  <a:pt x="1511251" y="250652"/>
                  <a:pt x="1548792" y="237589"/>
                  <a:pt x="1571637" y="257578"/>
                </a:cubicBezTo>
                <a:cubicBezTo>
                  <a:pt x="1591289" y="274773"/>
                  <a:pt x="1573910" y="310989"/>
                  <a:pt x="1584516" y="334851"/>
                </a:cubicBezTo>
                <a:cubicBezTo>
                  <a:pt x="1591913" y="351495"/>
                  <a:pt x="1610274" y="360608"/>
                  <a:pt x="1623153" y="373487"/>
                </a:cubicBezTo>
                <a:cubicBezTo>
                  <a:pt x="1657497" y="369194"/>
                  <a:pt x="1696288" y="378048"/>
                  <a:pt x="1726184" y="360609"/>
                </a:cubicBezTo>
                <a:cubicBezTo>
                  <a:pt x="1752924" y="345011"/>
                  <a:pt x="1767909" y="312703"/>
                  <a:pt x="1777699" y="283335"/>
                </a:cubicBezTo>
                <a:cubicBezTo>
                  <a:pt x="1781992" y="270456"/>
                  <a:pt x="1780979" y="254298"/>
                  <a:pt x="1790578" y="244699"/>
                </a:cubicBezTo>
                <a:cubicBezTo>
                  <a:pt x="1800178" y="235100"/>
                  <a:pt x="1816336" y="236113"/>
                  <a:pt x="1829215" y="231820"/>
                </a:cubicBezTo>
                <a:cubicBezTo>
                  <a:pt x="1837801" y="218941"/>
                  <a:pt x="1844027" y="204128"/>
                  <a:pt x="1854972" y="193183"/>
                </a:cubicBezTo>
                <a:cubicBezTo>
                  <a:pt x="1895518" y="152637"/>
                  <a:pt x="1957621" y="151104"/>
                  <a:pt x="2009519" y="141668"/>
                </a:cubicBezTo>
                <a:cubicBezTo>
                  <a:pt x="2031056" y="137752"/>
                  <a:pt x="2052677" y="134098"/>
                  <a:pt x="2073913" y="128789"/>
                </a:cubicBezTo>
                <a:cubicBezTo>
                  <a:pt x="2127765" y="115326"/>
                  <a:pt x="2101436" y="112666"/>
                  <a:pt x="2164065" y="103031"/>
                </a:cubicBezTo>
                <a:cubicBezTo>
                  <a:pt x="2202487" y="97120"/>
                  <a:pt x="2241338" y="94445"/>
                  <a:pt x="2279975" y="90152"/>
                </a:cubicBezTo>
                <a:cubicBezTo>
                  <a:pt x="2292854" y="85859"/>
                  <a:pt x="2305360" y="80218"/>
                  <a:pt x="2318612" y="77273"/>
                </a:cubicBezTo>
                <a:cubicBezTo>
                  <a:pt x="2441390" y="49989"/>
                  <a:pt x="2591778" y="55419"/>
                  <a:pt x="2704978" y="51516"/>
                </a:cubicBezTo>
                <a:lnTo>
                  <a:pt x="3142860" y="38637"/>
                </a:lnTo>
                <a:lnTo>
                  <a:pt x="3220133" y="12879"/>
                </a:lnTo>
                <a:lnTo>
                  <a:pt x="3258770" y="0"/>
                </a:lnTo>
                <a:cubicBezTo>
                  <a:pt x="3284528" y="8586"/>
                  <a:pt x="3313452" y="10697"/>
                  <a:pt x="3336043" y="25758"/>
                </a:cubicBezTo>
                <a:cubicBezTo>
                  <a:pt x="3348922" y="34344"/>
                  <a:pt x="3360535" y="45230"/>
                  <a:pt x="3374679" y="51516"/>
                </a:cubicBezTo>
                <a:cubicBezTo>
                  <a:pt x="3399490" y="62543"/>
                  <a:pt x="3426195" y="68687"/>
                  <a:pt x="3451953" y="77273"/>
                </a:cubicBezTo>
                <a:lnTo>
                  <a:pt x="3490589" y="90152"/>
                </a:lnTo>
                <a:cubicBezTo>
                  <a:pt x="3503468" y="94445"/>
                  <a:pt x="3517084" y="96960"/>
                  <a:pt x="3529226" y="103031"/>
                </a:cubicBezTo>
                <a:cubicBezTo>
                  <a:pt x="3546398" y="111617"/>
                  <a:pt x="3562116" y="124133"/>
                  <a:pt x="3580741" y="128789"/>
                </a:cubicBezTo>
                <a:cubicBezTo>
                  <a:pt x="3614319" y="137183"/>
                  <a:pt x="3649428" y="137375"/>
                  <a:pt x="3683772" y="141668"/>
                </a:cubicBezTo>
                <a:cubicBezTo>
                  <a:pt x="3780884" y="174039"/>
                  <a:pt x="3661184" y="130374"/>
                  <a:pt x="3761046" y="180304"/>
                </a:cubicBezTo>
                <a:cubicBezTo>
                  <a:pt x="3782690" y="191126"/>
                  <a:pt x="3830562" y="199871"/>
                  <a:pt x="3851198" y="206062"/>
                </a:cubicBezTo>
                <a:cubicBezTo>
                  <a:pt x="3877204" y="213864"/>
                  <a:pt x="3928471" y="231820"/>
                  <a:pt x="3928471" y="231820"/>
                </a:cubicBezTo>
                <a:lnTo>
                  <a:pt x="3851198" y="244699"/>
                </a:lnTo>
                <a:cubicBezTo>
                  <a:pt x="3821195" y="249315"/>
                  <a:pt x="3790624" y="250752"/>
                  <a:pt x="3761046" y="257578"/>
                </a:cubicBezTo>
                <a:cubicBezTo>
                  <a:pt x="3734590" y="263683"/>
                  <a:pt x="3683772" y="283335"/>
                  <a:pt x="3683772" y="283335"/>
                </a:cubicBezTo>
                <a:cubicBezTo>
                  <a:pt x="3670893" y="291921"/>
                  <a:pt x="3650884" y="294722"/>
                  <a:pt x="3645136" y="309093"/>
                </a:cubicBezTo>
                <a:cubicBezTo>
                  <a:pt x="3628975" y="349497"/>
                  <a:pt x="3678468" y="354548"/>
                  <a:pt x="3696651" y="360609"/>
                </a:cubicBezTo>
                <a:cubicBezTo>
                  <a:pt x="3705237" y="373488"/>
                  <a:pt x="3719864" y="383977"/>
                  <a:pt x="3722409" y="399245"/>
                </a:cubicBezTo>
                <a:cubicBezTo>
                  <a:pt x="3725964" y="420574"/>
                  <a:pt x="3692743" y="463062"/>
                  <a:pt x="3683772" y="476518"/>
                </a:cubicBezTo>
                <a:cubicBezTo>
                  <a:pt x="3696066" y="513400"/>
                  <a:pt x="3695564" y="531093"/>
                  <a:pt x="3735288" y="553792"/>
                </a:cubicBezTo>
                <a:cubicBezTo>
                  <a:pt x="3750656" y="562574"/>
                  <a:pt x="3769849" y="561584"/>
                  <a:pt x="3786803" y="566670"/>
                </a:cubicBezTo>
                <a:cubicBezTo>
                  <a:pt x="3812809" y="574472"/>
                  <a:pt x="3838319" y="583842"/>
                  <a:pt x="3864077" y="592428"/>
                </a:cubicBezTo>
                <a:lnTo>
                  <a:pt x="3902713" y="605307"/>
                </a:lnTo>
                <a:cubicBezTo>
                  <a:pt x="4025621" y="728215"/>
                  <a:pt x="3943640" y="680157"/>
                  <a:pt x="4173170" y="695459"/>
                </a:cubicBezTo>
                <a:cubicBezTo>
                  <a:pt x="4234397" y="736278"/>
                  <a:pt x="4197122" y="716323"/>
                  <a:pt x="4289079" y="746975"/>
                </a:cubicBezTo>
                <a:cubicBezTo>
                  <a:pt x="4301958" y="751268"/>
                  <a:pt x="4316420" y="752324"/>
                  <a:pt x="4327716" y="759854"/>
                </a:cubicBezTo>
                <a:lnTo>
                  <a:pt x="4404989" y="811369"/>
                </a:lnTo>
                <a:cubicBezTo>
                  <a:pt x="4439333" y="807076"/>
                  <a:pt x="4474177" y="805742"/>
                  <a:pt x="4508020" y="798490"/>
                </a:cubicBezTo>
                <a:cubicBezTo>
                  <a:pt x="4534569" y="792801"/>
                  <a:pt x="4585294" y="772732"/>
                  <a:pt x="4585294" y="772732"/>
                </a:cubicBezTo>
                <a:cubicBezTo>
                  <a:pt x="4581001" y="751267"/>
                  <a:pt x="4584557" y="726551"/>
                  <a:pt x="4572415" y="708338"/>
                </a:cubicBezTo>
                <a:cubicBezTo>
                  <a:pt x="4564885" y="697042"/>
                  <a:pt x="4538820" y="708064"/>
                  <a:pt x="4533778" y="695459"/>
                </a:cubicBezTo>
                <a:cubicBezTo>
                  <a:pt x="4508180" y="631465"/>
                  <a:pt x="4583451" y="636585"/>
                  <a:pt x="4611051" y="631065"/>
                </a:cubicBezTo>
                <a:cubicBezTo>
                  <a:pt x="4606758" y="609600"/>
                  <a:pt x="4603481" y="587907"/>
                  <a:pt x="4598172" y="566670"/>
                </a:cubicBezTo>
                <a:cubicBezTo>
                  <a:pt x="4594880" y="553500"/>
                  <a:pt x="4575695" y="537633"/>
                  <a:pt x="4585294" y="528034"/>
                </a:cubicBezTo>
                <a:cubicBezTo>
                  <a:pt x="4604493" y="508835"/>
                  <a:pt x="4635689" y="506116"/>
                  <a:pt x="4662567" y="502276"/>
                </a:cubicBezTo>
                <a:cubicBezTo>
                  <a:pt x="4770241" y="486894"/>
                  <a:pt x="4723270" y="496759"/>
                  <a:pt x="4804234" y="476518"/>
                </a:cubicBezTo>
                <a:cubicBezTo>
                  <a:pt x="4851457" y="480811"/>
                  <a:pt x="4898547" y="486969"/>
                  <a:pt x="4945902" y="489397"/>
                </a:cubicBezTo>
                <a:cubicBezTo>
                  <a:pt x="5066023" y="495557"/>
                  <a:pt x="5186696" y="491704"/>
                  <a:pt x="5306510" y="502276"/>
                </a:cubicBezTo>
                <a:cubicBezTo>
                  <a:pt x="5333556" y="504662"/>
                  <a:pt x="5358026" y="519448"/>
                  <a:pt x="5383784" y="528034"/>
                </a:cubicBezTo>
                <a:cubicBezTo>
                  <a:pt x="5443189" y="547836"/>
                  <a:pt x="5409104" y="538250"/>
                  <a:pt x="5486815" y="553792"/>
                </a:cubicBezTo>
                <a:cubicBezTo>
                  <a:pt x="5512573" y="549499"/>
                  <a:pt x="5538482" y="546034"/>
                  <a:pt x="5564088" y="540913"/>
                </a:cubicBezTo>
                <a:cubicBezTo>
                  <a:pt x="5581444" y="537442"/>
                  <a:pt x="5598081" y="530537"/>
                  <a:pt x="5615603" y="528034"/>
                </a:cubicBezTo>
                <a:cubicBezTo>
                  <a:pt x="5658313" y="521932"/>
                  <a:pt x="5701462" y="519448"/>
                  <a:pt x="5744392" y="515155"/>
                </a:cubicBezTo>
                <a:cubicBezTo>
                  <a:pt x="5787322" y="519448"/>
                  <a:pt x="5830539" y="521474"/>
                  <a:pt x="5873181" y="528034"/>
                </a:cubicBezTo>
                <a:cubicBezTo>
                  <a:pt x="5886598" y="530098"/>
                  <a:pt x="5898764" y="537184"/>
                  <a:pt x="5911817" y="540913"/>
                </a:cubicBezTo>
                <a:cubicBezTo>
                  <a:pt x="5928836" y="545776"/>
                  <a:pt x="5946054" y="549952"/>
                  <a:pt x="5963333" y="553792"/>
                </a:cubicBezTo>
                <a:cubicBezTo>
                  <a:pt x="5984701" y="558540"/>
                  <a:pt x="6006609" y="560911"/>
                  <a:pt x="6027727" y="566670"/>
                </a:cubicBezTo>
                <a:cubicBezTo>
                  <a:pt x="6053922" y="573814"/>
                  <a:pt x="6078059" y="589060"/>
                  <a:pt x="6105001" y="592428"/>
                </a:cubicBezTo>
                <a:lnTo>
                  <a:pt x="6208032" y="605307"/>
                </a:lnTo>
                <a:cubicBezTo>
                  <a:pt x="6227900" y="610274"/>
                  <a:pt x="6307591" y="631065"/>
                  <a:pt x="6323941" y="631065"/>
                </a:cubicBezTo>
                <a:cubicBezTo>
                  <a:pt x="6354297" y="631065"/>
                  <a:pt x="6384043" y="622479"/>
                  <a:pt x="6414094" y="618186"/>
                </a:cubicBezTo>
                <a:cubicBezTo>
                  <a:pt x="6482098" y="595517"/>
                  <a:pt x="6441435" y="612837"/>
                  <a:pt x="6530003" y="553792"/>
                </a:cubicBezTo>
                <a:lnTo>
                  <a:pt x="6568640" y="528034"/>
                </a:lnTo>
                <a:cubicBezTo>
                  <a:pt x="6609458" y="466807"/>
                  <a:pt x="6579714" y="494291"/>
                  <a:pt x="6671671" y="463639"/>
                </a:cubicBezTo>
                <a:lnTo>
                  <a:pt x="6710308" y="450761"/>
                </a:lnTo>
                <a:lnTo>
                  <a:pt x="6787581" y="399245"/>
                </a:lnTo>
                <a:cubicBezTo>
                  <a:pt x="6800460" y="390659"/>
                  <a:pt x="6811533" y="378381"/>
                  <a:pt x="6826217" y="373487"/>
                </a:cubicBezTo>
                <a:lnTo>
                  <a:pt x="6864854" y="360609"/>
                </a:lnTo>
                <a:cubicBezTo>
                  <a:pt x="6882026" y="364902"/>
                  <a:pt x="6927279" y="360027"/>
                  <a:pt x="6916370" y="373487"/>
                </a:cubicBezTo>
                <a:cubicBezTo>
                  <a:pt x="6905461" y="386947"/>
                  <a:pt x="6828989" y="424776"/>
                  <a:pt x="6799401" y="441367"/>
                </a:cubicBezTo>
                <a:cubicBezTo>
                  <a:pt x="6769813" y="457958"/>
                  <a:pt x="6756419" y="464566"/>
                  <a:pt x="6738843" y="473034"/>
                </a:cubicBezTo>
                <a:cubicBezTo>
                  <a:pt x="6721267" y="481502"/>
                  <a:pt x="6707286" y="485156"/>
                  <a:pt x="6693944" y="492176"/>
                </a:cubicBezTo>
                <a:cubicBezTo>
                  <a:pt x="6680602" y="499196"/>
                  <a:pt x="6671090" y="507032"/>
                  <a:pt x="6658792" y="515155"/>
                </a:cubicBezTo>
                <a:cubicBezTo>
                  <a:pt x="6646494" y="523278"/>
                  <a:pt x="6629824" y="528826"/>
                  <a:pt x="6620155" y="540913"/>
                </a:cubicBezTo>
                <a:cubicBezTo>
                  <a:pt x="6611675" y="551513"/>
                  <a:pt x="6616876" y="569950"/>
                  <a:pt x="6607277" y="579549"/>
                </a:cubicBezTo>
                <a:cubicBezTo>
                  <a:pt x="6585387" y="601439"/>
                  <a:pt x="6530003" y="631065"/>
                  <a:pt x="6530003" y="631065"/>
                </a:cubicBezTo>
                <a:cubicBezTo>
                  <a:pt x="6525710" y="643944"/>
                  <a:pt x="6525604" y="659100"/>
                  <a:pt x="6517124" y="669701"/>
                </a:cubicBezTo>
                <a:cubicBezTo>
                  <a:pt x="6494859" y="697533"/>
                  <a:pt x="6424828" y="713346"/>
                  <a:pt x="6401215" y="721217"/>
                </a:cubicBezTo>
                <a:lnTo>
                  <a:pt x="6362578" y="734096"/>
                </a:lnTo>
                <a:lnTo>
                  <a:pt x="6323941" y="746975"/>
                </a:lnTo>
                <a:cubicBezTo>
                  <a:pt x="6287215" y="742894"/>
                  <a:pt x="6212547" y="742793"/>
                  <a:pt x="6169395" y="721217"/>
                </a:cubicBezTo>
                <a:cubicBezTo>
                  <a:pt x="6155550" y="714295"/>
                  <a:pt x="6143637" y="704045"/>
                  <a:pt x="6130758" y="695459"/>
                </a:cubicBezTo>
                <a:cubicBezTo>
                  <a:pt x="6079243" y="699752"/>
                  <a:pt x="6025620" y="693135"/>
                  <a:pt x="5976212" y="708338"/>
                </a:cubicBezTo>
                <a:cubicBezTo>
                  <a:pt x="5963237" y="712330"/>
                  <a:pt x="5966278" y="733723"/>
                  <a:pt x="5963333" y="746975"/>
                </a:cubicBezTo>
                <a:cubicBezTo>
                  <a:pt x="5943509" y="836184"/>
                  <a:pt x="5970301" y="804401"/>
                  <a:pt x="5937575" y="837127"/>
                </a:cubicBezTo>
              </a:path>
            </a:pathLst>
          </a:custGeom>
          <a:solidFill>
            <a:srgbClr val="7F7F7F"/>
          </a:solidFill>
          <a:ln w="12700" cap="flat" algn="ctr">
            <a:solidFill>
              <a:schemeClr val="bg1"/>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pic>
        <p:nvPicPr>
          <p:cNvPr id="11272" name="组合 21"/>
          <p:cNvPicPr>
            <a:picLocks noGrp="1" noChangeAspect="1" noChangeArrowheads="1"/>
          </p:cNvPicPr>
          <p:nvPr>
            <p:custDataLst>
              <p:tags r:id="rId7"/>
            </p:custDataLst>
          </p:nvPr>
        </p:nvPicPr>
        <p:blipFill>
          <a:blip r:embed="rId37">
            <a:extLst>
              <a:ext uri="{28A0092B-C50C-407E-A947-70E740481C1C}">
                <a14:useLocalDpi xmlns:a14="http://schemas.microsoft.com/office/drawing/2010/main" val="0"/>
              </a:ext>
            </a:extLst>
          </a:blip>
          <a:srcRect/>
          <a:stretch>
            <a:fillRect/>
          </a:stretch>
        </p:blipFill>
        <p:spPr bwMode="auto">
          <a:xfrm>
            <a:off x="6261927" y="1374878"/>
            <a:ext cx="2521657" cy="191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grpSp>
        <p:nvGrpSpPr>
          <p:cNvPr id="11273" name="组合 22"/>
          <p:cNvGrpSpPr>
            <a:grpSpLocks/>
          </p:cNvGrpSpPr>
          <p:nvPr/>
        </p:nvGrpSpPr>
        <p:grpSpPr bwMode="auto">
          <a:xfrm>
            <a:off x="2253235" y="1371097"/>
            <a:ext cx="6889505" cy="4112028"/>
            <a:chOff x="330120" y="-37034"/>
            <a:chExt cx="11554906" cy="6836219"/>
          </a:xfrm>
        </p:grpSpPr>
        <p:sp>
          <p:nvSpPr>
            <p:cNvPr id="11274" name="任意多边形 23"/>
            <p:cNvSpPr>
              <a:spLocks/>
            </p:cNvSpPr>
            <p:nvPr>
              <p:custDataLst>
                <p:tags r:id="rId29"/>
              </p:custDataLst>
            </p:nvPr>
          </p:nvSpPr>
          <p:spPr bwMode="auto">
            <a:xfrm>
              <a:off x="330120" y="-18178"/>
              <a:ext cx="2293228" cy="6781746"/>
            </a:xfrm>
            <a:custGeom>
              <a:avLst/>
              <a:gdLst>
                <a:gd name="T0" fmla="*/ 2292309 w 2292309"/>
                <a:gd name="T1" fmla="*/ 0 h 6780362"/>
                <a:gd name="T2" fmla="*/ 1722966 w 2292309"/>
                <a:gd name="T3" fmla="*/ 345057 h 6780362"/>
                <a:gd name="T4" fmla="*/ 670543 w 2292309"/>
                <a:gd name="T5" fmla="*/ 1328468 h 6780362"/>
                <a:gd name="T6" fmla="*/ 152958 w 2292309"/>
                <a:gd name="T7" fmla="*/ 2311879 h 6780362"/>
                <a:gd name="T8" fmla="*/ 14936 w 2292309"/>
                <a:gd name="T9" fmla="*/ 3519578 h 6780362"/>
                <a:gd name="T10" fmla="*/ 446256 w 2292309"/>
                <a:gd name="T11" fmla="*/ 4986068 h 6780362"/>
                <a:gd name="T12" fmla="*/ 1222634 w 2292309"/>
                <a:gd name="T13" fmla="*/ 6072996 h 6780362"/>
                <a:gd name="T14" fmla="*/ 2102528 w 2292309"/>
                <a:gd name="T15" fmla="*/ 6780362 h 6780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2309" h="6780362">
                  <a:moveTo>
                    <a:pt x="2292309" y="0"/>
                  </a:moveTo>
                  <a:cubicBezTo>
                    <a:pt x="1984634" y="184030"/>
                    <a:pt x="1993260" y="123646"/>
                    <a:pt x="1722966" y="345057"/>
                  </a:cubicBezTo>
                  <a:cubicBezTo>
                    <a:pt x="1452672" y="566468"/>
                    <a:pt x="932211" y="1000664"/>
                    <a:pt x="670543" y="1328468"/>
                  </a:cubicBezTo>
                  <a:cubicBezTo>
                    <a:pt x="408875" y="1656272"/>
                    <a:pt x="262226" y="1946694"/>
                    <a:pt x="152958" y="2311879"/>
                  </a:cubicBezTo>
                  <a:cubicBezTo>
                    <a:pt x="43690" y="2677064"/>
                    <a:pt x="-33947" y="3073880"/>
                    <a:pt x="14936" y="3519578"/>
                  </a:cubicBezTo>
                  <a:cubicBezTo>
                    <a:pt x="63819" y="3965276"/>
                    <a:pt x="244973" y="4560498"/>
                    <a:pt x="446256" y="4986068"/>
                  </a:cubicBezTo>
                  <a:cubicBezTo>
                    <a:pt x="647539" y="5411638"/>
                    <a:pt x="946589" y="5773947"/>
                    <a:pt x="1222634" y="6072996"/>
                  </a:cubicBezTo>
                  <a:cubicBezTo>
                    <a:pt x="1498679" y="6372045"/>
                    <a:pt x="1520245" y="6403675"/>
                    <a:pt x="2102528" y="6780362"/>
                  </a:cubicBezTo>
                </a:path>
              </a:pathLst>
            </a:custGeom>
            <a:noFill/>
            <a:ln w="19050" cap="flat" algn="ctr">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1275" name="任意多边形 24"/>
            <p:cNvSpPr>
              <a:spLocks/>
            </p:cNvSpPr>
            <p:nvPr>
              <p:custDataLst>
                <p:tags r:id="rId30"/>
              </p:custDataLst>
            </p:nvPr>
          </p:nvSpPr>
          <p:spPr bwMode="auto">
            <a:xfrm rot="10800000">
              <a:off x="9661547" y="-18178"/>
              <a:ext cx="2223479" cy="6798506"/>
            </a:xfrm>
            <a:custGeom>
              <a:avLst/>
              <a:gdLst>
                <a:gd name="T0" fmla="*/ 2223297 w 2223297"/>
                <a:gd name="T1" fmla="*/ 0 h 6797615"/>
                <a:gd name="T2" fmla="*/ 1722966 w 2223297"/>
                <a:gd name="T3" fmla="*/ 310551 h 6797615"/>
                <a:gd name="T4" fmla="*/ 670543 w 2223297"/>
                <a:gd name="T5" fmla="*/ 1293962 h 6797615"/>
                <a:gd name="T6" fmla="*/ 152958 w 2223297"/>
                <a:gd name="T7" fmla="*/ 2277373 h 6797615"/>
                <a:gd name="T8" fmla="*/ 14936 w 2223297"/>
                <a:gd name="T9" fmla="*/ 3485072 h 6797615"/>
                <a:gd name="T10" fmla="*/ 446256 w 2223297"/>
                <a:gd name="T11" fmla="*/ 4951562 h 6797615"/>
                <a:gd name="T12" fmla="*/ 1222634 w 2223297"/>
                <a:gd name="T13" fmla="*/ 6038490 h 6797615"/>
                <a:gd name="T14" fmla="*/ 2206045 w 2223297"/>
                <a:gd name="T15" fmla="*/ 6797615 h 67976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3297" h="6797615">
                  <a:moveTo>
                    <a:pt x="2223297" y="0"/>
                  </a:moveTo>
                  <a:cubicBezTo>
                    <a:pt x="1915622" y="184030"/>
                    <a:pt x="1981758" y="94891"/>
                    <a:pt x="1722966" y="310551"/>
                  </a:cubicBezTo>
                  <a:cubicBezTo>
                    <a:pt x="1464174" y="526211"/>
                    <a:pt x="932211" y="966158"/>
                    <a:pt x="670543" y="1293962"/>
                  </a:cubicBezTo>
                  <a:cubicBezTo>
                    <a:pt x="408875" y="1621766"/>
                    <a:pt x="262226" y="1912188"/>
                    <a:pt x="152958" y="2277373"/>
                  </a:cubicBezTo>
                  <a:cubicBezTo>
                    <a:pt x="43690" y="2642558"/>
                    <a:pt x="-33947" y="3039374"/>
                    <a:pt x="14936" y="3485072"/>
                  </a:cubicBezTo>
                  <a:cubicBezTo>
                    <a:pt x="63819" y="3930770"/>
                    <a:pt x="244973" y="4525992"/>
                    <a:pt x="446256" y="4951562"/>
                  </a:cubicBezTo>
                  <a:cubicBezTo>
                    <a:pt x="647539" y="5377132"/>
                    <a:pt x="929336" y="5730815"/>
                    <a:pt x="1222634" y="6038490"/>
                  </a:cubicBezTo>
                  <a:cubicBezTo>
                    <a:pt x="1515932" y="6346165"/>
                    <a:pt x="1623762" y="6420928"/>
                    <a:pt x="2206045" y="6797615"/>
                  </a:cubicBezTo>
                </a:path>
              </a:pathLst>
            </a:custGeom>
            <a:noFill/>
            <a:ln w="19050" cap="flat" algn="ctr">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1276" name="直接连接符 27"/>
            <p:cNvSpPr>
              <a:spLocks noChangeShapeType="1"/>
            </p:cNvSpPr>
            <p:nvPr>
              <p:custDataLst>
                <p:tags r:id="rId31"/>
              </p:custDataLst>
            </p:nvPr>
          </p:nvSpPr>
          <p:spPr bwMode="auto">
            <a:xfrm>
              <a:off x="2570508" y="-37034"/>
              <a:ext cx="7145992" cy="37711"/>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429"/>
            </a:p>
          </p:txBody>
        </p:sp>
        <p:sp>
          <p:nvSpPr>
            <p:cNvPr id="11277" name="直接连接符 28"/>
            <p:cNvSpPr>
              <a:spLocks noChangeShapeType="1"/>
            </p:cNvSpPr>
            <p:nvPr>
              <p:custDataLst>
                <p:tags r:id="rId32"/>
              </p:custDataLst>
            </p:nvPr>
          </p:nvSpPr>
          <p:spPr bwMode="auto">
            <a:xfrm>
              <a:off x="2414103" y="6759378"/>
              <a:ext cx="7262238" cy="3980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429"/>
            </a:p>
          </p:txBody>
        </p:sp>
      </p:grpSp>
      <p:pic>
        <p:nvPicPr>
          <p:cNvPr id="11278" name="组合 311"/>
          <p:cNvPicPr>
            <a:picLocks noGrp="1" noChangeAspect="1" noChangeArrowheads="1"/>
          </p:cNvPicPr>
          <p:nvPr>
            <p:custDataLst>
              <p:tags r:id="rId8"/>
            </p:custDataLst>
          </p:nvPr>
        </p:nvPicPr>
        <p:blipFill>
          <a:blip r:embed="rId38">
            <a:extLst>
              <a:ext uri="{28A0092B-C50C-407E-A947-70E740481C1C}">
                <a14:useLocalDpi xmlns:a14="http://schemas.microsoft.com/office/drawing/2010/main" val="0"/>
              </a:ext>
            </a:extLst>
          </a:blip>
          <a:srcRect/>
          <a:stretch>
            <a:fillRect/>
          </a:stretch>
        </p:blipFill>
        <p:spPr bwMode="auto">
          <a:xfrm>
            <a:off x="7726278" y="3084966"/>
            <a:ext cx="526763" cy="62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pic>
        <p:nvPicPr>
          <p:cNvPr id="11279" name="组合 3"/>
          <p:cNvPicPr>
            <a:picLocks noGrp="1" noChangeAspect="1" noChangeArrowheads="1"/>
          </p:cNvPicPr>
          <p:nvPr>
            <p:custDataLst>
              <p:tags r:id="rId9"/>
            </p:custDataLst>
          </p:nvPr>
        </p:nvPicPr>
        <p:blipFill>
          <a:blip r:embed="rId39">
            <a:extLst>
              <a:ext uri="{28A0092B-C50C-407E-A947-70E740481C1C}">
                <a14:useLocalDpi xmlns:a14="http://schemas.microsoft.com/office/drawing/2010/main" val="0"/>
              </a:ext>
            </a:extLst>
          </a:blip>
          <a:srcRect/>
          <a:stretch>
            <a:fillRect/>
          </a:stretch>
        </p:blipFill>
        <p:spPr bwMode="auto">
          <a:xfrm>
            <a:off x="7123903" y="3088747"/>
            <a:ext cx="1565166" cy="206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sp>
        <p:nvSpPr>
          <p:cNvPr id="11280" name="矩形 269"/>
          <p:cNvSpPr>
            <a:spLocks noChangeArrowheads="1"/>
          </p:cNvSpPr>
          <p:nvPr>
            <p:custDataLst>
              <p:tags r:id="rId10"/>
            </p:custDataLst>
          </p:nvPr>
        </p:nvSpPr>
        <p:spPr bwMode="auto">
          <a:xfrm rot="19380000">
            <a:off x="7271346" y="2888375"/>
            <a:ext cx="734696" cy="897261"/>
          </a:xfrm>
          <a:prstGeom prst="rect">
            <a:avLst/>
          </a:prstGeom>
          <a:noFill/>
          <a:ln w="57150" cap="flat" algn="ctr">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72558" tIns="36279" rIns="72558" bIns="36279" anchor="ct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pPr algn="ctr"/>
            <a:endParaRPr lang="zh-CN" altLang="en-US" sz="1349" b="0">
              <a:solidFill>
                <a:srgbClr val="FFFFFF"/>
              </a:solidFill>
              <a:latin typeface="Calibri" panose="020F0502020204030204" pitchFamily="34" charset="0"/>
              <a:ea typeface="宋体" panose="02010600030101010101" pitchFamily="2" charset="-122"/>
            </a:endParaRPr>
          </a:p>
        </p:txBody>
      </p:sp>
      <p:grpSp>
        <p:nvGrpSpPr>
          <p:cNvPr id="11281" name="组合 26"/>
          <p:cNvGrpSpPr>
            <a:grpSpLocks/>
          </p:cNvGrpSpPr>
          <p:nvPr/>
        </p:nvGrpSpPr>
        <p:grpSpPr bwMode="auto">
          <a:xfrm>
            <a:off x="-28924" y="3386775"/>
            <a:ext cx="5378527" cy="3368510"/>
            <a:chOff x="270308" y="2001042"/>
            <a:chExt cx="6780857" cy="4240474"/>
          </a:xfrm>
        </p:grpSpPr>
        <p:sp>
          <p:nvSpPr>
            <p:cNvPr id="11282" name="矩形 275"/>
            <p:cNvSpPr>
              <a:spLocks noChangeArrowheads="1"/>
            </p:cNvSpPr>
            <p:nvPr>
              <p:custDataLst>
                <p:tags r:id="rId20"/>
              </p:custDataLst>
            </p:nvPr>
          </p:nvSpPr>
          <p:spPr bwMode="auto">
            <a:xfrm>
              <a:off x="305261" y="2010560"/>
              <a:ext cx="6745904" cy="4230956"/>
            </a:xfrm>
            <a:prstGeom prst="rect">
              <a:avLst/>
            </a:prstGeom>
            <a:solidFill>
              <a:srgbClr val="A2F1FE"/>
            </a:solidFill>
            <a:ln w="12700" cap="flat" algn="ctr">
              <a:solidFill>
                <a:srgbClr val="41719C"/>
              </a:solidFill>
              <a:prstDash val="solid"/>
              <a:miter lim="800000"/>
              <a:headEnd type="none" w="med" len="med"/>
              <a:tailEnd type="none" w="med" len="med"/>
            </a:ln>
          </p:spPr>
          <p:txBody>
            <a:bodyPr lIns="72558" tIns="36279" rIns="72558" bIns="36279" anchor="ct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pPr algn="ctr"/>
              <a:endParaRPr lang="zh-CN" altLang="en-US" sz="1349" b="0">
                <a:solidFill>
                  <a:srgbClr val="FFFFFF"/>
                </a:solidFill>
                <a:latin typeface="Calibri" panose="020F0502020204030204" pitchFamily="34" charset="0"/>
                <a:ea typeface="宋体" panose="02010600030101010101" pitchFamily="2" charset="-122"/>
              </a:endParaRPr>
            </a:p>
          </p:txBody>
        </p:sp>
        <p:sp>
          <p:nvSpPr>
            <p:cNvPr id="11283" name="任意多边形 276"/>
            <p:cNvSpPr>
              <a:spLocks/>
            </p:cNvSpPr>
            <p:nvPr>
              <p:custDataLst>
                <p:tags r:id="rId21"/>
              </p:custDataLst>
            </p:nvPr>
          </p:nvSpPr>
          <p:spPr bwMode="auto">
            <a:xfrm>
              <a:off x="6814439" y="5757661"/>
              <a:ext cx="236726" cy="483855"/>
            </a:xfrm>
            <a:custGeom>
              <a:avLst/>
              <a:gdLst>
                <a:gd name="T0" fmla="*/ 307394 w 307394"/>
                <a:gd name="T1" fmla="*/ 0 h 686144"/>
                <a:gd name="T2" fmla="*/ 307394 w 307394"/>
                <a:gd name="T3" fmla="*/ 686144 h 686144"/>
                <a:gd name="T4" fmla="*/ 218679 w 307394"/>
                <a:gd name="T5" fmla="*/ 686144 h 686144"/>
                <a:gd name="T6" fmla="*/ 214993 w 307394"/>
                <a:gd name="T7" fmla="*/ 681524 h 686144"/>
                <a:gd name="T8" fmla="*/ 104922 w 307394"/>
                <a:gd name="T9" fmla="*/ 664108 h 686144"/>
                <a:gd name="T10" fmla="*/ 0 w 307394"/>
                <a:gd name="T11" fmla="*/ 404159 h 686144"/>
                <a:gd name="T12" fmla="*/ 104922 w 307394"/>
                <a:gd name="T13" fmla="*/ 331372 h 686144"/>
                <a:gd name="T14" fmla="*/ 72639 w 307394"/>
                <a:gd name="T15" fmla="*/ 175403 h 686144"/>
                <a:gd name="T16" fmla="*/ 201775 w 307394"/>
                <a:gd name="T17" fmla="*/ 71424 h 686144"/>
                <a:gd name="T18" fmla="*/ 287464 w 307394"/>
                <a:gd name="T19" fmla="*/ 3677 h 686144"/>
                <a:gd name="T20" fmla="*/ 307394 w 307394"/>
                <a:gd name="T21" fmla="*/ 0 h 68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394" h="686144">
                  <a:moveTo>
                    <a:pt x="307394" y="0"/>
                  </a:moveTo>
                  <a:lnTo>
                    <a:pt x="307394" y="686144"/>
                  </a:lnTo>
                  <a:lnTo>
                    <a:pt x="218679" y="686144"/>
                  </a:lnTo>
                  <a:lnTo>
                    <a:pt x="214993" y="681524"/>
                  </a:lnTo>
                  <a:cubicBezTo>
                    <a:pt x="186284" y="660128"/>
                    <a:pt x="137877" y="706567"/>
                    <a:pt x="104922" y="664108"/>
                  </a:cubicBezTo>
                  <a:cubicBezTo>
                    <a:pt x="67258" y="615584"/>
                    <a:pt x="0" y="459615"/>
                    <a:pt x="0" y="404159"/>
                  </a:cubicBezTo>
                  <a:cubicBezTo>
                    <a:pt x="0" y="348704"/>
                    <a:pt x="92816" y="369498"/>
                    <a:pt x="104922" y="331372"/>
                  </a:cubicBezTo>
                  <a:cubicBezTo>
                    <a:pt x="117028" y="293247"/>
                    <a:pt x="56495" y="218729"/>
                    <a:pt x="72639" y="175403"/>
                  </a:cubicBezTo>
                  <a:cubicBezTo>
                    <a:pt x="88781" y="132078"/>
                    <a:pt x="161419" y="100885"/>
                    <a:pt x="201775" y="71424"/>
                  </a:cubicBezTo>
                  <a:cubicBezTo>
                    <a:pt x="232040" y="49328"/>
                    <a:pt x="260036" y="16511"/>
                    <a:pt x="287464" y="3677"/>
                  </a:cubicBezTo>
                  <a:lnTo>
                    <a:pt x="307394" y="0"/>
                  </a:lnTo>
                  <a:close/>
                </a:path>
              </a:pathLst>
            </a:custGeom>
            <a:solidFill>
              <a:srgbClr val="A9D18E"/>
            </a:solidFill>
            <a:ln w="12700" cap="flat" algn="ctr">
              <a:solidFill>
                <a:schemeClr val="tx1"/>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1284" name="任意多边形 277"/>
            <p:cNvSpPr>
              <a:spLocks/>
            </p:cNvSpPr>
            <p:nvPr>
              <p:custDataLst>
                <p:tags r:id="rId22"/>
              </p:custDataLst>
            </p:nvPr>
          </p:nvSpPr>
          <p:spPr bwMode="auto">
            <a:xfrm>
              <a:off x="5425857" y="5194485"/>
              <a:ext cx="1625308" cy="1040685"/>
            </a:xfrm>
            <a:custGeom>
              <a:avLst/>
              <a:gdLst>
                <a:gd name="T0" fmla="*/ 267398 w 1727930"/>
                <a:gd name="T1" fmla="*/ 1042 h 969840"/>
                <a:gd name="T2" fmla="*/ 209583 w 1727930"/>
                <a:gd name="T3" fmla="*/ 135855 h 969840"/>
                <a:gd name="T4" fmla="*/ 296306 w 1727930"/>
                <a:gd name="T5" fmla="*/ 143344 h 969840"/>
                <a:gd name="T6" fmla="*/ 375801 w 1727930"/>
                <a:gd name="T7" fmla="*/ 120876 h 969840"/>
                <a:gd name="T8" fmla="*/ 419163 w 1727930"/>
                <a:gd name="T9" fmla="*/ 31000 h 969840"/>
                <a:gd name="T10" fmla="*/ 520339 w 1727930"/>
                <a:gd name="T11" fmla="*/ 98407 h 969840"/>
                <a:gd name="T12" fmla="*/ 693784 w 1727930"/>
                <a:gd name="T13" fmla="*/ 248199 h 969840"/>
                <a:gd name="T14" fmla="*/ 852775 w 1727930"/>
                <a:gd name="T15" fmla="*/ 203261 h 969840"/>
                <a:gd name="T16" fmla="*/ 1047901 w 1727930"/>
                <a:gd name="T17" fmla="*/ 270667 h 969840"/>
                <a:gd name="T18" fmla="*/ 1322522 w 1727930"/>
                <a:gd name="T19" fmla="*/ 158324 h 969840"/>
                <a:gd name="T20" fmla="*/ 1481513 w 1727930"/>
                <a:gd name="T21" fmla="*/ 315605 h 969840"/>
                <a:gd name="T22" fmla="*/ 1582689 w 1727930"/>
                <a:gd name="T23" fmla="*/ 338074 h 969840"/>
                <a:gd name="T24" fmla="*/ 1517647 w 1727930"/>
                <a:gd name="T25" fmla="*/ 480376 h 969840"/>
                <a:gd name="T26" fmla="*/ 1633277 w 1727930"/>
                <a:gd name="T27" fmla="*/ 480376 h 969840"/>
                <a:gd name="T28" fmla="*/ 1727226 w 1727930"/>
                <a:gd name="T29" fmla="*/ 525314 h 969840"/>
                <a:gd name="T30" fmla="*/ 1669411 w 1727930"/>
                <a:gd name="T31" fmla="*/ 570251 h 969840"/>
                <a:gd name="T32" fmla="*/ 1546555 w 1727930"/>
                <a:gd name="T33" fmla="*/ 645147 h 969840"/>
                <a:gd name="T34" fmla="*/ 1568235 w 1727930"/>
                <a:gd name="T35" fmla="*/ 742512 h 969840"/>
                <a:gd name="T36" fmla="*/ 1474286 w 1727930"/>
                <a:gd name="T37" fmla="*/ 794939 h 969840"/>
                <a:gd name="T38" fmla="*/ 1503193 w 1727930"/>
                <a:gd name="T39" fmla="*/ 847366 h 969840"/>
                <a:gd name="T40" fmla="*/ 1565864 w 1727930"/>
                <a:gd name="T41" fmla="*/ 951284 h 969840"/>
                <a:gd name="T42" fmla="*/ 1567288 w 1727930"/>
                <a:gd name="T43" fmla="*/ 969840 h 969840"/>
                <a:gd name="T44" fmla="*/ 654189 w 1727930"/>
                <a:gd name="T45" fmla="*/ 969840 h 969840"/>
                <a:gd name="T46" fmla="*/ 653866 w 1727930"/>
                <a:gd name="T47" fmla="*/ 937358 h 969840"/>
                <a:gd name="T48" fmla="*/ 657649 w 1727930"/>
                <a:gd name="T49" fmla="*/ 884814 h 969840"/>
                <a:gd name="T50" fmla="*/ 715464 w 1727930"/>
                <a:gd name="T51" fmla="*/ 764981 h 969840"/>
                <a:gd name="T52" fmla="*/ 498658 w 1727930"/>
                <a:gd name="T53" fmla="*/ 802429 h 969840"/>
                <a:gd name="T54" fmla="*/ 346894 w 1727930"/>
                <a:gd name="T55" fmla="*/ 690085 h 969840"/>
                <a:gd name="T56" fmla="*/ 231264 w 1727930"/>
                <a:gd name="T57" fmla="*/ 682595 h 969840"/>
                <a:gd name="T58" fmla="*/ 115634 w 1727930"/>
                <a:gd name="T59" fmla="*/ 652637 h 969840"/>
                <a:gd name="T60" fmla="*/ 65046 w 1727930"/>
                <a:gd name="T61" fmla="*/ 607699 h 969840"/>
                <a:gd name="T62" fmla="*/ 65046 w 1727930"/>
                <a:gd name="T63" fmla="*/ 480376 h 969840"/>
                <a:gd name="T64" fmla="*/ 43365 w 1727930"/>
                <a:gd name="T65" fmla="*/ 420459 h 969840"/>
                <a:gd name="T66" fmla="*/ 4 w 1727930"/>
                <a:gd name="T67" fmla="*/ 315605 h 969840"/>
                <a:gd name="T68" fmla="*/ 43365 w 1727930"/>
                <a:gd name="T69" fmla="*/ 218240 h 969840"/>
                <a:gd name="T70" fmla="*/ 267398 w 1727930"/>
                <a:gd name="T71" fmla="*/ 1042 h 969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7930" h="969840">
                  <a:moveTo>
                    <a:pt x="267398" y="1042"/>
                  </a:moveTo>
                  <a:cubicBezTo>
                    <a:pt x="295101" y="-12689"/>
                    <a:pt x="207174" y="113386"/>
                    <a:pt x="209583" y="135855"/>
                  </a:cubicBezTo>
                  <a:cubicBezTo>
                    <a:pt x="211992" y="158324"/>
                    <a:pt x="268603" y="145841"/>
                    <a:pt x="296306" y="143344"/>
                  </a:cubicBezTo>
                  <a:cubicBezTo>
                    <a:pt x="324009" y="140848"/>
                    <a:pt x="355325" y="139600"/>
                    <a:pt x="375801" y="120876"/>
                  </a:cubicBezTo>
                  <a:cubicBezTo>
                    <a:pt x="396278" y="102152"/>
                    <a:pt x="395073" y="34745"/>
                    <a:pt x="419163" y="31000"/>
                  </a:cubicBezTo>
                  <a:cubicBezTo>
                    <a:pt x="443252" y="27256"/>
                    <a:pt x="474569" y="62207"/>
                    <a:pt x="520339" y="98407"/>
                  </a:cubicBezTo>
                  <a:cubicBezTo>
                    <a:pt x="566109" y="134606"/>
                    <a:pt x="638378" y="230723"/>
                    <a:pt x="693784" y="248199"/>
                  </a:cubicBezTo>
                  <a:cubicBezTo>
                    <a:pt x="749190" y="265674"/>
                    <a:pt x="793756" y="199516"/>
                    <a:pt x="852775" y="203261"/>
                  </a:cubicBezTo>
                  <a:cubicBezTo>
                    <a:pt x="911794" y="207006"/>
                    <a:pt x="969609" y="278157"/>
                    <a:pt x="1047901" y="270667"/>
                  </a:cubicBezTo>
                  <a:cubicBezTo>
                    <a:pt x="1126192" y="263178"/>
                    <a:pt x="1250253" y="150834"/>
                    <a:pt x="1322522" y="158324"/>
                  </a:cubicBezTo>
                  <a:cubicBezTo>
                    <a:pt x="1394790" y="165813"/>
                    <a:pt x="1438152" y="285647"/>
                    <a:pt x="1481513" y="315605"/>
                  </a:cubicBezTo>
                  <a:cubicBezTo>
                    <a:pt x="1524874" y="345563"/>
                    <a:pt x="1576667" y="310612"/>
                    <a:pt x="1582689" y="338074"/>
                  </a:cubicBezTo>
                  <a:cubicBezTo>
                    <a:pt x="1588711" y="365536"/>
                    <a:pt x="1509216" y="456659"/>
                    <a:pt x="1517647" y="480376"/>
                  </a:cubicBezTo>
                  <a:cubicBezTo>
                    <a:pt x="1526079" y="504093"/>
                    <a:pt x="1598347" y="472887"/>
                    <a:pt x="1633277" y="480376"/>
                  </a:cubicBezTo>
                  <a:cubicBezTo>
                    <a:pt x="1668207" y="487866"/>
                    <a:pt x="1721204" y="510335"/>
                    <a:pt x="1727226" y="525314"/>
                  </a:cubicBezTo>
                  <a:cubicBezTo>
                    <a:pt x="1733249" y="540293"/>
                    <a:pt x="1699523" y="550279"/>
                    <a:pt x="1669411" y="570251"/>
                  </a:cubicBezTo>
                  <a:cubicBezTo>
                    <a:pt x="1639300" y="590224"/>
                    <a:pt x="1563417" y="616437"/>
                    <a:pt x="1546555" y="645147"/>
                  </a:cubicBezTo>
                  <a:cubicBezTo>
                    <a:pt x="1529692" y="673857"/>
                    <a:pt x="1580280" y="717547"/>
                    <a:pt x="1568235" y="742512"/>
                  </a:cubicBezTo>
                  <a:cubicBezTo>
                    <a:pt x="1556191" y="767477"/>
                    <a:pt x="1485126" y="777464"/>
                    <a:pt x="1474286" y="794939"/>
                  </a:cubicBezTo>
                  <a:cubicBezTo>
                    <a:pt x="1463446" y="812415"/>
                    <a:pt x="1487535" y="816160"/>
                    <a:pt x="1503193" y="847366"/>
                  </a:cubicBezTo>
                  <a:cubicBezTo>
                    <a:pt x="1514937" y="870771"/>
                    <a:pt x="1553105" y="915943"/>
                    <a:pt x="1565864" y="951284"/>
                  </a:cubicBezTo>
                  <a:lnTo>
                    <a:pt x="1567288" y="969840"/>
                  </a:lnTo>
                  <a:lnTo>
                    <a:pt x="654189" y="969840"/>
                  </a:lnTo>
                  <a:lnTo>
                    <a:pt x="653866" y="937358"/>
                  </a:lnTo>
                  <a:cubicBezTo>
                    <a:pt x="654337" y="917737"/>
                    <a:pt x="655541" y="899793"/>
                    <a:pt x="657649" y="884814"/>
                  </a:cubicBezTo>
                  <a:cubicBezTo>
                    <a:pt x="666081" y="824898"/>
                    <a:pt x="741963" y="778712"/>
                    <a:pt x="715464" y="764981"/>
                  </a:cubicBezTo>
                  <a:cubicBezTo>
                    <a:pt x="688966" y="751250"/>
                    <a:pt x="560087" y="814912"/>
                    <a:pt x="498658" y="802429"/>
                  </a:cubicBezTo>
                  <a:cubicBezTo>
                    <a:pt x="437230" y="789946"/>
                    <a:pt x="391460" y="710057"/>
                    <a:pt x="346894" y="690085"/>
                  </a:cubicBezTo>
                  <a:cubicBezTo>
                    <a:pt x="302328" y="670113"/>
                    <a:pt x="269807" y="688837"/>
                    <a:pt x="231264" y="682595"/>
                  </a:cubicBezTo>
                  <a:cubicBezTo>
                    <a:pt x="192721" y="676354"/>
                    <a:pt x="143337" y="665120"/>
                    <a:pt x="115634" y="652637"/>
                  </a:cubicBezTo>
                  <a:cubicBezTo>
                    <a:pt x="87931" y="640154"/>
                    <a:pt x="73477" y="636409"/>
                    <a:pt x="65046" y="607699"/>
                  </a:cubicBezTo>
                  <a:cubicBezTo>
                    <a:pt x="56615" y="578989"/>
                    <a:pt x="68659" y="511583"/>
                    <a:pt x="65046" y="480376"/>
                  </a:cubicBezTo>
                  <a:cubicBezTo>
                    <a:pt x="61433" y="449170"/>
                    <a:pt x="54206" y="447921"/>
                    <a:pt x="43365" y="420459"/>
                  </a:cubicBezTo>
                  <a:cubicBezTo>
                    <a:pt x="32525" y="392998"/>
                    <a:pt x="4" y="349308"/>
                    <a:pt x="4" y="315605"/>
                  </a:cubicBezTo>
                  <a:cubicBezTo>
                    <a:pt x="4" y="281902"/>
                    <a:pt x="-1200" y="270667"/>
                    <a:pt x="43365" y="218240"/>
                  </a:cubicBezTo>
                  <a:cubicBezTo>
                    <a:pt x="87931" y="165813"/>
                    <a:pt x="239695" y="14773"/>
                    <a:pt x="267398" y="1042"/>
                  </a:cubicBezTo>
                  <a:close/>
                </a:path>
              </a:pathLst>
            </a:custGeom>
            <a:solidFill>
              <a:srgbClr val="A9D18E"/>
            </a:solidFill>
            <a:ln w="12700" cap="flat" algn="ctr">
              <a:solidFill>
                <a:schemeClr val="bg1"/>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1285" name="任意多边形 281"/>
            <p:cNvSpPr>
              <a:spLocks/>
            </p:cNvSpPr>
            <p:nvPr>
              <p:custDataLst>
                <p:tags r:id="rId23"/>
              </p:custDataLst>
            </p:nvPr>
          </p:nvSpPr>
          <p:spPr bwMode="auto">
            <a:xfrm>
              <a:off x="4884087" y="5186554"/>
              <a:ext cx="1229706" cy="1053376"/>
            </a:xfrm>
            <a:custGeom>
              <a:avLst/>
              <a:gdLst>
                <a:gd name="T0" fmla="*/ 847219 w 1307010"/>
                <a:gd name="T1" fmla="*/ 414 h 980805"/>
                <a:gd name="T2" fmla="*/ 851122 w 1307010"/>
                <a:gd name="T3" fmla="*/ 4692 h 980805"/>
                <a:gd name="T4" fmla="*/ 679655 w 1307010"/>
                <a:gd name="T5" fmla="*/ 148219 h 980805"/>
                <a:gd name="T6" fmla="*/ 593923 w 1307010"/>
                <a:gd name="T7" fmla="*/ 319087 h 980805"/>
                <a:gd name="T8" fmla="*/ 646681 w 1307010"/>
                <a:gd name="T9" fmla="*/ 476282 h 980805"/>
                <a:gd name="T10" fmla="*/ 653276 w 1307010"/>
                <a:gd name="T11" fmla="*/ 619809 h 980805"/>
                <a:gd name="T12" fmla="*/ 758794 w 1307010"/>
                <a:gd name="T13" fmla="*/ 674485 h 980805"/>
                <a:gd name="T14" fmla="*/ 917070 w 1307010"/>
                <a:gd name="T15" fmla="*/ 688155 h 980805"/>
                <a:gd name="T16" fmla="*/ 1068753 w 1307010"/>
                <a:gd name="T17" fmla="*/ 804344 h 980805"/>
                <a:gd name="T18" fmla="*/ 1187460 w 1307010"/>
                <a:gd name="T19" fmla="*/ 797509 h 980805"/>
                <a:gd name="T20" fmla="*/ 1306168 w 1307010"/>
                <a:gd name="T21" fmla="*/ 763336 h 980805"/>
                <a:gd name="T22" fmla="*/ 1240220 w 1307010"/>
                <a:gd name="T23" fmla="*/ 893193 h 980805"/>
                <a:gd name="T24" fmla="*/ 1230327 w 1307010"/>
                <a:gd name="T25" fmla="*/ 976062 h 980805"/>
                <a:gd name="T26" fmla="*/ 1230492 w 1307010"/>
                <a:gd name="T27" fmla="*/ 980805 h 980805"/>
                <a:gd name="T28" fmla="*/ 66015 w 1307010"/>
                <a:gd name="T29" fmla="*/ 980805 h 980805"/>
                <a:gd name="T30" fmla="*/ 64685 w 1307010"/>
                <a:gd name="T31" fmla="*/ 971365 h 980805"/>
                <a:gd name="T32" fmla="*/ 59740 w 1307010"/>
                <a:gd name="T33" fmla="*/ 906863 h 980805"/>
                <a:gd name="T34" fmla="*/ 66333 w 1307010"/>
                <a:gd name="T35" fmla="*/ 756501 h 980805"/>
                <a:gd name="T36" fmla="*/ 26766 w 1307010"/>
                <a:gd name="T37" fmla="*/ 708660 h 980805"/>
                <a:gd name="T38" fmla="*/ 385 w 1307010"/>
                <a:gd name="T39" fmla="*/ 633479 h 980805"/>
                <a:gd name="T40" fmla="*/ 46549 w 1307010"/>
                <a:gd name="T41" fmla="*/ 633479 h 980805"/>
                <a:gd name="T42" fmla="*/ 86119 w 1307010"/>
                <a:gd name="T43" fmla="*/ 537793 h 980805"/>
                <a:gd name="T44" fmla="*/ 66333 w 1307010"/>
                <a:gd name="T45" fmla="*/ 448944 h 980805"/>
                <a:gd name="T46" fmla="*/ 112498 w 1307010"/>
                <a:gd name="T47" fmla="*/ 442109 h 980805"/>
                <a:gd name="T48" fmla="*/ 211421 w 1307010"/>
                <a:gd name="T49" fmla="*/ 394266 h 980805"/>
                <a:gd name="T50" fmla="*/ 270774 w 1307010"/>
                <a:gd name="T51" fmla="*/ 319087 h 980805"/>
                <a:gd name="T52" fmla="*/ 297155 w 1307010"/>
                <a:gd name="T53" fmla="*/ 202897 h 980805"/>
                <a:gd name="T54" fmla="*/ 396078 w 1307010"/>
                <a:gd name="T55" fmla="*/ 107213 h 980805"/>
                <a:gd name="T56" fmla="*/ 481810 w 1307010"/>
                <a:gd name="T57" fmla="*/ 100378 h 980805"/>
                <a:gd name="T58" fmla="*/ 607112 w 1307010"/>
                <a:gd name="T59" fmla="*/ 79873 h 980805"/>
                <a:gd name="T60" fmla="*/ 699441 w 1307010"/>
                <a:gd name="T61" fmla="*/ 38867 h 980805"/>
                <a:gd name="T62" fmla="*/ 847219 w 1307010"/>
                <a:gd name="T63" fmla="*/ 414 h 980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7010" h="980805">
                  <a:moveTo>
                    <a:pt x="847219" y="414"/>
                  </a:moveTo>
                  <a:cubicBezTo>
                    <a:pt x="850109" y="1044"/>
                    <a:pt x="851534" y="2414"/>
                    <a:pt x="851122" y="4692"/>
                  </a:cubicBezTo>
                  <a:cubicBezTo>
                    <a:pt x="847825" y="22917"/>
                    <a:pt x="722522" y="95820"/>
                    <a:pt x="679655" y="148219"/>
                  </a:cubicBezTo>
                  <a:cubicBezTo>
                    <a:pt x="636789" y="200619"/>
                    <a:pt x="599418" y="264410"/>
                    <a:pt x="593923" y="319087"/>
                  </a:cubicBezTo>
                  <a:cubicBezTo>
                    <a:pt x="588428" y="373763"/>
                    <a:pt x="636789" y="426160"/>
                    <a:pt x="646681" y="476282"/>
                  </a:cubicBezTo>
                  <a:cubicBezTo>
                    <a:pt x="656573" y="526401"/>
                    <a:pt x="634591" y="586774"/>
                    <a:pt x="653276" y="619809"/>
                  </a:cubicBezTo>
                  <a:cubicBezTo>
                    <a:pt x="671962" y="652842"/>
                    <a:pt x="714828" y="663093"/>
                    <a:pt x="758794" y="674485"/>
                  </a:cubicBezTo>
                  <a:cubicBezTo>
                    <a:pt x="802761" y="685876"/>
                    <a:pt x="865411" y="666512"/>
                    <a:pt x="917070" y="688155"/>
                  </a:cubicBezTo>
                  <a:cubicBezTo>
                    <a:pt x="968730" y="709798"/>
                    <a:pt x="1023688" y="786117"/>
                    <a:pt x="1068753" y="804344"/>
                  </a:cubicBezTo>
                  <a:cubicBezTo>
                    <a:pt x="1113818" y="822568"/>
                    <a:pt x="1147890" y="804344"/>
                    <a:pt x="1187460" y="797509"/>
                  </a:cubicBezTo>
                  <a:cubicBezTo>
                    <a:pt x="1227029" y="790674"/>
                    <a:pt x="1297374" y="747389"/>
                    <a:pt x="1306168" y="763336"/>
                  </a:cubicBezTo>
                  <a:cubicBezTo>
                    <a:pt x="1314962" y="779282"/>
                    <a:pt x="1252310" y="841933"/>
                    <a:pt x="1240220" y="893193"/>
                  </a:cubicBezTo>
                  <a:cubicBezTo>
                    <a:pt x="1234175" y="918823"/>
                    <a:pt x="1231152" y="946446"/>
                    <a:pt x="1230327" y="976062"/>
                  </a:cubicBezTo>
                  <a:lnTo>
                    <a:pt x="1230492" y="980805"/>
                  </a:lnTo>
                  <a:lnTo>
                    <a:pt x="66015" y="980805"/>
                  </a:lnTo>
                  <a:lnTo>
                    <a:pt x="64685" y="971365"/>
                  </a:lnTo>
                  <a:cubicBezTo>
                    <a:pt x="62212" y="951004"/>
                    <a:pt x="60289" y="929646"/>
                    <a:pt x="59740" y="906863"/>
                  </a:cubicBezTo>
                  <a:cubicBezTo>
                    <a:pt x="58642" y="861298"/>
                    <a:pt x="71828" y="789534"/>
                    <a:pt x="66333" y="756501"/>
                  </a:cubicBezTo>
                  <a:cubicBezTo>
                    <a:pt x="60838" y="723466"/>
                    <a:pt x="37758" y="729163"/>
                    <a:pt x="26766" y="708660"/>
                  </a:cubicBezTo>
                  <a:cubicBezTo>
                    <a:pt x="15774" y="688157"/>
                    <a:pt x="-2912" y="646009"/>
                    <a:pt x="385" y="633479"/>
                  </a:cubicBezTo>
                  <a:cubicBezTo>
                    <a:pt x="3681" y="620949"/>
                    <a:pt x="32261" y="649427"/>
                    <a:pt x="46549" y="633479"/>
                  </a:cubicBezTo>
                  <a:cubicBezTo>
                    <a:pt x="60838" y="617530"/>
                    <a:pt x="82822" y="568549"/>
                    <a:pt x="86119" y="537793"/>
                  </a:cubicBezTo>
                  <a:cubicBezTo>
                    <a:pt x="89416" y="507036"/>
                    <a:pt x="61936" y="464892"/>
                    <a:pt x="66333" y="448944"/>
                  </a:cubicBezTo>
                  <a:cubicBezTo>
                    <a:pt x="70730" y="432995"/>
                    <a:pt x="88317" y="451222"/>
                    <a:pt x="112498" y="442109"/>
                  </a:cubicBezTo>
                  <a:cubicBezTo>
                    <a:pt x="136679" y="432995"/>
                    <a:pt x="185042" y="414769"/>
                    <a:pt x="211421" y="394266"/>
                  </a:cubicBezTo>
                  <a:cubicBezTo>
                    <a:pt x="237800" y="373763"/>
                    <a:pt x="256485" y="350981"/>
                    <a:pt x="270774" y="319087"/>
                  </a:cubicBezTo>
                  <a:cubicBezTo>
                    <a:pt x="285063" y="287192"/>
                    <a:pt x="276271" y="238209"/>
                    <a:pt x="297155" y="202897"/>
                  </a:cubicBezTo>
                  <a:cubicBezTo>
                    <a:pt x="318039" y="167584"/>
                    <a:pt x="365302" y="124300"/>
                    <a:pt x="396078" y="107213"/>
                  </a:cubicBezTo>
                  <a:cubicBezTo>
                    <a:pt x="426853" y="90127"/>
                    <a:pt x="446637" y="104935"/>
                    <a:pt x="481810" y="100378"/>
                  </a:cubicBezTo>
                  <a:cubicBezTo>
                    <a:pt x="516983" y="95822"/>
                    <a:pt x="570841" y="90125"/>
                    <a:pt x="607112" y="79873"/>
                  </a:cubicBezTo>
                  <a:cubicBezTo>
                    <a:pt x="643383" y="69622"/>
                    <a:pt x="658773" y="51397"/>
                    <a:pt x="699441" y="38867"/>
                  </a:cubicBezTo>
                  <a:cubicBezTo>
                    <a:pt x="735026" y="27904"/>
                    <a:pt x="826992" y="-3992"/>
                    <a:pt x="847219" y="414"/>
                  </a:cubicBezTo>
                  <a:close/>
                </a:path>
              </a:pathLst>
            </a:custGeom>
            <a:solidFill>
              <a:srgbClr val="A9D18E"/>
            </a:solidFill>
            <a:ln w="12700" cap="flat" algn="ctr">
              <a:solidFill>
                <a:schemeClr val="bg1"/>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1286" name="任意多边形 283"/>
            <p:cNvSpPr>
              <a:spLocks/>
            </p:cNvSpPr>
            <p:nvPr>
              <p:custDataLst>
                <p:tags r:id="rId24"/>
              </p:custDataLst>
            </p:nvPr>
          </p:nvSpPr>
          <p:spPr bwMode="auto">
            <a:xfrm>
              <a:off x="305261" y="2010560"/>
              <a:ext cx="4412006" cy="1394454"/>
            </a:xfrm>
            <a:custGeom>
              <a:avLst/>
              <a:gdLst>
                <a:gd name="T0" fmla="*/ 5736882 w 5736882"/>
                <a:gd name="T1" fmla="*/ 0 h 1978277"/>
                <a:gd name="T2" fmla="*/ 5469046 w 5736882"/>
                <a:gd name="T3" fmla="*/ 322562 h 1978277"/>
                <a:gd name="T4" fmla="*/ 5284757 w 5736882"/>
                <a:gd name="T5" fmla="*/ 543323 h 1978277"/>
                <a:gd name="T6" fmla="*/ 5261720 w 5736882"/>
                <a:gd name="T7" fmla="*/ 653704 h 1978277"/>
                <a:gd name="T8" fmla="*/ 5238684 w 5736882"/>
                <a:gd name="T9" fmla="*/ 819276 h 1978277"/>
                <a:gd name="T10" fmla="*/ 5261720 w 5736882"/>
                <a:gd name="T11" fmla="*/ 984848 h 1978277"/>
                <a:gd name="T12" fmla="*/ 5330829 w 5736882"/>
                <a:gd name="T13" fmla="*/ 1178015 h 1978277"/>
                <a:gd name="T14" fmla="*/ 5422974 w 5736882"/>
                <a:gd name="T15" fmla="*/ 1315991 h 1978277"/>
                <a:gd name="T16" fmla="*/ 5515118 w 5736882"/>
                <a:gd name="T17" fmla="*/ 1674729 h 1978277"/>
                <a:gd name="T18" fmla="*/ 5492082 w 5736882"/>
                <a:gd name="T19" fmla="*/ 1923087 h 1978277"/>
                <a:gd name="T20" fmla="*/ 5469046 w 5736882"/>
                <a:gd name="T21" fmla="*/ 1950683 h 1978277"/>
                <a:gd name="T22" fmla="*/ 5422974 w 5736882"/>
                <a:gd name="T23" fmla="*/ 1978277 h 1978277"/>
                <a:gd name="T24" fmla="*/ 5330829 w 5736882"/>
                <a:gd name="T25" fmla="*/ 1923087 h 1978277"/>
                <a:gd name="T26" fmla="*/ 5238684 w 5736882"/>
                <a:gd name="T27" fmla="*/ 1812705 h 1978277"/>
                <a:gd name="T28" fmla="*/ 5031359 w 5736882"/>
                <a:gd name="T29" fmla="*/ 1481563 h 1978277"/>
                <a:gd name="T30" fmla="*/ 4985287 w 5736882"/>
                <a:gd name="T31" fmla="*/ 1178015 h 1978277"/>
                <a:gd name="T32" fmla="*/ 4985287 w 5736882"/>
                <a:gd name="T33" fmla="*/ 1095230 h 1978277"/>
                <a:gd name="T34" fmla="*/ 4939215 w 5736882"/>
                <a:gd name="T35" fmla="*/ 984848 h 1978277"/>
                <a:gd name="T36" fmla="*/ 4847071 w 5736882"/>
                <a:gd name="T37" fmla="*/ 902062 h 1978277"/>
                <a:gd name="T38" fmla="*/ 4708853 w 5736882"/>
                <a:gd name="T39" fmla="*/ 874467 h 1978277"/>
                <a:gd name="T40" fmla="*/ 4340277 w 5736882"/>
                <a:gd name="T41" fmla="*/ 846871 h 1978277"/>
                <a:gd name="T42" fmla="*/ 4040807 w 5736882"/>
                <a:gd name="T43" fmla="*/ 874467 h 1978277"/>
                <a:gd name="T44" fmla="*/ 3948662 w 5736882"/>
                <a:gd name="T45" fmla="*/ 957252 h 1978277"/>
                <a:gd name="T46" fmla="*/ 3580084 w 5736882"/>
                <a:gd name="T47" fmla="*/ 984848 h 1978277"/>
                <a:gd name="T48" fmla="*/ 3441868 w 5736882"/>
                <a:gd name="T49" fmla="*/ 984848 h 1978277"/>
                <a:gd name="T50" fmla="*/ 3188471 w 5736882"/>
                <a:gd name="T51" fmla="*/ 1095230 h 1978277"/>
                <a:gd name="T52" fmla="*/ 2842929 w 5736882"/>
                <a:gd name="T53" fmla="*/ 1453967 h 1978277"/>
                <a:gd name="T54" fmla="*/ 2865965 w 5736882"/>
                <a:gd name="T55" fmla="*/ 1509157 h 1978277"/>
                <a:gd name="T56" fmla="*/ 2865965 w 5736882"/>
                <a:gd name="T57" fmla="*/ 1591944 h 1978277"/>
                <a:gd name="T58" fmla="*/ 2865965 w 5736882"/>
                <a:gd name="T59" fmla="*/ 1674729 h 1978277"/>
                <a:gd name="T60" fmla="*/ 2796857 w 5736882"/>
                <a:gd name="T61" fmla="*/ 1674729 h 1978277"/>
                <a:gd name="T62" fmla="*/ 2589533 w 5736882"/>
                <a:gd name="T63" fmla="*/ 1453967 h 1978277"/>
                <a:gd name="T64" fmla="*/ 2428279 w 5736882"/>
                <a:gd name="T65" fmla="*/ 1205609 h 1978277"/>
                <a:gd name="T66" fmla="*/ 2359171 w 5736882"/>
                <a:gd name="T67" fmla="*/ 1122824 h 1978277"/>
                <a:gd name="T68" fmla="*/ 2267027 w 5736882"/>
                <a:gd name="T69" fmla="*/ 1040039 h 1978277"/>
                <a:gd name="T70" fmla="*/ 2197919 w 5736882"/>
                <a:gd name="T71" fmla="*/ 1067634 h 1978277"/>
                <a:gd name="T72" fmla="*/ 2151846 w 5736882"/>
                <a:gd name="T73" fmla="*/ 1095230 h 1978277"/>
                <a:gd name="T74" fmla="*/ 2036666 w 5736882"/>
                <a:gd name="T75" fmla="*/ 1095230 h 1978277"/>
                <a:gd name="T76" fmla="*/ 1921485 w 5736882"/>
                <a:gd name="T77" fmla="*/ 1012443 h 1978277"/>
                <a:gd name="T78" fmla="*/ 1737196 w 5736882"/>
                <a:gd name="T79" fmla="*/ 764086 h 1978277"/>
                <a:gd name="T80" fmla="*/ 1668088 w 5736882"/>
                <a:gd name="T81" fmla="*/ 515728 h 1978277"/>
                <a:gd name="T82" fmla="*/ 1598980 w 5736882"/>
                <a:gd name="T83" fmla="*/ 488134 h 1978277"/>
                <a:gd name="T84" fmla="*/ 1483800 w 5736882"/>
                <a:gd name="T85" fmla="*/ 488134 h 1978277"/>
                <a:gd name="T86" fmla="*/ 1368619 w 5736882"/>
                <a:gd name="T87" fmla="*/ 543323 h 1978277"/>
                <a:gd name="T88" fmla="*/ 1184330 w 5736882"/>
                <a:gd name="T89" fmla="*/ 626110 h 1978277"/>
                <a:gd name="T90" fmla="*/ 930933 w 5736882"/>
                <a:gd name="T91" fmla="*/ 626110 h 1978277"/>
                <a:gd name="T92" fmla="*/ 654499 w 5736882"/>
                <a:gd name="T93" fmla="*/ 543323 h 1978277"/>
                <a:gd name="T94" fmla="*/ 401103 w 5736882"/>
                <a:gd name="T95" fmla="*/ 405347 h 1978277"/>
                <a:gd name="T96" fmla="*/ 331994 w 5736882"/>
                <a:gd name="T97" fmla="*/ 350157 h 1978277"/>
                <a:gd name="T98" fmla="*/ 32524 w 5736882"/>
                <a:gd name="T99" fmla="*/ 488134 h 1978277"/>
                <a:gd name="T100" fmla="*/ 9488 w 5736882"/>
                <a:gd name="T101" fmla="*/ 432943 h 1978277"/>
                <a:gd name="T102" fmla="*/ 0 w 5736882"/>
                <a:gd name="T103" fmla="*/ 0 h 1978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36882" h="1978277">
                  <a:moveTo>
                    <a:pt x="0" y="0"/>
                  </a:moveTo>
                  <a:lnTo>
                    <a:pt x="5736882" y="0"/>
                  </a:lnTo>
                  <a:lnTo>
                    <a:pt x="5607262" y="129395"/>
                  </a:lnTo>
                  <a:lnTo>
                    <a:pt x="5469046" y="322562"/>
                  </a:lnTo>
                  <a:lnTo>
                    <a:pt x="5307793" y="488134"/>
                  </a:lnTo>
                  <a:lnTo>
                    <a:pt x="5284757" y="543323"/>
                  </a:lnTo>
                  <a:lnTo>
                    <a:pt x="5261720" y="598514"/>
                  </a:lnTo>
                  <a:lnTo>
                    <a:pt x="5261720" y="653704"/>
                  </a:lnTo>
                  <a:lnTo>
                    <a:pt x="5238684" y="764086"/>
                  </a:lnTo>
                  <a:lnTo>
                    <a:pt x="5238684" y="819276"/>
                  </a:lnTo>
                  <a:lnTo>
                    <a:pt x="5238684" y="874467"/>
                  </a:lnTo>
                  <a:lnTo>
                    <a:pt x="5261720" y="984848"/>
                  </a:lnTo>
                  <a:lnTo>
                    <a:pt x="5284757" y="1067634"/>
                  </a:lnTo>
                  <a:lnTo>
                    <a:pt x="5330829" y="1178015"/>
                  </a:lnTo>
                  <a:lnTo>
                    <a:pt x="5353865" y="1205609"/>
                  </a:lnTo>
                  <a:lnTo>
                    <a:pt x="5422974" y="1315991"/>
                  </a:lnTo>
                  <a:lnTo>
                    <a:pt x="5492082" y="1481563"/>
                  </a:lnTo>
                  <a:lnTo>
                    <a:pt x="5515118" y="1674729"/>
                  </a:lnTo>
                  <a:lnTo>
                    <a:pt x="5492082" y="1895492"/>
                  </a:lnTo>
                  <a:lnTo>
                    <a:pt x="5492082" y="1923087"/>
                  </a:lnTo>
                  <a:lnTo>
                    <a:pt x="5469046" y="1923087"/>
                  </a:lnTo>
                  <a:lnTo>
                    <a:pt x="5469046" y="1950683"/>
                  </a:lnTo>
                  <a:lnTo>
                    <a:pt x="5446010" y="1978277"/>
                  </a:lnTo>
                  <a:lnTo>
                    <a:pt x="5422974" y="1978277"/>
                  </a:lnTo>
                  <a:lnTo>
                    <a:pt x="5376902" y="1978277"/>
                  </a:lnTo>
                  <a:lnTo>
                    <a:pt x="5330829" y="1923087"/>
                  </a:lnTo>
                  <a:lnTo>
                    <a:pt x="5284757" y="1840301"/>
                  </a:lnTo>
                  <a:lnTo>
                    <a:pt x="5238684" y="1812705"/>
                  </a:lnTo>
                  <a:lnTo>
                    <a:pt x="5146540" y="1702325"/>
                  </a:lnTo>
                  <a:lnTo>
                    <a:pt x="5031359" y="1481563"/>
                  </a:lnTo>
                  <a:lnTo>
                    <a:pt x="4985287" y="1205609"/>
                  </a:lnTo>
                  <a:lnTo>
                    <a:pt x="4985287" y="1178015"/>
                  </a:lnTo>
                  <a:lnTo>
                    <a:pt x="4985287" y="1150419"/>
                  </a:lnTo>
                  <a:lnTo>
                    <a:pt x="4985287" y="1095230"/>
                  </a:lnTo>
                  <a:lnTo>
                    <a:pt x="4962251" y="1040039"/>
                  </a:lnTo>
                  <a:lnTo>
                    <a:pt x="4939215" y="984848"/>
                  </a:lnTo>
                  <a:lnTo>
                    <a:pt x="4893143" y="957252"/>
                  </a:lnTo>
                  <a:lnTo>
                    <a:pt x="4847071" y="902062"/>
                  </a:lnTo>
                  <a:lnTo>
                    <a:pt x="4777963" y="902062"/>
                  </a:lnTo>
                  <a:lnTo>
                    <a:pt x="4708853" y="874467"/>
                  </a:lnTo>
                  <a:lnTo>
                    <a:pt x="4547601" y="874467"/>
                  </a:lnTo>
                  <a:lnTo>
                    <a:pt x="4340277" y="846871"/>
                  </a:lnTo>
                  <a:lnTo>
                    <a:pt x="4155988" y="846871"/>
                  </a:lnTo>
                  <a:lnTo>
                    <a:pt x="4040807" y="874467"/>
                  </a:lnTo>
                  <a:lnTo>
                    <a:pt x="4017771" y="929658"/>
                  </a:lnTo>
                  <a:lnTo>
                    <a:pt x="3948662" y="957252"/>
                  </a:lnTo>
                  <a:lnTo>
                    <a:pt x="3810446" y="984848"/>
                  </a:lnTo>
                  <a:lnTo>
                    <a:pt x="3580084" y="984848"/>
                  </a:lnTo>
                  <a:lnTo>
                    <a:pt x="3534012" y="984848"/>
                  </a:lnTo>
                  <a:lnTo>
                    <a:pt x="3441868" y="984848"/>
                  </a:lnTo>
                  <a:lnTo>
                    <a:pt x="3303652" y="1012443"/>
                  </a:lnTo>
                  <a:lnTo>
                    <a:pt x="3188471" y="1095230"/>
                  </a:lnTo>
                  <a:lnTo>
                    <a:pt x="2981146" y="1205609"/>
                  </a:lnTo>
                  <a:lnTo>
                    <a:pt x="2842929" y="1453967"/>
                  </a:lnTo>
                  <a:lnTo>
                    <a:pt x="2842929" y="1481563"/>
                  </a:lnTo>
                  <a:lnTo>
                    <a:pt x="2865965" y="1509157"/>
                  </a:lnTo>
                  <a:lnTo>
                    <a:pt x="2865965" y="1536753"/>
                  </a:lnTo>
                  <a:lnTo>
                    <a:pt x="2865965" y="1591944"/>
                  </a:lnTo>
                  <a:lnTo>
                    <a:pt x="2865965" y="1619539"/>
                  </a:lnTo>
                  <a:lnTo>
                    <a:pt x="2865965" y="1674729"/>
                  </a:lnTo>
                  <a:lnTo>
                    <a:pt x="2819893" y="1674729"/>
                  </a:lnTo>
                  <a:lnTo>
                    <a:pt x="2796857" y="1674729"/>
                  </a:lnTo>
                  <a:lnTo>
                    <a:pt x="2704713" y="1591944"/>
                  </a:lnTo>
                  <a:lnTo>
                    <a:pt x="2589533" y="1453967"/>
                  </a:lnTo>
                  <a:lnTo>
                    <a:pt x="2451315" y="1233205"/>
                  </a:lnTo>
                  <a:lnTo>
                    <a:pt x="2428279" y="1205609"/>
                  </a:lnTo>
                  <a:lnTo>
                    <a:pt x="2405243" y="1150419"/>
                  </a:lnTo>
                  <a:lnTo>
                    <a:pt x="2359171" y="1122824"/>
                  </a:lnTo>
                  <a:lnTo>
                    <a:pt x="2313099" y="1067634"/>
                  </a:lnTo>
                  <a:lnTo>
                    <a:pt x="2267027" y="1040039"/>
                  </a:lnTo>
                  <a:lnTo>
                    <a:pt x="2220955" y="1040039"/>
                  </a:lnTo>
                  <a:lnTo>
                    <a:pt x="2197919" y="1067634"/>
                  </a:lnTo>
                  <a:lnTo>
                    <a:pt x="2174882" y="1067634"/>
                  </a:lnTo>
                  <a:lnTo>
                    <a:pt x="2151846" y="1095230"/>
                  </a:lnTo>
                  <a:lnTo>
                    <a:pt x="2105774" y="1095230"/>
                  </a:lnTo>
                  <a:lnTo>
                    <a:pt x="2036666" y="1095230"/>
                  </a:lnTo>
                  <a:lnTo>
                    <a:pt x="1967558" y="1040039"/>
                  </a:lnTo>
                  <a:lnTo>
                    <a:pt x="1921485" y="1012443"/>
                  </a:lnTo>
                  <a:lnTo>
                    <a:pt x="1829340" y="929658"/>
                  </a:lnTo>
                  <a:lnTo>
                    <a:pt x="1737196" y="764086"/>
                  </a:lnTo>
                  <a:lnTo>
                    <a:pt x="1691124" y="543323"/>
                  </a:lnTo>
                  <a:lnTo>
                    <a:pt x="1668088" y="515728"/>
                  </a:lnTo>
                  <a:lnTo>
                    <a:pt x="1645052" y="515728"/>
                  </a:lnTo>
                  <a:lnTo>
                    <a:pt x="1598980" y="488134"/>
                  </a:lnTo>
                  <a:lnTo>
                    <a:pt x="1529872" y="488134"/>
                  </a:lnTo>
                  <a:lnTo>
                    <a:pt x="1483800" y="488134"/>
                  </a:lnTo>
                  <a:lnTo>
                    <a:pt x="1414692" y="488134"/>
                  </a:lnTo>
                  <a:lnTo>
                    <a:pt x="1368619" y="543323"/>
                  </a:lnTo>
                  <a:lnTo>
                    <a:pt x="1322546" y="570919"/>
                  </a:lnTo>
                  <a:lnTo>
                    <a:pt x="1184330" y="626110"/>
                  </a:lnTo>
                  <a:lnTo>
                    <a:pt x="977005" y="626110"/>
                  </a:lnTo>
                  <a:lnTo>
                    <a:pt x="930933" y="626110"/>
                  </a:lnTo>
                  <a:lnTo>
                    <a:pt x="815752" y="598514"/>
                  </a:lnTo>
                  <a:lnTo>
                    <a:pt x="654499" y="543323"/>
                  </a:lnTo>
                  <a:lnTo>
                    <a:pt x="516283" y="488134"/>
                  </a:lnTo>
                  <a:lnTo>
                    <a:pt x="401103" y="405347"/>
                  </a:lnTo>
                  <a:lnTo>
                    <a:pt x="378067" y="377753"/>
                  </a:lnTo>
                  <a:lnTo>
                    <a:pt x="331994" y="350157"/>
                  </a:lnTo>
                  <a:lnTo>
                    <a:pt x="193777" y="377753"/>
                  </a:lnTo>
                  <a:lnTo>
                    <a:pt x="32524" y="488134"/>
                  </a:lnTo>
                  <a:lnTo>
                    <a:pt x="9488" y="460538"/>
                  </a:lnTo>
                  <a:lnTo>
                    <a:pt x="9488" y="432943"/>
                  </a:lnTo>
                  <a:lnTo>
                    <a:pt x="0" y="410212"/>
                  </a:lnTo>
                  <a:lnTo>
                    <a:pt x="0" y="0"/>
                  </a:lnTo>
                  <a:close/>
                </a:path>
              </a:pathLst>
            </a:custGeom>
            <a:solidFill>
              <a:srgbClr val="FFFE86"/>
            </a:solidFill>
            <a:ln w="12700" cap="flat" algn="ctr">
              <a:solidFill>
                <a:srgbClr val="41719C"/>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1287" name="矩形标注 274"/>
            <p:cNvSpPr>
              <a:spLocks noChangeArrowheads="1"/>
            </p:cNvSpPr>
            <p:nvPr>
              <p:custDataLst>
                <p:tags r:id="rId25"/>
              </p:custDataLst>
            </p:nvPr>
          </p:nvSpPr>
          <p:spPr bwMode="auto">
            <a:xfrm>
              <a:off x="305260" y="2010560"/>
              <a:ext cx="6745905" cy="4230956"/>
            </a:xfrm>
            <a:prstGeom prst="wedgeRectCallout">
              <a:avLst>
                <a:gd name="adj1" fmla="val 86280"/>
                <a:gd name="adj2" fmla="val -44512"/>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558" tIns="36279" rIns="72558" bIns="36279" anchor="ct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pPr algn="ctr"/>
              <a:endParaRPr lang="zh-CN" altLang="en-US" sz="1349" b="0">
                <a:solidFill>
                  <a:srgbClr val="FFFFFF"/>
                </a:solidFill>
                <a:latin typeface="Calibri" panose="020F0502020204030204" pitchFamily="34" charset="0"/>
                <a:ea typeface="宋体" panose="02010600030101010101" pitchFamily="2" charset="-122"/>
              </a:endParaRPr>
            </a:p>
          </p:txBody>
        </p:sp>
        <p:sp>
          <p:nvSpPr>
            <p:cNvPr id="11288" name="直接连接符 5"/>
            <p:cNvSpPr>
              <a:spLocks noChangeShapeType="1"/>
            </p:cNvSpPr>
            <p:nvPr>
              <p:custDataLst>
                <p:tags r:id="rId26"/>
              </p:custDataLst>
            </p:nvPr>
          </p:nvSpPr>
          <p:spPr bwMode="auto">
            <a:xfrm flipV="1">
              <a:off x="281430" y="3577934"/>
              <a:ext cx="6745904" cy="99943"/>
            </a:xfrm>
            <a:prstGeom prst="line">
              <a:avLst/>
            </a:prstGeom>
            <a:noFill/>
            <a:ln w="6350" algn="ctr">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1429"/>
            </a:p>
          </p:txBody>
        </p:sp>
        <p:sp>
          <p:nvSpPr>
            <p:cNvPr id="11289" name="直接连接符 354"/>
            <p:cNvSpPr>
              <a:spLocks noChangeShapeType="1"/>
            </p:cNvSpPr>
            <p:nvPr>
              <p:custDataLst>
                <p:tags r:id="rId27"/>
              </p:custDataLst>
            </p:nvPr>
          </p:nvSpPr>
          <p:spPr bwMode="auto">
            <a:xfrm>
              <a:off x="4518671" y="2001042"/>
              <a:ext cx="239904" cy="4234128"/>
            </a:xfrm>
            <a:prstGeom prst="line">
              <a:avLst/>
            </a:prstGeom>
            <a:noFill/>
            <a:ln w="63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429"/>
            </a:p>
          </p:txBody>
        </p:sp>
        <p:sp>
          <p:nvSpPr>
            <p:cNvPr id="11290" name="直接连接符 355"/>
            <p:cNvSpPr>
              <a:spLocks noChangeShapeType="1"/>
            </p:cNvSpPr>
            <p:nvPr>
              <p:custDataLst>
                <p:tags r:id="rId28"/>
              </p:custDataLst>
            </p:nvPr>
          </p:nvSpPr>
          <p:spPr bwMode="auto">
            <a:xfrm flipV="1">
              <a:off x="270308" y="5557774"/>
              <a:ext cx="6745904" cy="10153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29"/>
            </a:p>
          </p:txBody>
        </p:sp>
      </p:grpSp>
      <p:pic>
        <p:nvPicPr>
          <p:cNvPr id="11291" name="组合 278"/>
          <p:cNvPicPr>
            <a:picLocks noGrp="1" noChangeAspect="1" noChangeArrowheads="1"/>
          </p:cNvPicPr>
          <p:nvPr>
            <p:custDataLst>
              <p:tags r:id="rId11"/>
            </p:custDataLst>
          </p:nvPr>
        </p:nvPicPr>
        <p:blipFill>
          <a:blip r:embed="rId40">
            <a:extLst>
              <a:ext uri="{28A0092B-C50C-407E-A947-70E740481C1C}">
                <a14:useLocalDpi xmlns:a14="http://schemas.microsoft.com/office/drawing/2010/main" val="0"/>
              </a:ext>
            </a:extLst>
          </a:blip>
          <a:srcRect/>
          <a:stretch>
            <a:fillRect/>
          </a:stretch>
        </p:blipFill>
        <p:spPr bwMode="auto">
          <a:xfrm>
            <a:off x="3003113" y="4123990"/>
            <a:ext cx="2279699" cy="200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sp>
        <p:nvSpPr>
          <p:cNvPr id="13339" name="任意多边形 279"/>
          <p:cNvSpPr/>
          <p:nvPr>
            <p:custDataLst>
              <p:tags r:id="rId12"/>
            </p:custDataLst>
          </p:nvPr>
        </p:nvSpPr>
        <p:spPr bwMode="auto">
          <a:xfrm>
            <a:off x="-1200" y="3510274"/>
            <a:ext cx="2811503" cy="2166281"/>
          </a:xfrm>
          <a:custGeom>
            <a:avLst/>
            <a:gdLst>
              <a:gd name="T0" fmla="*/ 0 w 1985371"/>
              <a:gd name="T1" fmla="*/ 0 h 1294007"/>
              <a:gd name="T2" fmla="*/ 1985371 w 1985371"/>
              <a:gd name="T3" fmla="*/ 1294007 h 1294007"/>
            </a:gdLst>
            <a:ahLst/>
            <a:cxnLst/>
            <a:rect l="T0" t="T1" r="T2" b="T3"/>
            <a:pathLst>
              <a:path w="1985371" h="1294007">
                <a:moveTo>
                  <a:pt x="1255876" y="522549"/>
                </a:moveTo>
                <a:cubicBezTo>
                  <a:pt x="1243811" y="499689"/>
                  <a:pt x="1208721" y="495541"/>
                  <a:pt x="1184050" y="458897"/>
                </a:cubicBezTo>
                <a:cubicBezTo>
                  <a:pt x="1159379" y="422253"/>
                  <a:pt x="1132615" y="341422"/>
                  <a:pt x="1107850" y="302687"/>
                </a:cubicBezTo>
                <a:cubicBezTo>
                  <a:pt x="1083085" y="263952"/>
                  <a:pt x="1056415" y="239187"/>
                  <a:pt x="1035460" y="226487"/>
                </a:cubicBezTo>
                <a:cubicBezTo>
                  <a:pt x="1014505" y="213787"/>
                  <a:pt x="1001805" y="216962"/>
                  <a:pt x="982120" y="226487"/>
                </a:cubicBezTo>
                <a:cubicBezTo>
                  <a:pt x="962435" y="236012"/>
                  <a:pt x="942750" y="285542"/>
                  <a:pt x="917350" y="283637"/>
                </a:cubicBezTo>
                <a:cubicBezTo>
                  <a:pt x="891950" y="281732"/>
                  <a:pt x="858295" y="241092"/>
                  <a:pt x="829720" y="215057"/>
                </a:cubicBezTo>
                <a:cubicBezTo>
                  <a:pt x="801145" y="189022"/>
                  <a:pt x="773205" y="149017"/>
                  <a:pt x="745900" y="127427"/>
                </a:cubicBezTo>
                <a:cubicBezTo>
                  <a:pt x="718595" y="105837"/>
                  <a:pt x="692560" y="91232"/>
                  <a:pt x="665890" y="85517"/>
                </a:cubicBezTo>
                <a:cubicBezTo>
                  <a:pt x="639220" y="79802"/>
                  <a:pt x="611280" y="86787"/>
                  <a:pt x="585880" y="93137"/>
                </a:cubicBezTo>
                <a:cubicBezTo>
                  <a:pt x="560480" y="99487"/>
                  <a:pt x="545875" y="118537"/>
                  <a:pt x="513490" y="123617"/>
                </a:cubicBezTo>
                <a:cubicBezTo>
                  <a:pt x="481105" y="128697"/>
                  <a:pt x="427765" y="129967"/>
                  <a:pt x="391570" y="123617"/>
                </a:cubicBezTo>
                <a:cubicBezTo>
                  <a:pt x="355375" y="117267"/>
                  <a:pt x="328070" y="99487"/>
                  <a:pt x="296320" y="85517"/>
                </a:cubicBezTo>
                <a:cubicBezTo>
                  <a:pt x="264570" y="71547"/>
                  <a:pt x="232820" y="53767"/>
                  <a:pt x="201070" y="39797"/>
                </a:cubicBezTo>
                <a:cubicBezTo>
                  <a:pt x="169320" y="25827"/>
                  <a:pt x="138840" y="6142"/>
                  <a:pt x="105820" y="1697"/>
                </a:cubicBezTo>
                <a:cubicBezTo>
                  <a:pt x="72800" y="-2748"/>
                  <a:pt x="16285" y="1697"/>
                  <a:pt x="2950" y="13127"/>
                </a:cubicBezTo>
                <a:cubicBezTo>
                  <a:pt x="-10385" y="24557"/>
                  <a:pt x="25810" y="70277"/>
                  <a:pt x="25810" y="70277"/>
                </a:cubicBezTo>
                <a:cubicBezTo>
                  <a:pt x="34700" y="92502"/>
                  <a:pt x="47400" y="120442"/>
                  <a:pt x="56290" y="146477"/>
                </a:cubicBezTo>
                <a:cubicBezTo>
                  <a:pt x="65180" y="172512"/>
                  <a:pt x="60735" y="200452"/>
                  <a:pt x="79150" y="226487"/>
                </a:cubicBezTo>
                <a:cubicBezTo>
                  <a:pt x="97565" y="252522"/>
                  <a:pt x="146460" y="284907"/>
                  <a:pt x="166780" y="302687"/>
                </a:cubicBezTo>
                <a:cubicBezTo>
                  <a:pt x="187100" y="320467"/>
                  <a:pt x="206150" y="317927"/>
                  <a:pt x="201070" y="333167"/>
                </a:cubicBezTo>
                <a:cubicBezTo>
                  <a:pt x="195990" y="348407"/>
                  <a:pt x="142015" y="380157"/>
                  <a:pt x="136300" y="394127"/>
                </a:cubicBezTo>
                <a:cubicBezTo>
                  <a:pt x="130585" y="408097"/>
                  <a:pt x="147730" y="404287"/>
                  <a:pt x="166780" y="416987"/>
                </a:cubicBezTo>
                <a:cubicBezTo>
                  <a:pt x="185830" y="429687"/>
                  <a:pt x="227740" y="454452"/>
                  <a:pt x="250600" y="470327"/>
                </a:cubicBezTo>
                <a:cubicBezTo>
                  <a:pt x="273460" y="486202"/>
                  <a:pt x="291875" y="491917"/>
                  <a:pt x="303940" y="512237"/>
                </a:cubicBezTo>
                <a:cubicBezTo>
                  <a:pt x="316005" y="532557"/>
                  <a:pt x="309020" y="569387"/>
                  <a:pt x="322990" y="592247"/>
                </a:cubicBezTo>
                <a:cubicBezTo>
                  <a:pt x="336960" y="615107"/>
                  <a:pt x="366170" y="628442"/>
                  <a:pt x="387760" y="649397"/>
                </a:cubicBezTo>
                <a:cubicBezTo>
                  <a:pt x="409350" y="670352"/>
                  <a:pt x="437925" y="704007"/>
                  <a:pt x="452530" y="717977"/>
                </a:cubicBezTo>
                <a:cubicBezTo>
                  <a:pt x="467135" y="731947"/>
                  <a:pt x="467770" y="738932"/>
                  <a:pt x="475390" y="733217"/>
                </a:cubicBezTo>
                <a:cubicBezTo>
                  <a:pt x="483010" y="727502"/>
                  <a:pt x="497615" y="699562"/>
                  <a:pt x="498250" y="683687"/>
                </a:cubicBezTo>
                <a:cubicBezTo>
                  <a:pt x="498885" y="667812"/>
                  <a:pt x="492535" y="647492"/>
                  <a:pt x="479200" y="637967"/>
                </a:cubicBezTo>
                <a:cubicBezTo>
                  <a:pt x="465865" y="628442"/>
                  <a:pt x="430940" y="636697"/>
                  <a:pt x="418240" y="626537"/>
                </a:cubicBezTo>
                <a:cubicBezTo>
                  <a:pt x="405540" y="616377"/>
                  <a:pt x="411890" y="595422"/>
                  <a:pt x="403000" y="577007"/>
                </a:cubicBezTo>
                <a:cubicBezTo>
                  <a:pt x="394110" y="558592"/>
                  <a:pt x="373790" y="540812"/>
                  <a:pt x="364900" y="516047"/>
                </a:cubicBezTo>
                <a:cubicBezTo>
                  <a:pt x="356010" y="491282"/>
                  <a:pt x="361090" y="451912"/>
                  <a:pt x="349660" y="428417"/>
                </a:cubicBezTo>
                <a:cubicBezTo>
                  <a:pt x="338230" y="404922"/>
                  <a:pt x="308385" y="389047"/>
                  <a:pt x="296320" y="375077"/>
                </a:cubicBezTo>
                <a:cubicBezTo>
                  <a:pt x="284255" y="361107"/>
                  <a:pt x="286160" y="358567"/>
                  <a:pt x="277270" y="344597"/>
                </a:cubicBezTo>
                <a:cubicBezTo>
                  <a:pt x="268380" y="330627"/>
                  <a:pt x="258220" y="313482"/>
                  <a:pt x="242980" y="291257"/>
                </a:cubicBezTo>
                <a:cubicBezTo>
                  <a:pt x="227740" y="269032"/>
                  <a:pt x="201705" y="236647"/>
                  <a:pt x="185830" y="211247"/>
                </a:cubicBezTo>
                <a:cubicBezTo>
                  <a:pt x="169955" y="185847"/>
                  <a:pt x="154715" y="159177"/>
                  <a:pt x="147730" y="138857"/>
                </a:cubicBezTo>
                <a:cubicBezTo>
                  <a:pt x="140745" y="118537"/>
                  <a:pt x="128045" y="91867"/>
                  <a:pt x="143920" y="89327"/>
                </a:cubicBezTo>
                <a:cubicBezTo>
                  <a:pt x="159795" y="86787"/>
                  <a:pt x="220120" y="110917"/>
                  <a:pt x="242980" y="123617"/>
                </a:cubicBezTo>
                <a:cubicBezTo>
                  <a:pt x="265840" y="136317"/>
                  <a:pt x="274095" y="148382"/>
                  <a:pt x="281080" y="165527"/>
                </a:cubicBezTo>
                <a:cubicBezTo>
                  <a:pt x="288065" y="182672"/>
                  <a:pt x="270920" y="195372"/>
                  <a:pt x="284890" y="226487"/>
                </a:cubicBezTo>
                <a:cubicBezTo>
                  <a:pt x="298860" y="257602"/>
                  <a:pt x="329975" y="310307"/>
                  <a:pt x="364900" y="352217"/>
                </a:cubicBezTo>
                <a:cubicBezTo>
                  <a:pt x="399825" y="394127"/>
                  <a:pt x="468405" y="447467"/>
                  <a:pt x="494440" y="477947"/>
                </a:cubicBezTo>
                <a:cubicBezTo>
                  <a:pt x="520475" y="508427"/>
                  <a:pt x="498885" y="512237"/>
                  <a:pt x="521110" y="535097"/>
                </a:cubicBezTo>
                <a:cubicBezTo>
                  <a:pt x="543335" y="557957"/>
                  <a:pt x="591595" y="576372"/>
                  <a:pt x="627790" y="615107"/>
                </a:cubicBezTo>
                <a:cubicBezTo>
                  <a:pt x="663985" y="653842"/>
                  <a:pt x="716690" y="728772"/>
                  <a:pt x="738280" y="767507"/>
                </a:cubicBezTo>
                <a:cubicBezTo>
                  <a:pt x="759870" y="806242"/>
                  <a:pt x="754790" y="827832"/>
                  <a:pt x="757330" y="847517"/>
                </a:cubicBezTo>
                <a:cubicBezTo>
                  <a:pt x="759870" y="867202"/>
                  <a:pt x="757330" y="872282"/>
                  <a:pt x="753520" y="885617"/>
                </a:cubicBezTo>
                <a:cubicBezTo>
                  <a:pt x="749710" y="898952"/>
                  <a:pt x="729390" y="912922"/>
                  <a:pt x="734470" y="927527"/>
                </a:cubicBezTo>
                <a:cubicBezTo>
                  <a:pt x="739550" y="942132"/>
                  <a:pt x="757330" y="952927"/>
                  <a:pt x="784000" y="973247"/>
                </a:cubicBezTo>
                <a:cubicBezTo>
                  <a:pt x="810670" y="993567"/>
                  <a:pt x="867820" y="1036747"/>
                  <a:pt x="894490" y="1049447"/>
                </a:cubicBezTo>
                <a:cubicBezTo>
                  <a:pt x="921160" y="1062147"/>
                  <a:pt x="918620" y="1039287"/>
                  <a:pt x="944020" y="1049447"/>
                </a:cubicBezTo>
                <a:cubicBezTo>
                  <a:pt x="969420" y="1059607"/>
                  <a:pt x="1003710" y="1088182"/>
                  <a:pt x="1046890" y="1110407"/>
                </a:cubicBezTo>
                <a:cubicBezTo>
                  <a:pt x="1090070" y="1132632"/>
                  <a:pt x="1160555" y="1166922"/>
                  <a:pt x="1203100" y="1182797"/>
                </a:cubicBezTo>
                <a:cubicBezTo>
                  <a:pt x="1245645" y="1198672"/>
                  <a:pt x="1278665" y="1197402"/>
                  <a:pt x="1302160" y="1205657"/>
                </a:cubicBezTo>
                <a:cubicBezTo>
                  <a:pt x="1325655" y="1213912"/>
                  <a:pt x="1321845" y="1235502"/>
                  <a:pt x="1344070" y="1232327"/>
                </a:cubicBezTo>
                <a:cubicBezTo>
                  <a:pt x="1366295" y="1229152"/>
                  <a:pt x="1403125" y="1186607"/>
                  <a:pt x="1435510" y="1186607"/>
                </a:cubicBezTo>
                <a:cubicBezTo>
                  <a:pt x="1467895" y="1186607"/>
                  <a:pt x="1513615" y="1220262"/>
                  <a:pt x="1538380" y="1232327"/>
                </a:cubicBezTo>
                <a:cubicBezTo>
                  <a:pt x="1563145" y="1244392"/>
                  <a:pt x="1570130" y="1248837"/>
                  <a:pt x="1584100" y="1258997"/>
                </a:cubicBezTo>
                <a:cubicBezTo>
                  <a:pt x="1598070" y="1269157"/>
                  <a:pt x="1610770" y="1299002"/>
                  <a:pt x="1622200" y="1293287"/>
                </a:cubicBezTo>
                <a:cubicBezTo>
                  <a:pt x="1633630" y="1287572"/>
                  <a:pt x="1634900" y="1238042"/>
                  <a:pt x="1652680" y="1224707"/>
                </a:cubicBezTo>
                <a:cubicBezTo>
                  <a:pt x="1670460" y="1211372"/>
                  <a:pt x="1711735" y="1221532"/>
                  <a:pt x="1728880" y="1213277"/>
                </a:cubicBezTo>
                <a:cubicBezTo>
                  <a:pt x="1746025" y="1205022"/>
                  <a:pt x="1759360" y="1187877"/>
                  <a:pt x="1755550" y="1175177"/>
                </a:cubicBezTo>
                <a:cubicBezTo>
                  <a:pt x="1751740" y="1162477"/>
                  <a:pt x="1713005" y="1150412"/>
                  <a:pt x="1706020" y="1137077"/>
                </a:cubicBezTo>
                <a:cubicBezTo>
                  <a:pt x="1699035" y="1123742"/>
                  <a:pt x="1693320" y="1106597"/>
                  <a:pt x="1713640" y="1095167"/>
                </a:cubicBezTo>
                <a:cubicBezTo>
                  <a:pt x="1733960" y="1083737"/>
                  <a:pt x="1796190" y="1073577"/>
                  <a:pt x="1827940" y="1068497"/>
                </a:cubicBezTo>
                <a:cubicBezTo>
                  <a:pt x="1859690" y="1063417"/>
                  <a:pt x="1887630" y="1074212"/>
                  <a:pt x="1904140" y="1064687"/>
                </a:cubicBezTo>
                <a:cubicBezTo>
                  <a:pt x="1920650" y="1055162"/>
                  <a:pt x="1923190" y="1030397"/>
                  <a:pt x="1927000" y="1011347"/>
                </a:cubicBezTo>
                <a:cubicBezTo>
                  <a:pt x="1930810" y="992297"/>
                  <a:pt x="1920650" y="969437"/>
                  <a:pt x="1927000" y="950387"/>
                </a:cubicBezTo>
                <a:cubicBezTo>
                  <a:pt x="1933350" y="931337"/>
                  <a:pt x="1956210" y="916732"/>
                  <a:pt x="1965100" y="897047"/>
                </a:cubicBezTo>
                <a:cubicBezTo>
                  <a:pt x="1973990" y="877362"/>
                  <a:pt x="1994945" y="844342"/>
                  <a:pt x="1980340" y="832277"/>
                </a:cubicBezTo>
                <a:cubicBezTo>
                  <a:pt x="1965735" y="820212"/>
                  <a:pt x="1909220" y="824657"/>
                  <a:pt x="1877470" y="824657"/>
                </a:cubicBezTo>
                <a:cubicBezTo>
                  <a:pt x="1845720" y="824657"/>
                  <a:pt x="1808890" y="825927"/>
                  <a:pt x="1789840" y="832277"/>
                </a:cubicBezTo>
                <a:cubicBezTo>
                  <a:pt x="1770790" y="838627"/>
                  <a:pt x="1769520" y="850692"/>
                  <a:pt x="1763170" y="862757"/>
                </a:cubicBezTo>
                <a:cubicBezTo>
                  <a:pt x="1756820" y="874822"/>
                  <a:pt x="1751740" y="891967"/>
                  <a:pt x="1751740" y="904667"/>
                </a:cubicBezTo>
                <a:cubicBezTo>
                  <a:pt x="1751740" y="917367"/>
                  <a:pt x="1771425" y="927527"/>
                  <a:pt x="1763170" y="938957"/>
                </a:cubicBezTo>
                <a:cubicBezTo>
                  <a:pt x="1754915" y="950387"/>
                  <a:pt x="1718720" y="957372"/>
                  <a:pt x="1702210" y="973247"/>
                </a:cubicBezTo>
                <a:cubicBezTo>
                  <a:pt x="1685700" y="989122"/>
                  <a:pt x="1673635" y="1023412"/>
                  <a:pt x="1664110" y="1034207"/>
                </a:cubicBezTo>
                <a:cubicBezTo>
                  <a:pt x="1654585" y="1045002"/>
                  <a:pt x="1659030" y="1039287"/>
                  <a:pt x="1645060" y="1038017"/>
                </a:cubicBezTo>
                <a:cubicBezTo>
                  <a:pt x="1631090" y="1036747"/>
                  <a:pt x="1606325" y="1024047"/>
                  <a:pt x="1580290" y="1026587"/>
                </a:cubicBezTo>
                <a:cubicBezTo>
                  <a:pt x="1554255" y="1029127"/>
                  <a:pt x="1511710" y="1052622"/>
                  <a:pt x="1488850" y="1053257"/>
                </a:cubicBezTo>
                <a:cubicBezTo>
                  <a:pt x="1465990" y="1053892"/>
                  <a:pt x="1460910" y="1038652"/>
                  <a:pt x="1443130" y="1030397"/>
                </a:cubicBezTo>
                <a:cubicBezTo>
                  <a:pt x="1425350" y="1022142"/>
                  <a:pt x="1399315" y="1021507"/>
                  <a:pt x="1382170" y="1003727"/>
                </a:cubicBezTo>
                <a:cubicBezTo>
                  <a:pt x="1365025" y="985947"/>
                  <a:pt x="1356770" y="952292"/>
                  <a:pt x="1340260" y="923717"/>
                </a:cubicBezTo>
                <a:cubicBezTo>
                  <a:pt x="1323750" y="895142"/>
                  <a:pt x="1297080" y="860852"/>
                  <a:pt x="1283110" y="832277"/>
                </a:cubicBezTo>
                <a:cubicBezTo>
                  <a:pt x="1269140" y="803702"/>
                  <a:pt x="1260250" y="781477"/>
                  <a:pt x="1256440" y="752267"/>
                </a:cubicBezTo>
                <a:cubicBezTo>
                  <a:pt x="1252630" y="723057"/>
                  <a:pt x="1260250" y="683052"/>
                  <a:pt x="1260250" y="657017"/>
                </a:cubicBezTo>
                <a:cubicBezTo>
                  <a:pt x="1260250" y="630982"/>
                  <a:pt x="1257169" y="618468"/>
                  <a:pt x="1256440" y="596057"/>
                </a:cubicBezTo>
                <a:cubicBezTo>
                  <a:pt x="1255711" y="573646"/>
                  <a:pt x="1267941" y="545409"/>
                  <a:pt x="1255876" y="522549"/>
                </a:cubicBezTo>
                <a:close/>
              </a:path>
            </a:pathLst>
          </a:custGeom>
          <a:solidFill>
            <a:srgbClr val="BA24BE"/>
          </a:solidFill>
          <a:ln w="12700" cap="flat" cmpd="sng">
            <a:solidFill>
              <a:schemeClr val="tx1"/>
            </a:solidFill>
            <a:prstDash val="solid"/>
            <a:miter lim="800000"/>
            <a:headEnd type="none" w="med" len="med"/>
            <a:tailEnd type="none" w="med" len="med"/>
          </a:ln>
          <a:effectLst>
            <a:outerShdw dist="38100" dir="2700000" algn="tl" rotWithShape="0">
              <a:srgbClr val="000000">
                <a:alpha val="39998"/>
              </a:srgbClr>
            </a:outerShdw>
          </a:effectLst>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699"/>
          </a:p>
        </p:txBody>
      </p:sp>
      <p:pic>
        <p:nvPicPr>
          <p:cNvPr id="11293" name="组合 280"/>
          <p:cNvPicPr>
            <a:picLocks noGrp="1" noChangeAspect="1" noChangeArrowheads="1"/>
          </p:cNvPicPr>
          <p:nvPr>
            <p:custDataLst>
              <p:tags r:id="rId13"/>
            </p:custDataLst>
          </p:nvPr>
        </p:nvPicPr>
        <p:blipFill>
          <a:blip r:embed="rId41">
            <a:extLst>
              <a:ext uri="{28A0092B-C50C-407E-A947-70E740481C1C}">
                <a14:useLocalDpi xmlns:a14="http://schemas.microsoft.com/office/drawing/2010/main" val="0"/>
              </a:ext>
            </a:extLst>
          </a:blip>
          <a:srcRect/>
          <a:stretch>
            <a:fillRect/>
          </a:stretch>
        </p:blipFill>
        <p:spPr bwMode="auto">
          <a:xfrm>
            <a:off x="2265897" y="5231705"/>
            <a:ext cx="1487034" cy="133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sp>
        <p:nvSpPr>
          <p:cNvPr id="11294" name="矩形 282"/>
          <p:cNvSpPr>
            <a:spLocks noChangeArrowheads="1"/>
          </p:cNvSpPr>
          <p:nvPr>
            <p:custDataLst>
              <p:tags r:id="rId14"/>
            </p:custDataLst>
          </p:nvPr>
        </p:nvSpPr>
        <p:spPr bwMode="auto">
          <a:xfrm rot="20640000">
            <a:off x="3460566" y="6161732"/>
            <a:ext cx="56709" cy="288585"/>
          </a:xfrm>
          <a:prstGeom prst="rect">
            <a:avLst/>
          </a:prstGeom>
          <a:solidFill>
            <a:schemeClr val="tx1"/>
          </a:solidFill>
          <a:ln w="12700" cap="flat" algn="ctr">
            <a:solidFill>
              <a:schemeClr val="tx1"/>
            </a:solidFill>
            <a:prstDash val="solid"/>
            <a:miter lim="800000"/>
            <a:headEnd type="none" w="med" len="med"/>
            <a:tailEnd type="none" w="med" len="med"/>
          </a:ln>
        </p:spPr>
        <p:txBody>
          <a:bodyPr lIns="72558" tIns="36279" rIns="72558" bIns="36279" anchor="ct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pPr algn="ctr"/>
            <a:endParaRPr lang="zh-CN" altLang="en-US" sz="2223">
              <a:solidFill>
                <a:srgbClr val="FFFFFF"/>
              </a:solidFill>
              <a:latin typeface="Calibri" panose="020F0502020204030204" pitchFamily="34" charset="0"/>
              <a:ea typeface="宋体" panose="02010600030101010101" pitchFamily="2" charset="-122"/>
            </a:endParaRPr>
          </a:p>
        </p:txBody>
      </p:sp>
      <p:sp>
        <p:nvSpPr>
          <p:cNvPr id="11295" name="矩形 356"/>
          <p:cNvSpPr>
            <a:spLocks noChangeArrowheads="1"/>
          </p:cNvSpPr>
          <p:nvPr>
            <p:custDataLst>
              <p:tags r:id="rId15"/>
            </p:custDataLst>
          </p:nvPr>
        </p:nvSpPr>
        <p:spPr bwMode="auto">
          <a:xfrm rot="1920000">
            <a:off x="2034621" y="6099611"/>
            <a:ext cx="1294283" cy="41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2558" tIns="36279" rIns="72558" bIns="36279">
            <a:spAutoFit/>
          </a:bodyP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r>
              <a:rPr lang="zh-CN" altLang="en-US" sz="2223">
                <a:solidFill>
                  <a:srgbClr val="3333FF"/>
                </a:solidFill>
                <a:latin typeface="黑体" panose="02010609060101010101" pitchFamily="49" charset="-122"/>
                <a:ea typeface="黑体" panose="02010609060101010101" pitchFamily="49" charset="-122"/>
              </a:rPr>
              <a:t>中美地峡</a:t>
            </a:r>
          </a:p>
        </p:txBody>
      </p:sp>
      <p:sp>
        <p:nvSpPr>
          <p:cNvPr id="11296" name="矩形 357"/>
          <p:cNvSpPr>
            <a:spLocks noChangeArrowheads="1"/>
          </p:cNvSpPr>
          <p:nvPr>
            <p:custDataLst>
              <p:tags r:id="rId16"/>
            </p:custDataLst>
          </p:nvPr>
        </p:nvSpPr>
        <p:spPr bwMode="auto">
          <a:xfrm>
            <a:off x="3643294" y="4601606"/>
            <a:ext cx="1581221" cy="41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2558" tIns="36279" rIns="72558" bIns="36279">
            <a:spAutoFit/>
          </a:bodyP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r>
              <a:rPr lang="zh-CN" altLang="en-US" sz="2223">
                <a:solidFill>
                  <a:srgbClr val="3333FF"/>
                </a:solidFill>
                <a:latin typeface="黑体" panose="02010609060101010101" pitchFamily="49" charset="-122"/>
                <a:ea typeface="黑体" panose="02010609060101010101" pitchFamily="49" charset="-122"/>
              </a:rPr>
              <a:t>西印度群岛</a:t>
            </a:r>
          </a:p>
        </p:txBody>
      </p:sp>
      <p:sp>
        <p:nvSpPr>
          <p:cNvPr id="11297" name="矩形 358"/>
          <p:cNvSpPr>
            <a:spLocks noChangeArrowheads="1"/>
          </p:cNvSpPr>
          <p:nvPr>
            <p:custDataLst>
              <p:tags r:id="rId17"/>
            </p:custDataLst>
          </p:nvPr>
        </p:nvSpPr>
        <p:spPr bwMode="auto">
          <a:xfrm rot="19500000">
            <a:off x="1132979" y="3745056"/>
            <a:ext cx="506600" cy="178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558" tIns="36279" rIns="72558" bIns="36279">
            <a:spAutoFit/>
          </a:bodyP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r>
              <a:rPr lang="zh-CN" altLang="en-US" sz="2223">
                <a:latin typeface="★雅丽体" pitchFamily="2" charset="-128"/>
                <a:ea typeface="★雅丽体" pitchFamily="2" charset="-128"/>
              </a:rPr>
              <a:t>墨西哥高原</a:t>
            </a:r>
          </a:p>
        </p:txBody>
      </p:sp>
      <p:sp>
        <p:nvSpPr>
          <p:cNvPr id="11298" name="矩形 359"/>
          <p:cNvSpPr>
            <a:spLocks noChangeArrowheads="1"/>
          </p:cNvSpPr>
          <p:nvPr>
            <p:custDataLst>
              <p:tags r:id="rId18"/>
            </p:custDataLst>
          </p:nvPr>
        </p:nvSpPr>
        <p:spPr bwMode="auto">
          <a:xfrm>
            <a:off x="3886513" y="6263807"/>
            <a:ext cx="1262719" cy="41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558" tIns="36279" rIns="72558" bIns="36279">
            <a:spAutoFit/>
          </a:bodyP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r>
              <a:rPr lang="zh-CN" altLang="en-US" sz="2223">
                <a:solidFill>
                  <a:schemeClr val="tx1"/>
                </a:solidFill>
                <a:latin typeface="★雅丽体" pitchFamily="2" charset="-128"/>
                <a:ea typeface="★雅丽体" pitchFamily="2" charset="-128"/>
              </a:rPr>
              <a:t>南美洲</a:t>
            </a:r>
          </a:p>
        </p:txBody>
      </p:sp>
      <p:sp>
        <p:nvSpPr>
          <p:cNvPr id="11299" name="矩形 310"/>
          <p:cNvSpPr>
            <a:spLocks noChangeArrowheads="1"/>
          </p:cNvSpPr>
          <p:nvPr>
            <p:custDataLst>
              <p:tags r:id="rId19"/>
            </p:custDataLst>
          </p:nvPr>
        </p:nvSpPr>
        <p:spPr bwMode="auto">
          <a:xfrm>
            <a:off x="7771644" y="3924258"/>
            <a:ext cx="1007346" cy="41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2558" tIns="36279" rIns="72558" bIns="36279">
            <a:spAutoFit/>
          </a:bodyP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r>
              <a:rPr lang="zh-CN" altLang="en-US" sz="2223">
                <a:solidFill>
                  <a:srgbClr val="3333FF"/>
                </a:solidFill>
                <a:latin typeface="黑体" panose="02010609060101010101" pitchFamily="49" charset="-122"/>
                <a:ea typeface="黑体" panose="02010609060101010101" pitchFamily="49" charset="-122"/>
              </a:rPr>
              <a:t>南美洲</a:t>
            </a:r>
          </a:p>
        </p:txBody>
      </p:sp>
      <p:sp>
        <p:nvSpPr>
          <p:cNvPr id="36" name="文本框 35"/>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dirty="0">
                <a:solidFill>
                  <a:schemeClr val="bg1"/>
                </a:solidFill>
                <a:latin typeface="微软雅黑" panose="020B0503020204020204" charset="-122"/>
                <a:ea typeface="微软雅黑" panose="020B0503020204020204" charset="-122"/>
              </a:rPr>
              <a:t> </a:t>
            </a:r>
          </a:p>
        </p:txBody>
      </p:sp>
      <p:sp>
        <p:nvSpPr>
          <p:cNvPr id="37" name="圆角矩形 36"/>
          <p:cNvSpPr/>
          <p:nvPr/>
        </p:nvSpPr>
        <p:spPr>
          <a:xfrm>
            <a:off x="5843905" y="72001"/>
            <a:ext cx="309562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5902960" y="135890"/>
            <a:ext cx="29768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组成和国家</a:t>
            </a:r>
          </a:p>
        </p:txBody>
      </p:sp>
      <p:sp>
        <p:nvSpPr>
          <p:cNvPr id="39" name="Text Box 2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1BB835D-4833-4952-9EF0-F4F1F968C802}"/>
              </a:ext>
            </a:extLst>
          </p:cNvPr>
          <p:cNvSpPr txBox="1">
            <a:spLocks noChangeArrowheads="1"/>
          </p:cNvSpPr>
          <p:nvPr/>
        </p:nvSpPr>
        <p:spPr bwMode="auto">
          <a:xfrm>
            <a:off x="73980" y="2168626"/>
            <a:ext cx="1050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zh-CN" sz="2400">
                <a:solidFill>
                  <a:srgbClr val="FF0000"/>
                </a:solidFill>
                <a:latin typeface="黑体" panose="02010609060101010101" pitchFamily="49" charset="-122"/>
                <a:ea typeface="黑体" panose="02010609060101010101" pitchFamily="49" charset="-122"/>
              </a:rPr>
              <a:t>范围</a:t>
            </a:r>
          </a:p>
        </p:txBody>
      </p:sp>
      <p:sp>
        <p:nvSpPr>
          <p:cNvPr id="40" name="AutoShape 2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F9B10F4-B1FD-4F55-B234-2EA05C4611AD}"/>
              </a:ext>
            </a:extLst>
          </p:cNvPr>
          <p:cNvSpPr/>
          <p:nvPr/>
        </p:nvSpPr>
        <p:spPr bwMode="auto">
          <a:xfrm>
            <a:off x="866143" y="1711426"/>
            <a:ext cx="71437" cy="1441450"/>
          </a:xfrm>
          <a:prstGeom prst="leftBrace">
            <a:avLst>
              <a:gd name="adj1" fmla="val 9622"/>
              <a:gd name="adj2" fmla="val 50000"/>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FF0000"/>
              </a:solidFill>
              <a:latin typeface="黑体" pitchFamily="49" charset="-122"/>
              <a:ea typeface="黑体" panose="02010609060101010101" pitchFamily="49" charset="-122"/>
            </a:endParaRPr>
          </a:p>
        </p:txBody>
      </p:sp>
      <p:sp>
        <p:nvSpPr>
          <p:cNvPr id="41" name="Text Box 2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9F32B60-E0A5-4053-8A9F-8FA01E63A054}"/>
              </a:ext>
            </a:extLst>
          </p:cNvPr>
          <p:cNvSpPr txBox="1">
            <a:spLocks noChangeArrowheads="1"/>
          </p:cNvSpPr>
          <p:nvPr/>
        </p:nvSpPr>
        <p:spPr bwMode="auto">
          <a:xfrm>
            <a:off x="6159021" y="6715190"/>
            <a:ext cx="55399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defPPr/>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zh-CN" sz="2400">
                <a:solidFill>
                  <a:srgbClr val="FF0000"/>
                </a:solidFill>
                <a:latin typeface="黑体" panose="02010609060101010101" pitchFamily="49" charset="-122"/>
                <a:ea typeface="黑体" panose="02010609060101010101" pitchFamily="49" charset="-122"/>
              </a:rPr>
              <a:t>北部</a:t>
            </a:r>
          </a:p>
        </p:txBody>
      </p:sp>
      <p:sp>
        <p:nvSpPr>
          <p:cNvPr id="42" name="Text Box 3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8A849A1-9625-4EBB-8987-AAB14B003A7B}"/>
              </a:ext>
            </a:extLst>
          </p:cNvPr>
          <p:cNvSpPr txBox="1">
            <a:spLocks noChangeArrowheads="1"/>
          </p:cNvSpPr>
          <p:nvPr/>
        </p:nvSpPr>
        <p:spPr bwMode="auto">
          <a:xfrm>
            <a:off x="849674" y="2486586"/>
            <a:ext cx="55399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defPPr/>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zh-CN" sz="2400" dirty="0">
                <a:solidFill>
                  <a:srgbClr val="FF0000"/>
                </a:solidFill>
                <a:latin typeface="黑体" panose="02010609060101010101" pitchFamily="49" charset="-122"/>
                <a:ea typeface="黑体" panose="02010609060101010101" pitchFamily="49" charset="-122"/>
              </a:rPr>
              <a:t>南部</a:t>
            </a:r>
          </a:p>
        </p:txBody>
      </p:sp>
      <p:sp>
        <p:nvSpPr>
          <p:cNvPr id="43" name="Text Box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0C38B10-F727-416B-A270-29D9BF81E634}"/>
              </a:ext>
            </a:extLst>
          </p:cNvPr>
          <p:cNvSpPr txBox="1">
            <a:spLocks noChangeArrowheads="1"/>
          </p:cNvSpPr>
          <p:nvPr/>
        </p:nvSpPr>
        <p:spPr bwMode="auto">
          <a:xfrm>
            <a:off x="1655700" y="1204450"/>
            <a:ext cx="19446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zh-CN" sz="2400" dirty="0">
                <a:solidFill>
                  <a:srgbClr val="FF0000"/>
                </a:solidFill>
                <a:latin typeface="黑体" panose="02010609060101010101" pitchFamily="49" charset="-122"/>
                <a:ea typeface="黑体" panose="02010609060101010101" pitchFamily="49" charset="-122"/>
              </a:rPr>
              <a:t>墨西哥高原</a:t>
            </a:r>
          </a:p>
          <a:p>
            <a:pPr eaLnBrk="1" hangingPunct="1">
              <a:spcBef>
                <a:spcPct val="50000"/>
              </a:spcBef>
              <a:buFontTx/>
              <a:buNone/>
            </a:pPr>
            <a:r>
              <a:rPr lang="zh-CN" altLang="zh-CN" sz="2400" dirty="0">
                <a:solidFill>
                  <a:srgbClr val="FF0000"/>
                </a:solidFill>
                <a:latin typeface="黑体" panose="02010609060101010101" pitchFamily="49" charset="-122"/>
                <a:ea typeface="黑体" panose="02010609060101010101" pitchFamily="49" charset="-122"/>
              </a:rPr>
              <a:t>中美地峡</a:t>
            </a:r>
          </a:p>
          <a:p>
            <a:pPr eaLnBrk="1" hangingPunct="1">
              <a:spcBef>
                <a:spcPct val="50000"/>
              </a:spcBef>
              <a:buFontTx/>
              <a:buNone/>
            </a:pPr>
            <a:r>
              <a:rPr lang="zh-CN" altLang="zh-CN" sz="2400" dirty="0">
                <a:solidFill>
                  <a:srgbClr val="FF0000"/>
                </a:solidFill>
                <a:latin typeface="黑体" panose="02010609060101010101" pitchFamily="49" charset="-122"/>
                <a:ea typeface="黑体" panose="02010609060101010101" pitchFamily="49" charset="-122"/>
              </a:rPr>
              <a:t>西印度群岛</a:t>
            </a:r>
          </a:p>
        </p:txBody>
      </p:sp>
      <p:sp>
        <p:nvSpPr>
          <p:cNvPr id="44" name="AutoShap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453DF1A-6362-4887-B054-D744FE4AFA3A}"/>
              </a:ext>
            </a:extLst>
          </p:cNvPr>
          <p:cNvSpPr/>
          <p:nvPr/>
        </p:nvSpPr>
        <p:spPr bwMode="auto">
          <a:xfrm>
            <a:off x="1370664" y="1184376"/>
            <a:ext cx="215900" cy="1441450"/>
          </a:xfrm>
          <a:prstGeom prst="leftBrace">
            <a:avLst>
              <a:gd name="adj1" fmla="val 3184"/>
              <a:gd name="adj2" fmla="val 50000"/>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FF0000"/>
              </a:solidFill>
              <a:latin typeface="黑体" panose="02010609060101010101" pitchFamily="49" charset="-122"/>
              <a:ea typeface="黑体" panose="02010609060101010101" pitchFamily="49" charset="-122"/>
            </a:endParaRPr>
          </a:p>
        </p:txBody>
      </p:sp>
      <p:sp>
        <p:nvSpPr>
          <p:cNvPr id="45" name="AutoShape 3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C8995D6-35DD-4F60-AD04-23479FA1EB8F}"/>
              </a:ext>
            </a:extLst>
          </p:cNvPr>
          <p:cNvSpPr>
            <a:spLocks noChangeArrowheads="1"/>
          </p:cNvSpPr>
          <p:nvPr/>
        </p:nvSpPr>
        <p:spPr bwMode="auto">
          <a:xfrm>
            <a:off x="1367793" y="3008413"/>
            <a:ext cx="288925" cy="144463"/>
          </a:xfrm>
          <a:prstGeom prst="rightArrow">
            <a:avLst>
              <a:gd name="adj1" fmla="val 50000"/>
              <a:gd name="adj2" fmla="val 50000"/>
            </a:avLst>
          </a:prstGeom>
          <a:solidFill>
            <a:schemeClr val="bg1"/>
          </a:solidFill>
          <a:ln w="9525">
            <a:solidFill>
              <a:schemeClr val="tx1"/>
            </a:solidFill>
            <a:miter lim="800000"/>
          </a:ln>
        </p:spPr>
        <p:txBody>
          <a:bodyPr wrap="none" anchor="ctr"/>
          <a:lstStyle>
            <a:defPPr/>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FF0000"/>
              </a:solidFill>
              <a:latin typeface="黑体" panose="02010609060101010101" pitchFamily="49" charset="-122"/>
              <a:ea typeface="黑体" panose="02010609060101010101" pitchFamily="49" charset="-122"/>
            </a:endParaRPr>
          </a:p>
        </p:txBody>
      </p:sp>
      <p:sp>
        <p:nvSpPr>
          <p:cNvPr id="46" name="Text Box 3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574E7F7-FBC8-4B8E-A265-5CE623C0C1D2}"/>
              </a:ext>
            </a:extLst>
          </p:cNvPr>
          <p:cNvSpPr txBox="1">
            <a:spLocks noChangeArrowheads="1"/>
          </p:cNvSpPr>
          <p:nvPr/>
        </p:nvSpPr>
        <p:spPr bwMode="auto">
          <a:xfrm>
            <a:off x="1729743" y="2792513"/>
            <a:ext cx="1296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zh-CN" sz="2400">
                <a:solidFill>
                  <a:srgbClr val="FF0000"/>
                </a:solidFill>
                <a:latin typeface="黑体" panose="02010609060101010101" pitchFamily="49" charset="-122"/>
                <a:ea typeface="黑体" panose="02010609060101010101" pitchFamily="49" charset="-122"/>
              </a:rPr>
              <a:t>南美洲</a:t>
            </a:r>
          </a:p>
        </p:txBody>
      </p:sp>
    </p:spTree>
    <p:extLst>
      <p:ext uri="{BB962C8B-B14F-4D97-AF65-F5344CB8AC3E}">
        <p14:creationId xmlns:p14="http://schemas.microsoft.com/office/powerpoint/2010/main" val="14837005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slide(fromLeft)">
                                      <p:cBhvr>
                                        <p:cTn id="7" dur="1000"/>
                                        <p:tgtEl>
                                          <p:spTgt spid="44"/>
                                        </p:tgtEl>
                                      </p:cBhvr>
                                    </p:animEffect>
                                  </p:childTnLst>
                                </p:cTn>
                              </p:par>
                            </p:childTnLst>
                          </p:cTn>
                        </p:par>
                        <p:par>
                          <p:cTn id="8" fill="hold">
                            <p:stCondLst>
                              <p:cond delay="1000"/>
                            </p:stCondLst>
                            <p:childTnLst>
                              <p:par>
                                <p:cTn id="9" presetID="4"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box(in)">
                                      <p:cBhvr>
                                        <p:cTn id="11" dur="10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slide(fromLeft)">
                                      <p:cBhvr>
                                        <p:cTn id="16" dur="1000"/>
                                        <p:tgtEl>
                                          <p:spTgt spid="45"/>
                                        </p:tgtEl>
                                      </p:cBhvr>
                                    </p:animEffect>
                                  </p:childTnLst>
                                </p:cTn>
                              </p:par>
                            </p:childTnLst>
                          </p:cTn>
                        </p:par>
                        <p:par>
                          <p:cTn id="17" fill="hold">
                            <p:stCondLst>
                              <p:cond delay="1000"/>
                            </p:stCondLst>
                            <p:childTnLst>
                              <p:par>
                                <p:cTn id="18" presetID="8" presetClass="entr" presetSubtype="16"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diamond(in)">
                                      <p:cBhvr>
                                        <p:cTn id="20"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animBg="1"/>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27649"/>
          <p:cNvSpPr>
            <a:spLocks noChangeArrowheads="1"/>
          </p:cNvSpPr>
          <p:nvPr>
            <p:custDataLst>
              <p:tags r:id="rId1"/>
            </p:custDataLst>
          </p:nvPr>
        </p:nvSpPr>
        <p:spPr bwMode="auto">
          <a:xfrm>
            <a:off x="1261" y="1143001"/>
            <a:ext cx="9141480" cy="4573260"/>
          </a:xfrm>
          <a:prstGeom prst="rect">
            <a:avLst/>
          </a:prstGeom>
          <a:solidFill>
            <a:schemeClr val="bg1"/>
          </a:solidFill>
          <a:ln w="9525" cap="flat" algn="ctr">
            <a:solidFill>
              <a:schemeClr val="tx1"/>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pic>
        <p:nvPicPr>
          <p:cNvPr id="14339" name="组合 15"/>
          <p:cNvPicPr>
            <a:picLocks noGrp="1" noChangeAspect="1" noChangeArrowheads="1"/>
          </p:cNvPicPr>
          <p:nvPr>
            <p:custDataLst>
              <p:tags r:id="rId2"/>
            </p:custDataLst>
          </p:nvPr>
        </p:nvPicPr>
        <p:blipFill>
          <a:blip r:embed="rId36">
            <a:extLst>
              <a:ext uri="{28A0092B-C50C-407E-A947-70E740481C1C}">
                <a14:useLocalDpi xmlns:a14="http://schemas.microsoft.com/office/drawing/2010/main" val="0"/>
              </a:ext>
            </a:extLst>
          </a:blip>
          <a:srcRect/>
          <a:stretch>
            <a:fillRect/>
          </a:stretch>
        </p:blipFill>
        <p:spPr bwMode="auto">
          <a:xfrm>
            <a:off x="2567025" y="1442928"/>
            <a:ext cx="3620550" cy="365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sp>
        <p:nvSpPr>
          <p:cNvPr id="14340" name="任意多边形 17"/>
          <p:cNvSpPr>
            <a:spLocks/>
          </p:cNvSpPr>
          <p:nvPr>
            <p:custDataLst>
              <p:tags r:id="rId3"/>
            </p:custDataLst>
          </p:nvPr>
        </p:nvSpPr>
        <p:spPr bwMode="auto">
          <a:xfrm>
            <a:off x="7150367" y="3110170"/>
            <a:ext cx="546926" cy="388141"/>
          </a:xfrm>
          <a:custGeom>
            <a:avLst/>
            <a:gdLst>
              <a:gd name="T0" fmla="*/ 1184050 w 1985371"/>
              <a:gd name="T1" fmla="*/ 458897 h 1294007"/>
              <a:gd name="T2" fmla="*/ 1035460 w 1985371"/>
              <a:gd name="T3" fmla="*/ 226487 h 1294007"/>
              <a:gd name="T4" fmla="*/ 917350 w 1985371"/>
              <a:gd name="T5" fmla="*/ 283637 h 1294007"/>
              <a:gd name="T6" fmla="*/ 745900 w 1985371"/>
              <a:gd name="T7" fmla="*/ 127427 h 1294007"/>
              <a:gd name="T8" fmla="*/ 585880 w 1985371"/>
              <a:gd name="T9" fmla="*/ 93137 h 1294007"/>
              <a:gd name="T10" fmla="*/ 391570 w 1985371"/>
              <a:gd name="T11" fmla="*/ 123617 h 1294007"/>
              <a:gd name="T12" fmla="*/ 201070 w 1985371"/>
              <a:gd name="T13" fmla="*/ 39797 h 1294007"/>
              <a:gd name="T14" fmla="*/ 2950 w 1985371"/>
              <a:gd name="T15" fmla="*/ 13127 h 1294007"/>
              <a:gd name="T16" fmla="*/ 56290 w 1985371"/>
              <a:gd name="T17" fmla="*/ 146477 h 1294007"/>
              <a:gd name="T18" fmla="*/ 166780 w 1985371"/>
              <a:gd name="T19" fmla="*/ 302687 h 1294007"/>
              <a:gd name="T20" fmla="*/ 136300 w 1985371"/>
              <a:gd name="T21" fmla="*/ 394127 h 1294007"/>
              <a:gd name="T22" fmla="*/ 250600 w 1985371"/>
              <a:gd name="T23" fmla="*/ 470327 h 1294007"/>
              <a:gd name="T24" fmla="*/ 322990 w 1985371"/>
              <a:gd name="T25" fmla="*/ 592247 h 1294007"/>
              <a:gd name="T26" fmla="*/ 452530 w 1985371"/>
              <a:gd name="T27" fmla="*/ 717977 h 1294007"/>
              <a:gd name="T28" fmla="*/ 498250 w 1985371"/>
              <a:gd name="T29" fmla="*/ 683687 h 1294007"/>
              <a:gd name="T30" fmla="*/ 418240 w 1985371"/>
              <a:gd name="T31" fmla="*/ 626537 h 1294007"/>
              <a:gd name="T32" fmla="*/ 364900 w 1985371"/>
              <a:gd name="T33" fmla="*/ 516047 h 1294007"/>
              <a:gd name="T34" fmla="*/ 296320 w 1985371"/>
              <a:gd name="T35" fmla="*/ 375077 h 1294007"/>
              <a:gd name="T36" fmla="*/ 242980 w 1985371"/>
              <a:gd name="T37" fmla="*/ 291257 h 1294007"/>
              <a:gd name="T38" fmla="*/ 147730 w 1985371"/>
              <a:gd name="T39" fmla="*/ 138857 h 1294007"/>
              <a:gd name="T40" fmla="*/ 242980 w 1985371"/>
              <a:gd name="T41" fmla="*/ 123617 h 1294007"/>
              <a:gd name="T42" fmla="*/ 284890 w 1985371"/>
              <a:gd name="T43" fmla="*/ 226487 h 1294007"/>
              <a:gd name="T44" fmla="*/ 494440 w 1985371"/>
              <a:gd name="T45" fmla="*/ 477947 h 1294007"/>
              <a:gd name="T46" fmla="*/ 627790 w 1985371"/>
              <a:gd name="T47" fmla="*/ 615107 h 1294007"/>
              <a:gd name="T48" fmla="*/ 757330 w 1985371"/>
              <a:gd name="T49" fmla="*/ 847517 h 1294007"/>
              <a:gd name="T50" fmla="*/ 734470 w 1985371"/>
              <a:gd name="T51" fmla="*/ 927527 h 1294007"/>
              <a:gd name="T52" fmla="*/ 894490 w 1985371"/>
              <a:gd name="T53" fmla="*/ 1049447 h 1294007"/>
              <a:gd name="T54" fmla="*/ 1046890 w 1985371"/>
              <a:gd name="T55" fmla="*/ 1110407 h 1294007"/>
              <a:gd name="T56" fmla="*/ 1302160 w 1985371"/>
              <a:gd name="T57" fmla="*/ 1205657 h 1294007"/>
              <a:gd name="T58" fmla="*/ 1435510 w 1985371"/>
              <a:gd name="T59" fmla="*/ 1186607 h 1294007"/>
              <a:gd name="T60" fmla="*/ 1584100 w 1985371"/>
              <a:gd name="T61" fmla="*/ 1258997 h 1294007"/>
              <a:gd name="T62" fmla="*/ 1652680 w 1985371"/>
              <a:gd name="T63" fmla="*/ 1224707 h 1294007"/>
              <a:gd name="T64" fmla="*/ 1755550 w 1985371"/>
              <a:gd name="T65" fmla="*/ 1175177 h 1294007"/>
              <a:gd name="T66" fmla="*/ 1713640 w 1985371"/>
              <a:gd name="T67" fmla="*/ 1095167 h 1294007"/>
              <a:gd name="T68" fmla="*/ 1904140 w 1985371"/>
              <a:gd name="T69" fmla="*/ 1064687 h 1294007"/>
              <a:gd name="T70" fmla="*/ 1927000 w 1985371"/>
              <a:gd name="T71" fmla="*/ 950387 h 1294007"/>
              <a:gd name="T72" fmla="*/ 1980340 w 1985371"/>
              <a:gd name="T73" fmla="*/ 832277 h 1294007"/>
              <a:gd name="T74" fmla="*/ 1789840 w 1985371"/>
              <a:gd name="T75" fmla="*/ 832277 h 1294007"/>
              <a:gd name="T76" fmla="*/ 1751740 w 1985371"/>
              <a:gd name="T77" fmla="*/ 904667 h 1294007"/>
              <a:gd name="T78" fmla="*/ 1702210 w 1985371"/>
              <a:gd name="T79" fmla="*/ 973247 h 1294007"/>
              <a:gd name="T80" fmla="*/ 1645060 w 1985371"/>
              <a:gd name="T81" fmla="*/ 1038017 h 1294007"/>
              <a:gd name="T82" fmla="*/ 1488850 w 1985371"/>
              <a:gd name="T83" fmla="*/ 1053257 h 1294007"/>
              <a:gd name="T84" fmla="*/ 1382170 w 1985371"/>
              <a:gd name="T85" fmla="*/ 1003727 h 1294007"/>
              <a:gd name="T86" fmla="*/ 1283110 w 1985371"/>
              <a:gd name="T87" fmla="*/ 832277 h 1294007"/>
              <a:gd name="T88" fmla="*/ 1260250 w 1985371"/>
              <a:gd name="T89" fmla="*/ 657017 h 1294007"/>
              <a:gd name="T90" fmla="*/ 1294540 w 1985371"/>
              <a:gd name="T91" fmla="*/ 538907 h 1294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5371" h="1294007">
                <a:moveTo>
                  <a:pt x="1294540" y="538907"/>
                </a:moveTo>
                <a:cubicBezTo>
                  <a:pt x="1282475" y="516047"/>
                  <a:pt x="1215165" y="498267"/>
                  <a:pt x="1184050" y="458897"/>
                </a:cubicBezTo>
                <a:cubicBezTo>
                  <a:pt x="1152935" y="419527"/>
                  <a:pt x="1132615" y="341422"/>
                  <a:pt x="1107850" y="302687"/>
                </a:cubicBezTo>
                <a:cubicBezTo>
                  <a:pt x="1083085" y="263952"/>
                  <a:pt x="1056415" y="239187"/>
                  <a:pt x="1035460" y="226487"/>
                </a:cubicBezTo>
                <a:cubicBezTo>
                  <a:pt x="1014505" y="213787"/>
                  <a:pt x="1001805" y="216962"/>
                  <a:pt x="982120" y="226487"/>
                </a:cubicBezTo>
                <a:cubicBezTo>
                  <a:pt x="962435" y="236012"/>
                  <a:pt x="942750" y="285542"/>
                  <a:pt x="917350" y="283637"/>
                </a:cubicBezTo>
                <a:cubicBezTo>
                  <a:pt x="891950" y="281732"/>
                  <a:pt x="858295" y="241092"/>
                  <a:pt x="829720" y="215057"/>
                </a:cubicBezTo>
                <a:cubicBezTo>
                  <a:pt x="801145" y="189022"/>
                  <a:pt x="773205" y="149017"/>
                  <a:pt x="745900" y="127427"/>
                </a:cubicBezTo>
                <a:cubicBezTo>
                  <a:pt x="718595" y="105837"/>
                  <a:pt x="692560" y="91232"/>
                  <a:pt x="665890" y="85517"/>
                </a:cubicBezTo>
                <a:cubicBezTo>
                  <a:pt x="639220" y="79802"/>
                  <a:pt x="611280" y="86787"/>
                  <a:pt x="585880" y="93137"/>
                </a:cubicBezTo>
                <a:cubicBezTo>
                  <a:pt x="560480" y="99487"/>
                  <a:pt x="545875" y="118537"/>
                  <a:pt x="513490" y="123617"/>
                </a:cubicBezTo>
                <a:cubicBezTo>
                  <a:pt x="481105" y="128697"/>
                  <a:pt x="427765" y="129967"/>
                  <a:pt x="391570" y="123617"/>
                </a:cubicBezTo>
                <a:cubicBezTo>
                  <a:pt x="355375" y="117267"/>
                  <a:pt x="328070" y="99487"/>
                  <a:pt x="296320" y="85517"/>
                </a:cubicBezTo>
                <a:cubicBezTo>
                  <a:pt x="264570" y="71547"/>
                  <a:pt x="232820" y="53767"/>
                  <a:pt x="201070" y="39797"/>
                </a:cubicBezTo>
                <a:cubicBezTo>
                  <a:pt x="169320" y="25827"/>
                  <a:pt x="138840" y="6142"/>
                  <a:pt x="105820" y="1697"/>
                </a:cubicBezTo>
                <a:cubicBezTo>
                  <a:pt x="72800" y="-2748"/>
                  <a:pt x="16285" y="1697"/>
                  <a:pt x="2950" y="13127"/>
                </a:cubicBezTo>
                <a:cubicBezTo>
                  <a:pt x="-10385" y="24557"/>
                  <a:pt x="25810" y="70277"/>
                  <a:pt x="25810" y="70277"/>
                </a:cubicBezTo>
                <a:cubicBezTo>
                  <a:pt x="34700" y="92502"/>
                  <a:pt x="47400" y="120442"/>
                  <a:pt x="56290" y="146477"/>
                </a:cubicBezTo>
                <a:cubicBezTo>
                  <a:pt x="65180" y="172512"/>
                  <a:pt x="60735" y="200452"/>
                  <a:pt x="79150" y="226487"/>
                </a:cubicBezTo>
                <a:cubicBezTo>
                  <a:pt x="97565" y="252522"/>
                  <a:pt x="146460" y="284907"/>
                  <a:pt x="166780" y="302687"/>
                </a:cubicBezTo>
                <a:cubicBezTo>
                  <a:pt x="187100" y="320467"/>
                  <a:pt x="206150" y="317927"/>
                  <a:pt x="201070" y="333167"/>
                </a:cubicBezTo>
                <a:cubicBezTo>
                  <a:pt x="195990" y="348407"/>
                  <a:pt x="142015" y="380157"/>
                  <a:pt x="136300" y="394127"/>
                </a:cubicBezTo>
                <a:cubicBezTo>
                  <a:pt x="130585" y="408097"/>
                  <a:pt x="147730" y="404287"/>
                  <a:pt x="166780" y="416987"/>
                </a:cubicBezTo>
                <a:cubicBezTo>
                  <a:pt x="185830" y="429687"/>
                  <a:pt x="227740" y="454452"/>
                  <a:pt x="250600" y="470327"/>
                </a:cubicBezTo>
                <a:cubicBezTo>
                  <a:pt x="273460" y="486202"/>
                  <a:pt x="291875" y="491917"/>
                  <a:pt x="303940" y="512237"/>
                </a:cubicBezTo>
                <a:cubicBezTo>
                  <a:pt x="316005" y="532557"/>
                  <a:pt x="309020" y="569387"/>
                  <a:pt x="322990" y="592247"/>
                </a:cubicBezTo>
                <a:cubicBezTo>
                  <a:pt x="336960" y="615107"/>
                  <a:pt x="366170" y="628442"/>
                  <a:pt x="387760" y="649397"/>
                </a:cubicBezTo>
                <a:cubicBezTo>
                  <a:pt x="409350" y="670352"/>
                  <a:pt x="437925" y="704007"/>
                  <a:pt x="452530" y="717977"/>
                </a:cubicBezTo>
                <a:cubicBezTo>
                  <a:pt x="467135" y="731947"/>
                  <a:pt x="467770" y="738932"/>
                  <a:pt x="475390" y="733217"/>
                </a:cubicBezTo>
                <a:cubicBezTo>
                  <a:pt x="483010" y="727502"/>
                  <a:pt x="497615" y="699562"/>
                  <a:pt x="498250" y="683687"/>
                </a:cubicBezTo>
                <a:cubicBezTo>
                  <a:pt x="498885" y="667812"/>
                  <a:pt x="492535" y="647492"/>
                  <a:pt x="479200" y="637967"/>
                </a:cubicBezTo>
                <a:cubicBezTo>
                  <a:pt x="465865" y="628442"/>
                  <a:pt x="430940" y="636697"/>
                  <a:pt x="418240" y="626537"/>
                </a:cubicBezTo>
                <a:cubicBezTo>
                  <a:pt x="405540" y="616377"/>
                  <a:pt x="411890" y="595422"/>
                  <a:pt x="403000" y="577007"/>
                </a:cubicBezTo>
                <a:cubicBezTo>
                  <a:pt x="394110" y="558592"/>
                  <a:pt x="373790" y="540812"/>
                  <a:pt x="364900" y="516047"/>
                </a:cubicBezTo>
                <a:cubicBezTo>
                  <a:pt x="356010" y="491282"/>
                  <a:pt x="361090" y="451912"/>
                  <a:pt x="349660" y="428417"/>
                </a:cubicBezTo>
                <a:cubicBezTo>
                  <a:pt x="338230" y="404922"/>
                  <a:pt x="308385" y="389047"/>
                  <a:pt x="296320" y="375077"/>
                </a:cubicBezTo>
                <a:cubicBezTo>
                  <a:pt x="284255" y="361107"/>
                  <a:pt x="286160" y="358567"/>
                  <a:pt x="277270" y="344597"/>
                </a:cubicBezTo>
                <a:cubicBezTo>
                  <a:pt x="268380" y="330627"/>
                  <a:pt x="258220" y="313482"/>
                  <a:pt x="242980" y="291257"/>
                </a:cubicBezTo>
                <a:cubicBezTo>
                  <a:pt x="227740" y="269032"/>
                  <a:pt x="201705" y="236647"/>
                  <a:pt x="185830" y="211247"/>
                </a:cubicBezTo>
                <a:cubicBezTo>
                  <a:pt x="169955" y="185847"/>
                  <a:pt x="154715" y="159177"/>
                  <a:pt x="147730" y="138857"/>
                </a:cubicBezTo>
                <a:cubicBezTo>
                  <a:pt x="140745" y="118537"/>
                  <a:pt x="128045" y="91867"/>
                  <a:pt x="143920" y="89327"/>
                </a:cubicBezTo>
                <a:cubicBezTo>
                  <a:pt x="159795" y="86787"/>
                  <a:pt x="220120" y="110917"/>
                  <a:pt x="242980" y="123617"/>
                </a:cubicBezTo>
                <a:cubicBezTo>
                  <a:pt x="265840" y="136317"/>
                  <a:pt x="274095" y="148382"/>
                  <a:pt x="281080" y="165527"/>
                </a:cubicBezTo>
                <a:cubicBezTo>
                  <a:pt x="288065" y="182672"/>
                  <a:pt x="270920" y="195372"/>
                  <a:pt x="284890" y="226487"/>
                </a:cubicBezTo>
                <a:cubicBezTo>
                  <a:pt x="298860" y="257602"/>
                  <a:pt x="329975" y="310307"/>
                  <a:pt x="364900" y="352217"/>
                </a:cubicBezTo>
                <a:cubicBezTo>
                  <a:pt x="399825" y="394127"/>
                  <a:pt x="468405" y="447467"/>
                  <a:pt x="494440" y="477947"/>
                </a:cubicBezTo>
                <a:cubicBezTo>
                  <a:pt x="520475" y="508427"/>
                  <a:pt x="498885" y="512237"/>
                  <a:pt x="521110" y="535097"/>
                </a:cubicBezTo>
                <a:cubicBezTo>
                  <a:pt x="543335" y="557957"/>
                  <a:pt x="591595" y="576372"/>
                  <a:pt x="627790" y="615107"/>
                </a:cubicBezTo>
                <a:cubicBezTo>
                  <a:pt x="663985" y="653842"/>
                  <a:pt x="716690" y="728772"/>
                  <a:pt x="738280" y="767507"/>
                </a:cubicBezTo>
                <a:cubicBezTo>
                  <a:pt x="759870" y="806242"/>
                  <a:pt x="754790" y="827832"/>
                  <a:pt x="757330" y="847517"/>
                </a:cubicBezTo>
                <a:cubicBezTo>
                  <a:pt x="759870" y="867202"/>
                  <a:pt x="757330" y="872282"/>
                  <a:pt x="753520" y="885617"/>
                </a:cubicBezTo>
                <a:cubicBezTo>
                  <a:pt x="749710" y="898952"/>
                  <a:pt x="729390" y="912922"/>
                  <a:pt x="734470" y="927527"/>
                </a:cubicBezTo>
                <a:cubicBezTo>
                  <a:pt x="739550" y="942132"/>
                  <a:pt x="757330" y="952927"/>
                  <a:pt x="784000" y="973247"/>
                </a:cubicBezTo>
                <a:cubicBezTo>
                  <a:pt x="810670" y="993567"/>
                  <a:pt x="867820" y="1036747"/>
                  <a:pt x="894490" y="1049447"/>
                </a:cubicBezTo>
                <a:cubicBezTo>
                  <a:pt x="921160" y="1062147"/>
                  <a:pt x="918620" y="1039287"/>
                  <a:pt x="944020" y="1049447"/>
                </a:cubicBezTo>
                <a:cubicBezTo>
                  <a:pt x="969420" y="1059607"/>
                  <a:pt x="1003710" y="1088182"/>
                  <a:pt x="1046890" y="1110407"/>
                </a:cubicBezTo>
                <a:cubicBezTo>
                  <a:pt x="1090070" y="1132632"/>
                  <a:pt x="1160555" y="1166922"/>
                  <a:pt x="1203100" y="1182797"/>
                </a:cubicBezTo>
                <a:cubicBezTo>
                  <a:pt x="1245645" y="1198672"/>
                  <a:pt x="1278665" y="1197402"/>
                  <a:pt x="1302160" y="1205657"/>
                </a:cubicBezTo>
                <a:cubicBezTo>
                  <a:pt x="1325655" y="1213912"/>
                  <a:pt x="1321845" y="1235502"/>
                  <a:pt x="1344070" y="1232327"/>
                </a:cubicBezTo>
                <a:cubicBezTo>
                  <a:pt x="1366295" y="1229152"/>
                  <a:pt x="1403125" y="1186607"/>
                  <a:pt x="1435510" y="1186607"/>
                </a:cubicBezTo>
                <a:cubicBezTo>
                  <a:pt x="1467895" y="1186607"/>
                  <a:pt x="1513615" y="1220262"/>
                  <a:pt x="1538380" y="1232327"/>
                </a:cubicBezTo>
                <a:cubicBezTo>
                  <a:pt x="1563145" y="1244392"/>
                  <a:pt x="1570130" y="1248837"/>
                  <a:pt x="1584100" y="1258997"/>
                </a:cubicBezTo>
                <a:cubicBezTo>
                  <a:pt x="1598070" y="1269157"/>
                  <a:pt x="1610770" y="1299002"/>
                  <a:pt x="1622200" y="1293287"/>
                </a:cubicBezTo>
                <a:cubicBezTo>
                  <a:pt x="1633630" y="1287572"/>
                  <a:pt x="1634900" y="1238042"/>
                  <a:pt x="1652680" y="1224707"/>
                </a:cubicBezTo>
                <a:cubicBezTo>
                  <a:pt x="1670460" y="1211372"/>
                  <a:pt x="1711735" y="1221532"/>
                  <a:pt x="1728880" y="1213277"/>
                </a:cubicBezTo>
                <a:cubicBezTo>
                  <a:pt x="1746025" y="1205022"/>
                  <a:pt x="1759360" y="1187877"/>
                  <a:pt x="1755550" y="1175177"/>
                </a:cubicBezTo>
                <a:cubicBezTo>
                  <a:pt x="1751740" y="1162477"/>
                  <a:pt x="1713005" y="1150412"/>
                  <a:pt x="1706020" y="1137077"/>
                </a:cubicBezTo>
                <a:cubicBezTo>
                  <a:pt x="1699035" y="1123742"/>
                  <a:pt x="1693320" y="1106597"/>
                  <a:pt x="1713640" y="1095167"/>
                </a:cubicBezTo>
                <a:cubicBezTo>
                  <a:pt x="1733960" y="1083737"/>
                  <a:pt x="1796190" y="1073577"/>
                  <a:pt x="1827940" y="1068497"/>
                </a:cubicBezTo>
                <a:cubicBezTo>
                  <a:pt x="1859690" y="1063417"/>
                  <a:pt x="1887630" y="1074212"/>
                  <a:pt x="1904140" y="1064687"/>
                </a:cubicBezTo>
                <a:cubicBezTo>
                  <a:pt x="1920650" y="1055162"/>
                  <a:pt x="1923190" y="1030397"/>
                  <a:pt x="1927000" y="1011347"/>
                </a:cubicBezTo>
                <a:cubicBezTo>
                  <a:pt x="1930810" y="992297"/>
                  <a:pt x="1920650" y="969437"/>
                  <a:pt x="1927000" y="950387"/>
                </a:cubicBezTo>
                <a:cubicBezTo>
                  <a:pt x="1933350" y="931337"/>
                  <a:pt x="1956210" y="916732"/>
                  <a:pt x="1965100" y="897047"/>
                </a:cubicBezTo>
                <a:cubicBezTo>
                  <a:pt x="1973990" y="877362"/>
                  <a:pt x="1994945" y="844342"/>
                  <a:pt x="1980340" y="832277"/>
                </a:cubicBezTo>
                <a:cubicBezTo>
                  <a:pt x="1965735" y="820212"/>
                  <a:pt x="1909220" y="824657"/>
                  <a:pt x="1877470" y="824657"/>
                </a:cubicBezTo>
                <a:cubicBezTo>
                  <a:pt x="1845720" y="824657"/>
                  <a:pt x="1808890" y="825927"/>
                  <a:pt x="1789840" y="832277"/>
                </a:cubicBezTo>
                <a:cubicBezTo>
                  <a:pt x="1770790" y="838627"/>
                  <a:pt x="1769520" y="850692"/>
                  <a:pt x="1763170" y="862757"/>
                </a:cubicBezTo>
                <a:cubicBezTo>
                  <a:pt x="1756820" y="874822"/>
                  <a:pt x="1751740" y="891967"/>
                  <a:pt x="1751740" y="904667"/>
                </a:cubicBezTo>
                <a:cubicBezTo>
                  <a:pt x="1751740" y="917367"/>
                  <a:pt x="1771425" y="927527"/>
                  <a:pt x="1763170" y="938957"/>
                </a:cubicBezTo>
                <a:cubicBezTo>
                  <a:pt x="1754915" y="950387"/>
                  <a:pt x="1718720" y="957372"/>
                  <a:pt x="1702210" y="973247"/>
                </a:cubicBezTo>
                <a:cubicBezTo>
                  <a:pt x="1685700" y="989122"/>
                  <a:pt x="1673635" y="1023412"/>
                  <a:pt x="1664110" y="1034207"/>
                </a:cubicBezTo>
                <a:cubicBezTo>
                  <a:pt x="1654585" y="1045002"/>
                  <a:pt x="1659030" y="1039287"/>
                  <a:pt x="1645060" y="1038017"/>
                </a:cubicBezTo>
                <a:cubicBezTo>
                  <a:pt x="1631090" y="1036747"/>
                  <a:pt x="1606325" y="1024047"/>
                  <a:pt x="1580290" y="1026587"/>
                </a:cubicBezTo>
                <a:cubicBezTo>
                  <a:pt x="1554255" y="1029127"/>
                  <a:pt x="1511710" y="1052622"/>
                  <a:pt x="1488850" y="1053257"/>
                </a:cubicBezTo>
                <a:cubicBezTo>
                  <a:pt x="1465990" y="1053892"/>
                  <a:pt x="1460910" y="1038652"/>
                  <a:pt x="1443130" y="1030397"/>
                </a:cubicBezTo>
                <a:cubicBezTo>
                  <a:pt x="1425350" y="1022142"/>
                  <a:pt x="1399315" y="1021507"/>
                  <a:pt x="1382170" y="1003727"/>
                </a:cubicBezTo>
                <a:cubicBezTo>
                  <a:pt x="1365025" y="985947"/>
                  <a:pt x="1356770" y="952292"/>
                  <a:pt x="1340260" y="923717"/>
                </a:cubicBezTo>
                <a:cubicBezTo>
                  <a:pt x="1323750" y="895142"/>
                  <a:pt x="1297080" y="860852"/>
                  <a:pt x="1283110" y="832277"/>
                </a:cubicBezTo>
                <a:cubicBezTo>
                  <a:pt x="1269140" y="803702"/>
                  <a:pt x="1260250" y="781477"/>
                  <a:pt x="1256440" y="752267"/>
                </a:cubicBezTo>
                <a:cubicBezTo>
                  <a:pt x="1252630" y="723057"/>
                  <a:pt x="1260250" y="683052"/>
                  <a:pt x="1260250" y="657017"/>
                </a:cubicBezTo>
                <a:cubicBezTo>
                  <a:pt x="1260250" y="630982"/>
                  <a:pt x="1252630" y="617012"/>
                  <a:pt x="1256440" y="596057"/>
                </a:cubicBezTo>
                <a:cubicBezTo>
                  <a:pt x="1260250" y="575102"/>
                  <a:pt x="1306605" y="561767"/>
                  <a:pt x="1294540" y="538907"/>
                </a:cubicBezTo>
                <a:close/>
              </a:path>
            </a:pathLst>
          </a:custGeom>
          <a:solidFill>
            <a:srgbClr val="FF0000"/>
          </a:solidFill>
          <a:ln w="12700" cap="flat" algn="ctr">
            <a:solidFill>
              <a:srgbClr val="F2F2F2"/>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pic>
        <p:nvPicPr>
          <p:cNvPr id="14341" name="组合 18"/>
          <p:cNvPicPr>
            <a:picLocks noGrp="1" noChangeAspect="1" noChangeArrowheads="1"/>
          </p:cNvPicPr>
          <p:nvPr>
            <p:custDataLst>
              <p:tags r:id="rId4"/>
            </p:custDataLst>
          </p:nvPr>
        </p:nvPicPr>
        <p:blipFill>
          <a:blip r:embed="rId37">
            <a:extLst>
              <a:ext uri="{28A0092B-C50C-407E-A947-70E740481C1C}">
                <a14:useLocalDpi xmlns:a14="http://schemas.microsoft.com/office/drawing/2010/main" val="0"/>
              </a:ext>
            </a:extLst>
          </a:blip>
          <a:srcRect/>
          <a:stretch>
            <a:fillRect/>
          </a:stretch>
        </p:blipFill>
        <p:spPr bwMode="auto">
          <a:xfrm>
            <a:off x="7591436" y="3286598"/>
            <a:ext cx="328912" cy="49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pic>
        <p:nvPicPr>
          <p:cNvPr id="14342" name="组合 19"/>
          <p:cNvPicPr>
            <a:picLocks noGrp="1" noChangeAspect="1" noChangeArrowheads="1"/>
          </p:cNvPicPr>
          <p:nvPr>
            <p:custDataLst>
              <p:tags r:id="rId5"/>
            </p:custDataLst>
          </p:nvPr>
        </p:nvPicPr>
        <p:blipFill>
          <a:blip r:embed="rId38">
            <a:extLst>
              <a:ext uri="{28A0092B-C50C-407E-A947-70E740481C1C}">
                <a14:useLocalDpi xmlns:a14="http://schemas.microsoft.com/office/drawing/2010/main" val="0"/>
              </a:ext>
            </a:extLst>
          </a:blip>
          <a:srcRect/>
          <a:stretch>
            <a:fillRect/>
          </a:stretch>
        </p:blipFill>
        <p:spPr bwMode="auto">
          <a:xfrm>
            <a:off x="7790547" y="3494532"/>
            <a:ext cx="851894" cy="160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sp>
        <p:nvSpPr>
          <p:cNvPr id="14343" name="任意多边形 20"/>
          <p:cNvSpPr>
            <a:spLocks/>
          </p:cNvSpPr>
          <p:nvPr>
            <p:custDataLst>
              <p:tags r:id="rId6"/>
            </p:custDataLst>
          </p:nvPr>
        </p:nvSpPr>
        <p:spPr bwMode="auto">
          <a:xfrm>
            <a:off x="3600387" y="5063478"/>
            <a:ext cx="4229226" cy="414606"/>
          </a:xfrm>
          <a:custGeom>
            <a:avLst/>
            <a:gdLst>
              <a:gd name="T0" fmla="*/ 415 w 6918045"/>
              <a:gd name="T1" fmla="*/ 785611 h 850006"/>
              <a:gd name="T2" fmla="*/ 39051 w 6918045"/>
              <a:gd name="T3" fmla="*/ 708338 h 850006"/>
              <a:gd name="T4" fmla="*/ 232234 w 6918045"/>
              <a:gd name="T5" fmla="*/ 656823 h 850006"/>
              <a:gd name="T6" fmla="*/ 283750 w 6918045"/>
              <a:gd name="T7" fmla="*/ 605307 h 850006"/>
              <a:gd name="T8" fmla="*/ 1082240 w 6918045"/>
              <a:gd name="T9" fmla="*/ 283335 h 850006"/>
              <a:gd name="T10" fmla="*/ 1236786 w 6918045"/>
              <a:gd name="T11" fmla="*/ 206062 h 850006"/>
              <a:gd name="T12" fmla="*/ 1481485 w 6918045"/>
              <a:gd name="T13" fmla="*/ 244699 h 850006"/>
              <a:gd name="T14" fmla="*/ 1584516 w 6918045"/>
              <a:gd name="T15" fmla="*/ 334851 h 850006"/>
              <a:gd name="T16" fmla="*/ 1726184 w 6918045"/>
              <a:gd name="T17" fmla="*/ 360609 h 850006"/>
              <a:gd name="T18" fmla="*/ 1790578 w 6918045"/>
              <a:gd name="T19" fmla="*/ 244699 h 850006"/>
              <a:gd name="T20" fmla="*/ 1854972 w 6918045"/>
              <a:gd name="T21" fmla="*/ 193183 h 850006"/>
              <a:gd name="T22" fmla="*/ 2073913 w 6918045"/>
              <a:gd name="T23" fmla="*/ 128789 h 850006"/>
              <a:gd name="T24" fmla="*/ 2279975 w 6918045"/>
              <a:gd name="T25" fmla="*/ 90152 h 850006"/>
              <a:gd name="T26" fmla="*/ 2704978 w 6918045"/>
              <a:gd name="T27" fmla="*/ 51516 h 850006"/>
              <a:gd name="T28" fmla="*/ 3220133 w 6918045"/>
              <a:gd name="T29" fmla="*/ 12879 h 850006"/>
              <a:gd name="T30" fmla="*/ 3336043 w 6918045"/>
              <a:gd name="T31" fmla="*/ 25758 h 850006"/>
              <a:gd name="T32" fmla="*/ 3451953 w 6918045"/>
              <a:gd name="T33" fmla="*/ 77273 h 850006"/>
              <a:gd name="T34" fmla="*/ 3529226 w 6918045"/>
              <a:gd name="T35" fmla="*/ 103031 h 850006"/>
              <a:gd name="T36" fmla="*/ 3683772 w 6918045"/>
              <a:gd name="T37" fmla="*/ 141668 h 850006"/>
              <a:gd name="T38" fmla="*/ 3851198 w 6918045"/>
              <a:gd name="T39" fmla="*/ 206062 h 850006"/>
              <a:gd name="T40" fmla="*/ 3851198 w 6918045"/>
              <a:gd name="T41" fmla="*/ 244699 h 850006"/>
              <a:gd name="T42" fmla="*/ 3683772 w 6918045"/>
              <a:gd name="T43" fmla="*/ 283335 h 850006"/>
              <a:gd name="T44" fmla="*/ 3696651 w 6918045"/>
              <a:gd name="T45" fmla="*/ 360609 h 850006"/>
              <a:gd name="T46" fmla="*/ 3683772 w 6918045"/>
              <a:gd name="T47" fmla="*/ 476518 h 850006"/>
              <a:gd name="T48" fmla="*/ 3786803 w 6918045"/>
              <a:gd name="T49" fmla="*/ 566670 h 850006"/>
              <a:gd name="T50" fmla="*/ 3902713 w 6918045"/>
              <a:gd name="T51" fmla="*/ 605307 h 850006"/>
              <a:gd name="T52" fmla="*/ 4289079 w 6918045"/>
              <a:gd name="T53" fmla="*/ 746975 h 850006"/>
              <a:gd name="T54" fmla="*/ 4404989 w 6918045"/>
              <a:gd name="T55" fmla="*/ 811369 h 850006"/>
              <a:gd name="T56" fmla="*/ 4585294 w 6918045"/>
              <a:gd name="T57" fmla="*/ 772732 h 850006"/>
              <a:gd name="T58" fmla="*/ 4533778 w 6918045"/>
              <a:gd name="T59" fmla="*/ 695459 h 850006"/>
              <a:gd name="T60" fmla="*/ 4598172 w 6918045"/>
              <a:gd name="T61" fmla="*/ 566670 h 850006"/>
              <a:gd name="T62" fmla="*/ 4662567 w 6918045"/>
              <a:gd name="T63" fmla="*/ 502276 h 850006"/>
              <a:gd name="T64" fmla="*/ 4945902 w 6918045"/>
              <a:gd name="T65" fmla="*/ 489397 h 850006"/>
              <a:gd name="T66" fmla="*/ 5383784 w 6918045"/>
              <a:gd name="T67" fmla="*/ 528034 h 850006"/>
              <a:gd name="T68" fmla="*/ 5564088 w 6918045"/>
              <a:gd name="T69" fmla="*/ 540913 h 850006"/>
              <a:gd name="T70" fmla="*/ 5744392 w 6918045"/>
              <a:gd name="T71" fmla="*/ 515155 h 850006"/>
              <a:gd name="T72" fmla="*/ 5911817 w 6918045"/>
              <a:gd name="T73" fmla="*/ 540913 h 850006"/>
              <a:gd name="T74" fmla="*/ 6027727 w 6918045"/>
              <a:gd name="T75" fmla="*/ 566670 h 850006"/>
              <a:gd name="T76" fmla="*/ 6208032 w 6918045"/>
              <a:gd name="T77" fmla="*/ 605307 h 850006"/>
              <a:gd name="T78" fmla="*/ 6414094 w 6918045"/>
              <a:gd name="T79" fmla="*/ 618186 h 850006"/>
              <a:gd name="T80" fmla="*/ 6568640 w 6918045"/>
              <a:gd name="T81" fmla="*/ 528034 h 850006"/>
              <a:gd name="T82" fmla="*/ 6710308 w 6918045"/>
              <a:gd name="T83" fmla="*/ 450761 h 850006"/>
              <a:gd name="T84" fmla="*/ 6826217 w 6918045"/>
              <a:gd name="T85" fmla="*/ 373487 h 850006"/>
              <a:gd name="T86" fmla="*/ 6916370 w 6918045"/>
              <a:gd name="T87" fmla="*/ 373487 h 850006"/>
              <a:gd name="T88" fmla="*/ 6738843 w 6918045"/>
              <a:gd name="T89" fmla="*/ 473034 h 850006"/>
              <a:gd name="T90" fmla="*/ 6658792 w 6918045"/>
              <a:gd name="T91" fmla="*/ 515155 h 850006"/>
              <a:gd name="T92" fmla="*/ 6607277 w 6918045"/>
              <a:gd name="T93" fmla="*/ 579549 h 850006"/>
              <a:gd name="T94" fmla="*/ 6517124 w 6918045"/>
              <a:gd name="T95" fmla="*/ 669701 h 850006"/>
              <a:gd name="T96" fmla="*/ 6362578 w 6918045"/>
              <a:gd name="T97" fmla="*/ 734096 h 850006"/>
              <a:gd name="T98" fmla="*/ 6169395 w 6918045"/>
              <a:gd name="T99" fmla="*/ 721217 h 850006"/>
              <a:gd name="T100" fmla="*/ 5976212 w 6918045"/>
              <a:gd name="T101" fmla="*/ 708338 h 850006"/>
              <a:gd name="T102" fmla="*/ 5937575 w 6918045"/>
              <a:gd name="T103" fmla="*/ 837127 h 850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18045" h="850006">
                <a:moveTo>
                  <a:pt x="13294" y="850006"/>
                </a:moveTo>
                <a:cubicBezTo>
                  <a:pt x="9001" y="828541"/>
                  <a:pt x="-2300" y="807332"/>
                  <a:pt x="415" y="785611"/>
                </a:cubicBezTo>
                <a:cubicBezTo>
                  <a:pt x="2335" y="770252"/>
                  <a:pt x="19250" y="760819"/>
                  <a:pt x="26172" y="746975"/>
                </a:cubicBezTo>
                <a:cubicBezTo>
                  <a:pt x="32243" y="734833"/>
                  <a:pt x="30570" y="718939"/>
                  <a:pt x="39051" y="708338"/>
                </a:cubicBezTo>
                <a:cubicBezTo>
                  <a:pt x="48720" y="696251"/>
                  <a:pt x="63844" y="689502"/>
                  <a:pt x="77688" y="682580"/>
                </a:cubicBezTo>
                <a:cubicBezTo>
                  <a:pt x="120841" y="661003"/>
                  <a:pt x="195504" y="660904"/>
                  <a:pt x="232234" y="656823"/>
                </a:cubicBezTo>
                <a:cubicBezTo>
                  <a:pt x="236527" y="643944"/>
                  <a:pt x="235514" y="627785"/>
                  <a:pt x="245113" y="618186"/>
                </a:cubicBezTo>
                <a:cubicBezTo>
                  <a:pt x="254712" y="608587"/>
                  <a:pt x="270359" y="607539"/>
                  <a:pt x="283750" y="605307"/>
                </a:cubicBezTo>
                <a:cubicBezTo>
                  <a:pt x="322096" y="598916"/>
                  <a:pt x="361023" y="596721"/>
                  <a:pt x="399660" y="592428"/>
                </a:cubicBezTo>
                <a:lnTo>
                  <a:pt x="1082240" y="283335"/>
                </a:lnTo>
                <a:cubicBezTo>
                  <a:pt x="1107085" y="272386"/>
                  <a:pt x="1159513" y="257578"/>
                  <a:pt x="1159513" y="257578"/>
                </a:cubicBezTo>
                <a:cubicBezTo>
                  <a:pt x="1185271" y="240406"/>
                  <a:pt x="1206140" y="201684"/>
                  <a:pt x="1236786" y="206062"/>
                </a:cubicBezTo>
                <a:cubicBezTo>
                  <a:pt x="1365422" y="224439"/>
                  <a:pt x="1296769" y="215589"/>
                  <a:pt x="1442848" y="231820"/>
                </a:cubicBezTo>
                <a:cubicBezTo>
                  <a:pt x="1455727" y="236113"/>
                  <a:pt x="1468173" y="242037"/>
                  <a:pt x="1481485" y="244699"/>
                </a:cubicBezTo>
                <a:cubicBezTo>
                  <a:pt x="1511251" y="250652"/>
                  <a:pt x="1548792" y="237589"/>
                  <a:pt x="1571637" y="257578"/>
                </a:cubicBezTo>
                <a:cubicBezTo>
                  <a:pt x="1591289" y="274773"/>
                  <a:pt x="1573910" y="310989"/>
                  <a:pt x="1584516" y="334851"/>
                </a:cubicBezTo>
                <a:cubicBezTo>
                  <a:pt x="1591913" y="351495"/>
                  <a:pt x="1610274" y="360608"/>
                  <a:pt x="1623153" y="373487"/>
                </a:cubicBezTo>
                <a:cubicBezTo>
                  <a:pt x="1657497" y="369194"/>
                  <a:pt x="1696288" y="378048"/>
                  <a:pt x="1726184" y="360609"/>
                </a:cubicBezTo>
                <a:cubicBezTo>
                  <a:pt x="1752924" y="345011"/>
                  <a:pt x="1767909" y="312703"/>
                  <a:pt x="1777699" y="283335"/>
                </a:cubicBezTo>
                <a:cubicBezTo>
                  <a:pt x="1781992" y="270456"/>
                  <a:pt x="1780979" y="254298"/>
                  <a:pt x="1790578" y="244699"/>
                </a:cubicBezTo>
                <a:cubicBezTo>
                  <a:pt x="1800178" y="235100"/>
                  <a:pt x="1816336" y="236113"/>
                  <a:pt x="1829215" y="231820"/>
                </a:cubicBezTo>
                <a:cubicBezTo>
                  <a:pt x="1837801" y="218941"/>
                  <a:pt x="1844027" y="204128"/>
                  <a:pt x="1854972" y="193183"/>
                </a:cubicBezTo>
                <a:cubicBezTo>
                  <a:pt x="1895518" y="152637"/>
                  <a:pt x="1957621" y="151104"/>
                  <a:pt x="2009519" y="141668"/>
                </a:cubicBezTo>
                <a:cubicBezTo>
                  <a:pt x="2031056" y="137752"/>
                  <a:pt x="2052677" y="134098"/>
                  <a:pt x="2073913" y="128789"/>
                </a:cubicBezTo>
                <a:cubicBezTo>
                  <a:pt x="2127765" y="115326"/>
                  <a:pt x="2101436" y="112666"/>
                  <a:pt x="2164065" y="103031"/>
                </a:cubicBezTo>
                <a:cubicBezTo>
                  <a:pt x="2202487" y="97120"/>
                  <a:pt x="2241338" y="94445"/>
                  <a:pt x="2279975" y="90152"/>
                </a:cubicBezTo>
                <a:cubicBezTo>
                  <a:pt x="2292854" y="85859"/>
                  <a:pt x="2305360" y="80218"/>
                  <a:pt x="2318612" y="77273"/>
                </a:cubicBezTo>
                <a:cubicBezTo>
                  <a:pt x="2441390" y="49989"/>
                  <a:pt x="2591778" y="55419"/>
                  <a:pt x="2704978" y="51516"/>
                </a:cubicBezTo>
                <a:lnTo>
                  <a:pt x="3142860" y="38637"/>
                </a:lnTo>
                <a:lnTo>
                  <a:pt x="3220133" y="12879"/>
                </a:lnTo>
                <a:lnTo>
                  <a:pt x="3258770" y="0"/>
                </a:lnTo>
                <a:cubicBezTo>
                  <a:pt x="3284528" y="8586"/>
                  <a:pt x="3313452" y="10697"/>
                  <a:pt x="3336043" y="25758"/>
                </a:cubicBezTo>
                <a:cubicBezTo>
                  <a:pt x="3348922" y="34344"/>
                  <a:pt x="3360535" y="45230"/>
                  <a:pt x="3374679" y="51516"/>
                </a:cubicBezTo>
                <a:cubicBezTo>
                  <a:pt x="3399490" y="62543"/>
                  <a:pt x="3426195" y="68687"/>
                  <a:pt x="3451953" y="77273"/>
                </a:cubicBezTo>
                <a:lnTo>
                  <a:pt x="3490589" y="90152"/>
                </a:lnTo>
                <a:cubicBezTo>
                  <a:pt x="3503468" y="94445"/>
                  <a:pt x="3517084" y="96960"/>
                  <a:pt x="3529226" y="103031"/>
                </a:cubicBezTo>
                <a:cubicBezTo>
                  <a:pt x="3546398" y="111617"/>
                  <a:pt x="3562116" y="124133"/>
                  <a:pt x="3580741" y="128789"/>
                </a:cubicBezTo>
                <a:cubicBezTo>
                  <a:pt x="3614319" y="137183"/>
                  <a:pt x="3649428" y="137375"/>
                  <a:pt x="3683772" y="141668"/>
                </a:cubicBezTo>
                <a:cubicBezTo>
                  <a:pt x="3780884" y="174039"/>
                  <a:pt x="3661184" y="130374"/>
                  <a:pt x="3761046" y="180304"/>
                </a:cubicBezTo>
                <a:cubicBezTo>
                  <a:pt x="3782690" y="191126"/>
                  <a:pt x="3830562" y="199871"/>
                  <a:pt x="3851198" y="206062"/>
                </a:cubicBezTo>
                <a:cubicBezTo>
                  <a:pt x="3877204" y="213864"/>
                  <a:pt x="3928471" y="231820"/>
                  <a:pt x="3928471" y="231820"/>
                </a:cubicBezTo>
                <a:lnTo>
                  <a:pt x="3851198" y="244699"/>
                </a:lnTo>
                <a:cubicBezTo>
                  <a:pt x="3821195" y="249315"/>
                  <a:pt x="3790624" y="250752"/>
                  <a:pt x="3761046" y="257578"/>
                </a:cubicBezTo>
                <a:cubicBezTo>
                  <a:pt x="3734590" y="263683"/>
                  <a:pt x="3683772" y="283335"/>
                  <a:pt x="3683772" y="283335"/>
                </a:cubicBezTo>
                <a:cubicBezTo>
                  <a:pt x="3670893" y="291921"/>
                  <a:pt x="3650884" y="294722"/>
                  <a:pt x="3645136" y="309093"/>
                </a:cubicBezTo>
                <a:cubicBezTo>
                  <a:pt x="3628975" y="349497"/>
                  <a:pt x="3678468" y="354548"/>
                  <a:pt x="3696651" y="360609"/>
                </a:cubicBezTo>
                <a:cubicBezTo>
                  <a:pt x="3705237" y="373488"/>
                  <a:pt x="3719864" y="383977"/>
                  <a:pt x="3722409" y="399245"/>
                </a:cubicBezTo>
                <a:cubicBezTo>
                  <a:pt x="3725964" y="420574"/>
                  <a:pt x="3692743" y="463062"/>
                  <a:pt x="3683772" y="476518"/>
                </a:cubicBezTo>
                <a:cubicBezTo>
                  <a:pt x="3696066" y="513400"/>
                  <a:pt x="3695564" y="531093"/>
                  <a:pt x="3735288" y="553792"/>
                </a:cubicBezTo>
                <a:cubicBezTo>
                  <a:pt x="3750656" y="562574"/>
                  <a:pt x="3769849" y="561584"/>
                  <a:pt x="3786803" y="566670"/>
                </a:cubicBezTo>
                <a:cubicBezTo>
                  <a:pt x="3812809" y="574472"/>
                  <a:pt x="3838319" y="583842"/>
                  <a:pt x="3864077" y="592428"/>
                </a:cubicBezTo>
                <a:lnTo>
                  <a:pt x="3902713" y="605307"/>
                </a:lnTo>
                <a:cubicBezTo>
                  <a:pt x="4025621" y="728215"/>
                  <a:pt x="3943640" y="680157"/>
                  <a:pt x="4173170" y="695459"/>
                </a:cubicBezTo>
                <a:cubicBezTo>
                  <a:pt x="4234397" y="736278"/>
                  <a:pt x="4197122" y="716323"/>
                  <a:pt x="4289079" y="746975"/>
                </a:cubicBezTo>
                <a:cubicBezTo>
                  <a:pt x="4301958" y="751268"/>
                  <a:pt x="4316420" y="752324"/>
                  <a:pt x="4327716" y="759854"/>
                </a:cubicBezTo>
                <a:lnTo>
                  <a:pt x="4404989" y="811369"/>
                </a:lnTo>
                <a:cubicBezTo>
                  <a:pt x="4439333" y="807076"/>
                  <a:pt x="4474177" y="805742"/>
                  <a:pt x="4508020" y="798490"/>
                </a:cubicBezTo>
                <a:cubicBezTo>
                  <a:pt x="4534569" y="792801"/>
                  <a:pt x="4585294" y="772732"/>
                  <a:pt x="4585294" y="772732"/>
                </a:cubicBezTo>
                <a:cubicBezTo>
                  <a:pt x="4581001" y="751267"/>
                  <a:pt x="4584557" y="726551"/>
                  <a:pt x="4572415" y="708338"/>
                </a:cubicBezTo>
                <a:cubicBezTo>
                  <a:pt x="4564885" y="697042"/>
                  <a:pt x="4538820" y="708064"/>
                  <a:pt x="4533778" y="695459"/>
                </a:cubicBezTo>
                <a:cubicBezTo>
                  <a:pt x="4508180" y="631465"/>
                  <a:pt x="4583451" y="636585"/>
                  <a:pt x="4611051" y="631065"/>
                </a:cubicBezTo>
                <a:cubicBezTo>
                  <a:pt x="4606758" y="609600"/>
                  <a:pt x="4603481" y="587907"/>
                  <a:pt x="4598172" y="566670"/>
                </a:cubicBezTo>
                <a:cubicBezTo>
                  <a:pt x="4594880" y="553500"/>
                  <a:pt x="4575695" y="537633"/>
                  <a:pt x="4585294" y="528034"/>
                </a:cubicBezTo>
                <a:cubicBezTo>
                  <a:pt x="4604493" y="508835"/>
                  <a:pt x="4635689" y="506116"/>
                  <a:pt x="4662567" y="502276"/>
                </a:cubicBezTo>
                <a:cubicBezTo>
                  <a:pt x="4770241" y="486894"/>
                  <a:pt x="4723270" y="496759"/>
                  <a:pt x="4804234" y="476518"/>
                </a:cubicBezTo>
                <a:cubicBezTo>
                  <a:pt x="4851457" y="480811"/>
                  <a:pt x="4898547" y="486969"/>
                  <a:pt x="4945902" y="489397"/>
                </a:cubicBezTo>
                <a:cubicBezTo>
                  <a:pt x="5066023" y="495557"/>
                  <a:pt x="5186696" y="491704"/>
                  <a:pt x="5306510" y="502276"/>
                </a:cubicBezTo>
                <a:cubicBezTo>
                  <a:pt x="5333556" y="504662"/>
                  <a:pt x="5358026" y="519448"/>
                  <a:pt x="5383784" y="528034"/>
                </a:cubicBezTo>
                <a:cubicBezTo>
                  <a:pt x="5443189" y="547836"/>
                  <a:pt x="5409104" y="538250"/>
                  <a:pt x="5486815" y="553792"/>
                </a:cubicBezTo>
                <a:cubicBezTo>
                  <a:pt x="5512573" y="549499"/>
                  <a:pt x="5538482" y="546034"/>
                  <a:pt x="5564088" y="540913"/>
                </a:cubicBezTo>
                <a:cubicBezTo>
                  <a:pt x="5581444" y="537442"/>
                  <a:pt x="5598081" y="530537"/>
                  <a:pt x="5615603" y="528034"/>
                </a:cubicBezTo>
                <a:cubicBezTo>
                  <a:pt x="5658313" y="521932"/>
                  <a:pt x="5701462" y="519448"/>
                  <a:pt x="5744392" y="515155"/>
                </a:cubicBezTo>
                <a:cubicBezTo>
                  <a:pt x="5787322" y="519448"/>
                  <a:pt x="5830539" y="521474"/>
                  <a:pt x="5873181" y="528034"/>
                </a:cubicBezTo>
                <a:cubicBezTo>
                  <a:pt x="5886598" y="530098"/>
                  <a:pt x="5898764" y="537184"/>
                  <a:pt x="5911817" y="540913"/>
                </a:cubicBezTo>
                <a:cubicBezTo>
                  <a:pt x="5928836" y="545776"/>
                  <a:pt x="5946054" y="549952"/>
                  <a:pt x="5963333" y="553792"/>
                </a:cubicBezTo>
                <a:cubicBezTo>
                  <a:pt x="5984701" y="558540"/>
                  <a:pt x="6006609" y="560911"/>
                  <a:pt x="6027727" y="566670"/>
                </a:cubicBezTo>
                <a:cubicBezTo>
                  <a:pt x="6053922" y="573814"/>
                  <a:pt x="6078059" y="589060"/>
                  <a:pt x="6105001" y="592428"/>
                </a:cubicBezTo>
                <a:lnTo>
                  <a:pt x="6208032" y="605307"/>
                </a:lnTo>
                <a:cubicBezTo>
                  <a:pt x="6227900" y="610274"/>
                  <a:pt x="6307591" y="631065"/>
                  <a:pt x="6323941" y="631065"/>
                </a:cubicBezTo>
                <a:cubicBezTo>
                  <a:pt x="6354297" y="631065"/>
                  <a:pt x="6384043" y="622479"/>
                  <a:pt x="6414094" y="618186"/>
                </a:cubicBezTo>
                <a:cubicBezTo>
                  <a:pt x="6482098" y="595517"/>
                  <a:pt x="6441435" y="612837"/>
                  <a:pt x="6530003" y="553792"/>
                </a:cubicBezTo>
                <a:lnTo>
                  <a:pt x="6568640" y="528034"/>
                </a:lnTo>
                <a:cubicBezTo>
                  <a:pt x="6609458" y="466807"/>
                  <a:pt x="6579714" y="494291"/>
                  <a:pt x="6671671" y="463639"/>
                </a:cubicBezTo>
                <a:lnTo>
                  <a:pt x="6710308" y="450761"/>
                </a:lnTo>
                <a:lnTo>
                  <a:pt x="6787581" y="399245"/>
                </a:lnTo>
                <a:cubicBezTo>
                  <a:pt x="6800460" y="390659"/>
                  <a:pt x="6811533" y="378381"/>
                  <a:pt x="6826217" y="373487"/>
                </a:cubicBezTo>
                <a:lnTo>
                  <a:pt x="6864854" y="360609"/>
                </a:lnTo>
                <a:cubicBezTo>
                  <a:pt x="6882026" y="364902"/>
                  <a:pt x="6927279" y="360027"/>
                  <a:pt x="6916370" y="373487"/>
                </a:cubicBezTo>
                <a:cubicBezTo>
                  <a:pt x="6905461" y="386947"/>
                  <a:pt x="6828989" y="424776"/>
                  <a:pt x="6799401" y="441367"/>
                </a:cubicBezTo>
                <a:cubicBezTo>
                  <a:pt x="6769813" y="457958"/>
                  <a:pt x="6756419" y="464566"/>
                  <a:pt x="6738843" y="473034"/>
                </a:cubicBezTo>
                <a:cubicBezTo>
                  <a:pt x="6721267" y="481502"/>
                  <a:pt x="6707286" y="485156"/>
                  <a:pt x="6693944" y="492176"/>
                </a:cubicBezTo>
                <a:cubicBezTo>
                  <a:pt x="6680602" y="499196"/>
                  <a:pt x="6671090" y="507032"/>
                  <a:pt x="6658792" y="515155"/>
                </a:cubicBezTo>
                <a:cubicBezTo>
                  <a:pt x="6646494" y="523278"/>
                  <a:pt x="6629824" y="528826"/>
                  <a:pt x="6620155" y="540913"/>
                </a:cubicBezTo>
                <a:cubicBezTo>
                  <a:pt x="6611675" y="551513"/>
                  <a:pt x="6616876" y="569950"/>
                  <a:pt x="6607277" y="579549"/>
                </a:cubicBezTo>
                <a:cubicBezTo>
                  <a:pt x="6585387" y="601439"/>
                  <a:pt x="6530003" y="631065"/>
                  <a:pt x="6530003" y="631065"/>
                </a:cubicBezTo>
                <a:cubicBezTo>
                  <a:pt x="6525710" y="643944"/>
                  <a:pt x="6525604" y="659100"/>
                  <a:pt x="6517124" y="669701"/>
                </a:cubicBezTo>
                <a:cubicBezTo>
                  <a:pt x="6494859" y="697533"/>
                  <a:pt x="6424828" y="713346"/>
                  <a:pt x="6401215" y="721217"/>
                </a:cubicBezTo>
                <a:lnTo>
                  <a:pt x="6362578" y="734096"/>
                </a:lnTo>
                <a:lnTo>
                  <a:pt x="6323941" y="746975"/>
                </a:lnTo>
                <a:cubicBezTo>
                  <a:pt x="6287215" y="742894"/>
                  <a:pt x="6212547" y="742793"/>
                  <a:pt x="6169395" y="721217"/>
                </a:cubicBezTo>
                <a:cubicBezTo>
                  <a:pt x="6155550" y="714295"/>
                  <a:pt x="6143637" y="704045"/>
                  <a:pt x="6130758" y="695459"/>
                </a:cubicBezTo>
                <a:cubicBezTo>
                  <a:pt x="6079243" y="699752"/>
                  <a:pt x="6025620" y="693135"/>
                  <a:pt x="5976212" y="708338"/>
                </a:cubicBezTo>
                <a:cubicBezTo>
                  <a:pt x="5963237" y="712330"/>
                  <a:pt x="5966278" y="733723"/>
                  <a:pt x="5963333" y="746975"/>
                </a:cubicBezTo>
                <a:cubicBezTo>
                  <a:pt x="5943509" y="836184"/>
                  <a:pt x="5970301" y="804401"/>
                  <a:pt x="5937575" y="837127"/>
                </a:cubicBezTo>
              </a:path>
            </a:pathLst>
          </a:custGeom>
          <a:solidFill>
            <a:srgbClr val="7F7F7F"/>
          </a:solidFill>
          <a:ln w="12700" cap="flat" algn="ctr">
            <a:solidFill>
              <a:schemeClr val="bg1"/>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pic>
        <p:nvPicPr>
          <p:cNvPr id="14344" name="组合 21"/>
          <p:cNvPicPr>
            <a:picLocks noGrp="1" noChangeAspect="1" noChangeArrowheads="1"/>
          </p:cNvPicPr>
          <p:nvPr>
            <p:custDataLst>
              <p:tags r:id="rId7"/>
            </p:custDataLst>
          </p:nvPr>
        </p:nvPicPr>
        <p:blipFill>
          <a:blip r:embed="rId39">
            <a:extLst>
              <a:ext uri="{28A0092B-C50C-407E-A947-70E740481C1C}">
                <a14:useLocalDpi xmlns:a14="http://schemas.microsoft.com/office/drawing/2010/main" val="0"/>
              </a:ext>
            </a:extLst>
          </a:blip>
          <a:srcRect/>
          <a:stretch>
            <a:fillRect/>
          </a:stretch>
        </p:blipFill>
        <p:spPr bwMode="auto">
          <a:xfrm>
            <a:off x="6261927" y="1374878"/>
            <a:ext cx="2521657" cy="191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grpSp>
        <p:nvGrpSpPr>
          <p:cNvPr id="14345" name="组合 22"/>
          <p:cNvGrpSpPr>
            <a:grpSpLocks/>
          </p:cNvGrpSpPr>
          <p:nvPr/>
        </p:nvGrpSpPr>
        <p:grpSpPr bwMode="auto">
          <a:xfrm>
            <a:off x="2253235" y="1371097"/>
            <a:ext cx="6889505" cy="4112028"/>
            <a:chOff x="330120" y="-37034"/>
            <a:chExt cx="11554906" cy="6836219"/>
          </a:xfrm>
        </p:grpSpPr>
        <p:sp>
          <p:nvSpPr>
            <p:cNvPr id="14346" name="任意多边形 23"/>
            <p:cNvSpPr>
              <a:spLocks/>
            </p:cNvSpPr>
            <p:nvPr>
              <p:custDataLst>
                <p:tags r:id="rId31"/>
              </p:custDataLst>
            </p:nvPr>
          </p:nvSpPr>
          <p:spPr bwMode="auto">
            <a:xfrm>
              <a:off x="330120" y="-18178"/>
              <a:ext cx="2293228" cy="6781746"/>
            </a:xfrm>
            <a:custGeom>
              <a:avLst/>
              <a:gdLst>
                <a:gd name="T0" fmla="*/ 2292309 w 2292309"/>
                <a:gd name="T1" fmla="*/ 0 h 6780362"/>
                <a:gd name="T2" fmla="*/ 1722966 w 2292309"/>
                <a:gd name="T3" fmla="*/ 345057 h 6780362"/>
                <a:gd name="T4" fmla="*/ 670543 w 2292309"/>
                <a:gd name="T5" fmla="*/ 1328468 h 6780362"/>
                <a:gd name="T6" fmla="*/ 152958 w 2292309"/>
                <a:gd name="T7" fmla="*/ 2311879 h 6780362"/>
                <a:gd name="T8" fmla="*/ 14936 w 2292309"/>
                <a:gd name="T9" fmla="*/ 3519578 h 6780362"/>
                <a:gd name="T10" fmla="*/ 446256 w 2292309"/>
                <a:gd name="T11" fmla="*/ 4986068 h 6780362"/>
                <a:gd name="T12" fmla="*/ 1222634 w 2292309"/>
                <a:gd name="T13" fmla="*/ 6072996 h 6780362"/>
                <a:gd name="T14" fmla="*/ 2102528 w 2292309"/>
                <a:gd name="T15" fmla="*/ 6780362 h 6780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2309" h="6780362">
                  <a:moveTo>
                    <a:pt x="2292309" y="0"/>
                  </a:moveTo>
                  <a:cubicBezTo>
                    <a:pt x="1984634" y="184030"/>
                    <a:pt x="1993260" y="123646"/>
                    <a:pt x="1722966" y="345057"/>
                  </a:cubicBezTo>
                  <a:cubicBezTo>
                    <a:pt x="1452672" y="566468"/>
                    <a:pt x="932211" y="1000664"/>
                    <a:pt x="670543" y="1328468"/>
                  </a:cubicBezTo>
                  <a:cubicBezTo>
                    <a:pt x="408875" y="1656272"/>
                    <a:pt x="262226" y="1946694"/>
                    <a:pt x="152958" y="2311879"/>
                  </a:cubicBezTo>
                  <a:cubicBezTo>
                    <a:pt x="43690" y="2677064"/>
                    <a:pt x="-33947" y="3073880"/>
                    <a:pt x="14936" y="3519578"/>
                  </a:cubicBezTo>
                  <a:cubicBezTo>
                    <a:pt x="63819" y="3965276"/>
                    <a:pt x="244973" y="4560498"/>
                    <a:pt x="446256" y="4986068"/>
                  </a:cubicBezTo>
                  <a:cubicBezTo>
                    <a:pt x="647539" y="5411638"/>
                    <a:pt x="946589" y="5773947"/>
                    <a:pt x="1222634" y="6072996"/>
                  </a:cubicBezTo>
                  <a:cubicBezTo>
                    <a:pt x="1498679" y="6372045"/>
                    <a:pt x="1520245" y="6403675"/>
                    <a:pt x="2102528" y="6780362"/>
                  </a:cubicBezTo>
                </a:path>
              </a:pathLst>
            </a:custGeom>
            <a:noFill/>
            <a:ln w="19050" cap="flat" algn="ctr">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4347" name="任意多边形 24"/>
            <p:cNvSpPr>
              <a:spLocks/>
            </p:cNvSpPr>
            <p:nvPr>
              <p:custDataLst>
                <p:tags r:id="rId32"/>
              </p:custDataLst>
            </p:nvPr>
          </p:nvSpPr>
          <p:spPr bwMode="auto">
            <a:xfrm rot="10800000">
              <a:off x="9661547" y="-18178"/>
              <a:ext cx="2223479" cy="6798506"/>
            </a:xfrm>
            <a:custGeom>
              <a:avLst/>
              <a:gdLst>
                <a:gd name="T0" fmla="*/ 2223297 w 2223297"/>
                <a:gd name="T1" fmla="*/ 0 h 6797615"/>
                <a:gd name="T2" fmla="*/ 1722966 w 2223297"/>
                <a:gd name="T3" fmla="*/ 310551 h 6797615"/>
                <a:gd name="T4" fmla="*/ 670543 w 2223297"/>
                <a:gd name="T5" fmla="*/ 1293962 h 6797615"/>
                <a:gd name="T6" fmla="*/ 152958 w 2223297"/>
                <a:gd name="T7" fmla="*/ 2277373 h 6797615"/>
                <a:gd name="T8" fmla="*/ 14936 w 2223297"/>
                <a:gd name="T9" fmla="*/ 3485072 h 6797615"/>
                <a:gd name="T10" fmla="*/ 446256 w 2223297"/>
                <a:gd name="T11" fmla="*/ 4951562 h 6797615"/>
                <a:gd name="T12" fmla="*/ 1222634 w 2223297"/>
                <a:gd name="T13" fmla="*/ 6038490 h 6797615"/>
                <a:gd name="T14" fmla="*/ 2206045 w 2223297"/>
                <a:gd name="T15" fmla="*/ 6797615 h 67976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3297" h="6797615">
                  <a:moveTo>
                    <a:pt x="2223297" y="0"/>
                  </a:moveTo>
                  <a:cubicBezTo>
                    <a:pt x="1915622" y="184030"/>
                    <a:pt x="1981758" y="94891"/>
                    <a:pt x="1722966" y="310551"/>
                  </a:cubicBezTo>
                  <a:cubicBezTo>
                    <a:pt x="1464174" y="526211"/>
                    <a:pt x="932211" y="966158"/>
                    <a:pt x="670543" y="1293962"/>
                  </a:cubicBezTo>
                  <a:cubicBezTo>
                    <a:pt x="408875" y="1621766"/>
                    <a:pt x="262226" y="1912188"/>
                    <a:pt x="152958" y="2277373"/>
                  </a:cubicBezTo>
                  <a:cubicBezTo>
                    <a:pt x="43690" y="2642558"/>
                    <a:pt x="-33947" y="3039374"/>
                    <a:pt x="14936" y="3485072"/>
                  </a:cubicBezTo>
                  <a:cubicBezTo>
                    <a:pt x="63819" y="3930770"/>
                    <a:pt x="244973" y="4525992"/>
                    <a:pt x="446256" y="4951562"/>
                  </a:cubicBezTo>
                  <a:cubicBezTo>
                    <a:pt x="647539" y="5377132"/>
                    <a:pt x="929336" y="5730815"/>
                    <a:pt x="1222634" y="6038490"/>
                  </a:cubicBezTo>
                  <a:cubicBezTo>
                    <a:pt x="1515932" y="6346165"/>
                    <a:pt x="1623762" y="6420928"/>
                    <a:pt x="2206045" y="6797615"/>
                  </a:cubicBezTo>
                </a:path>
              </a:pathLst>
            </a:custGeom>
            <a:noFill/>
            <a:ln w="19050" cap="flat" algn="ctr">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4348" name="直接连接符 27"/>
            <p:cNvSpPr>
              <a:spLocks noChangeShapeType="1"/>
            </p:cNvSpPr>
            <p:nvPr>
              <p:custDataLst>
                <p:tags r:id="rId33"/>
              </p:custDataLst>
            </p:nvPr>
          </p:nvSpPr>
          <p:spPr bwMode="auto">
            <a:xfrm>
              <a:off x="2570508" y="-37034"/>
              <a:ext cx="7145992" cy="37711"/>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429"/>
            </a:p>
          </p:txBody>
        </p:sp>
        <p:sp>
          <p:nvSpPr>
            <p:cNvPr id="14349" name="直接连接符 28"/>
            <p:cNvSpPr>
              <a:spLocks noChangeShapeType="1"/>
            </p:cNvSpPr>
            <p:nvPr>
              <p:custDataLst>
                <p:tags r:id="rId34"/>
              </p:custDataLst>
            </p:nvPr>
          </p:nvSpPr>
          <p:spPr bwMode="auto">
            <a:xfrm>
              <a:off x="2414103" y="6759378"/>
              <a:ext cx="7262238" cy="3980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429"/>
            </a:p>
          </p:txBody>
        </p:sp>
      </p:grpSp>
      <p:pic>
        <p:nvPicPr>
          <p:cNvPr id="14350" name="组合 311"/>
          <p:cNvPicPr>
            <a:picLocks noGrp="1" noChangeAspect="1" noChangeArrowheads="1"/>
          </p:cNvPicPr>
          <p:nvPr>
            <p:custDataLst>
              <p:tags r:id="rId8"/>
            </p:custDataLst>
          </p:nvPr>
        </p:nvPicPr>
        <p:blipFill>
          <a:blip r:embed="rId40">
            <a:extLst>
              <a:ext uri="{28A0092B-C50C-407E-A947-70E740481C1C}">
                <a14:useLocalDpi xmlns:a14="http://schemas.microsoft.com/office/drawing/2010/main" val="0"/>
              </a:ext>
            </a:extLst>
          </a:blip>
          <a:srcRect/>
          <a:stretch>
            <a:fillRect/>
          </a:stretch>
        </p:blipFill>
        <p:spPr bwMode="auto">
          <a:xfrm>
            <a:off x="7726278" y="3084966"/>
            <a:ext cx="526763" cy="62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pic>
        <p:nvPicPr>
          <p:cNvPr id="14351" name="组合 3"/>
          <p:cNvPicPr>
            <a:picLocks noGrp="1" noChangeAspect="1" noChangeArrowheads="1"/>
          </p:cNvPicPr>
          <p:nvPr>
            <p:custDataLst>
              <p:tags r:id="rId9"/>
            </p:custDataLst>
          </p:nvPr>
        </p:nvPicPr>
        <p:blipFill>
          <a:blip r:embed="rId41">
            <a:extLst>
              <a:ext uri="{28A0092B-C50C-407E-A947-70E740481C1C}">
                <a14:useLocalDpi xmlns:a14="http://schemas.microsoft.com/office/drawing/2010/main" val="0"/>
              </a:ext>
            </a:extLst>
          </a:blip>
          <a:srcRect/>
          <a:stretch>
            <a:fillRect/>
          </a:stretch>
        </p:blipFill>
        <p:spPr bwMode="auto">
          <a:xfrm>
            <a:off x="7123903" y="3088747"/>
            <a:ext cx="1565166" cy="206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sp>
        <p:nvSpPr>
          <p:cNvPr id="14352" name="矩形 269"/>
          <p:cNvSpPr>
            <a:spLocks noChangeArrowheads="1"/>
          </p:cNvSpPr>
          <p:nvPr>
            <p:custDataLst>
              <p:tags r:id="rId10"/>
            </p:custDataLst>
          </p:nvPr>
        </p:nvSpPr>
        <p:spPr bwMode="auto">
          <a:xfrm rot="19380000">
            <a:off x="7271346" y="2888375"/>
            <a:ext cx="734696" cy="897261"/>
          </a:xfrm>
          <a:prstGeom prst="rect">
            <a:avLst/>
          </a:prstGeom>
          <a:noFill/>
          <a:ln w="57150" cap="flat" algn="ctr">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72558" tIns="36279" rIns="72558" bIns="36279" anchor="ct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pPr algn="ctr"/>
            <a:endParaRPr lang="zh-CN" altLang="en-US" sz="1349" b="0">
              <a:solidFill>
                <a:srgbClr val="FFFFFF"/>
              </a:solidFill>
              <a:latin typeface="Calibri" panose="020F0502020204030204" pitchFamily="34" charset="0"/>
              <a:ea typeface="宋体" panose="02010600030101010101" pitchFamily="2" charset="-122"/>
            </a:endParaRPr>
          </a:p>
        </p:txBody>
      </p:sp>
      <p:grpSp>
        <p:nvGrpSpPr>
          <p:cNvPr id="14353" name="组合 26"/>
          <p:cNvGrpSpPr>
            <a:grpSpLocks/>
          </p:cNvGrpSpPr>
          <p:nvPr/>
        </p:nvGrpSpPr>
        <p:grpSpPr bwMode="auto">
          <a:xfrm>
            <a:off x="60490" y="1813427"/>
            <a:ext cx="5378527" cy="3368510"/>
            <a:chOff x="270308" y="2001042"/>
            <a:chExt cx="6780857" cy="4240474"/>
          </a:xfrm>
        </p:grpSpPr>
        <p:sp>
          <p:nvSpPr>
            <p:cNvPr id="14354" name="矩形 275"/>
            <p:cNvSpPr>
              <a:spLocks noChangeArrowheads="1"/>
            </p:cNvSpPr>
            <p:nvPr>
              <p:custDataLst>
                <p:tags r:id="rId22"/>
              </p:custDataLst>
            </p:nvPr>
          </p:nvSpPr>
          <p:spPr bwMode="auto">
            <a:xfrm>
              <a:off x="305261" y="2010560"/>
              <a:ext cx="6745904" cy="4230956"/>
            </a:xfrm>
            <a:prstGeom prst="rect">
              <a:avLst/>
            </a:prstGeom>
            <a:solidFill>
              <a:srgbClr val="A2F1FE"/>
            </a:solidFill>
            <a:ln w="12700" cap="flat" algn="ctr">
              <a:solidFill>
                <a:srgbClr val="41719C"/>
              </a:solidFill>
              <a:prstDash val="solid"/>
              <a:miter lim="800000"/>
              <a:headEnd type="none" w="med" len="med"/>
              <a:tailEnd type="none" w="med" len="med"/>
            </a:ln>
          </p:spPr>
          <p:txBody>
            <a:bodyPr lIns="72558" tIns="36279" rIns="72558" bIns="36279" anchor="ct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pPr algn="ctr"/>
              <a:endParaRPr lang="zh-CN" altLang="en-US" sz="1349" b="0">
                <a:solidFill>
                  <a:srgbClr val="FFFFFF"/>
                </a:solidFill>
                <a:latin typeface="Calibri" panose="020F0502020204030204" pitchFamily="34" charset="0"/>
                <a:ea typeface="宋体" panose="02010600030101010101" pitchFamily="2" charset="-122"/>
              </a:endParaRPr>
            </a:p>
          </p:txBody>
        </p:sp>
        <p:sp>
          <p:nvSpPr>
            <p:cNvPr id="14355" name="任意多边形 276"/>
            <p:cNvSpPr>
              <a:spLocks/>
            </p:cNvSpPr>
            <p:nvPr>
              <p:custDataLst>
                <p:tags r:id="rId23"/>
              </p:custDataLst>
            </p:nvPr>
          </p:nvSpPr>
          <p:spPr bwMode="auto">
            <a:xfrm>
              <a:off x="6814439" y="5757661"/>
              <a:ext cx="236726" cy="483855"/>
            </a:xfrm>
            <a:custGeom>
              <a:avLst/>
              <a:gdLst>
                <a:gd name="T0" fmla="*/ 307394 w 307394"/>
                <a:gd name="T1" fmla="*/ 0 h 686144"/>
                <a:gd name="T2" fmla="*/ 307394 w 307394"/>
                <a:gd name="T3" fmla="*/ 686144 h 686144"/>
                <a:gd name="T4" fmla="*/ 218679 w 307394"/>
                <a:gd name="T5" fmla="*/ 686144 h 686144"/>
                <a:gd name="T6" fmla="*/ 214993 w 307394"/>
                <a:gd name="T7" fmla="*/ 681524 h 686144"/>
                <a:gd name="T8" fmla="*/ 104922 w 307394"/>
                <a:gd name="T9" fmla="*/ 664108 h 686144"/>
                <a:gd name="T10" fmla="*/ 0 w 307394"/>
                <a:gd name="T11" fmla="*/ 404159 h 686144"/>
                <a:gd name="T12" fmla="*/ 104922 w 307394"/>
                <a:gd name="T13" fmla="*/ 331372 h 686144"/>
                <a:gd name="T14" fmla="*/ 72639 w 307394"/>
                <a:gd name="T15" fmla="*/ 175403 h 686144"/>
                <a:gd name="T16" fmla="*/ 201775 w 307394"/>
                <a:gd name="T17" fmla="*/ 71424 h 686144"/>
                <a:gd name="T18" fmla="*/ 287464 w 307394"/>
                <a:gd name="T19" fmla="*/ 3677 h 686144"/>
                <a:gd name="T20" fmla="*/ 307394 w 307394"/>
                <a:gd name="T21" fmla="*/ 0 h 68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394" h="686144">
                  <a:moveTo>
                    <a:pt x="307394" y="0"/>
                  </a:moveTo>
                  <a:lnTo>
                    <a:pt x="307394" y="686144"/>
                  </a:lnTo>
                  <a:lnTo>
                    <a:pt x="218679" y="686144"/>
                  </a:lnTo>
                  <a:lnTo>
                    <a:pt x="214993" y="681524"/>
                  </a:lnTo>
                  <a:cubicBezTo>
                    <a:pt x="186284" y="660128"/>
                    <a:pt x="137877" y="706567"/>
                    <a:pt x="104922" y="664108"/>
                  </a:cubicBezTo>
                  <a:cubicBezTo>
                    <a:pt x="67258" y="615584"/>
                    <a:pt x="0" y="459615"/>
                    <a:pt x="0" y="404159"/>
                  </a:cubicBezTo>
                  <a:cubicBezTo>
                    <a:pt x="0" y="348704"/>
                    <a:pt x="92816" y="369498"/>
                    <a:pt x="104922" y="331372"/>
                  </a:cubicBezTo>
                  <a:cubicBezTo>
                    <a:pt x="117028" y="293247"/>
                    <a:pt x="56495" y="218729"/>
                    <a:pt x="72639" y="175403"/>
                  </a:cubicBezTo>
                  <a:cubicBezTo>
                    <a:pt x="88781" y="132078"/>
                    <a:pt x="161419" y="100885"/>
                    <a:pt x="201775" y="71424"/>
                  </a:cubicBezTo>
                  <a:cubicBezTo>
                    <a:pt x="232040" y="49328"/>
                    <a:pt x="260036" y="16511"/>
                    <a:pt x="287464" y="3677"/>
                  </a:cubicBezTo>
                  <a:lnTo>
                    <a:pt x="307394" y="0"/>
                  </a:lnTo>
                  <a:close/>
                </a:path>
              </a:pathLst>
            </a:custGeom>
            <a:solidFill>
              <a:srgbClr val="A9D18E"/>
            </a:solidFill>
            <a:ln w="12700" cap="flat" algn="ctr">
              <a:solidFill>
                <a:schemeClr val="tx1"/>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4356" name="任意多边形 277"/>
            <p:cNvSpPr>
              <a:spLocks/>
            </p:cNvSpPr>
            <p:nvPr>
              <p:custDataLst>
                <p:tags r:id="rId24"/>
              </p:custDataLst>
            </p:nvPr>
          </p:nvSpPr>
          <p:spPr bwMode="auto">
            <a:xfrm>
              <a:off x="5425857" y="5194485"/>
              <a:ext cx="1625308" cy="1040685"/>
            </a:xfrm>
            <a:custGeom>
              <a:avLst/>
              <a:gdLst>
                <a:gd name="T0" fmla="*/ 267398 w 1727930"/>
                <a:gd name="T1" fmla="*/ 1042 h 969840"/>
                <a:gd name="T2" fmla="*/ 209583 w 1727930"/>
                <a:gd name="T3" fmla="*/ 135855 h 969840"/>
                <a:gd name="T4" fmla="*/ 296306 w 1727930"/>
                <a:gd name="T5" fmla="*/ 143344 h 969840"/>
                <a:gd name="T6" fmla="*/ 375801 w 1727930"/>
                <a:gd name="T7" fmla="*/ 120876 h 969840"/>
                <a:gd name="T8" fmla="*/ 419163 w 1727930"/>
                <a:gd name="T9" fmla="*/ 31000 h 969840"/>
                <a:gd name="T10" fmla="*/ 520339 w 1727930"/>
                <a:gd name="T11" fmla="*/ 98407 h 969840"/>
                <a:gd name="T12" fmla="*/ 693784 w 1727930"/>
                <a:gd name="T13" fmla="*/ 248199 h 969840"/>
                <a:gd name="T14" fmla="*/ 852775 w 1727930"/>
                <a:gd name="T15" fmla="*/ 203261 h 969840"/>
                <a:gd name="T16" fmla="*/ 1047901 w 1727930"/>
                <a:gd name="T17" fmla="*/ 270667 h 969840"/>
                <a:gd name="T18" fmla="*/ 1322522 w 1727930"/>
                <a:gd name="T19" fmla="*/ 158324 h 969840"/>
                <a:gd name="T20" fmla="*/ 1481513 w 1727930"/>
                <a:gd name="T21" fmla="*/ 315605 h 969840"/>
                <a:gd name="T22" fmla="*/ 1582689 w 1727930"/>
                <a:gd name="T23" fmla="*/ 338074 h 969840"/>
                <a:gd name="T24" fmla="*/ 1517647 w 1727930"/>
                <a:gd name="T25" fmla="*/ 480376 h 969840"/>
                <a:gd name="T26" fmla="*/ 1633277 w 1727930"/>
                <a:gd name="T27" fmla="*/ 480376 h 969840"/>
                <a:gd name="T28" fmla="*/ 1727226 w 1727930"/>
                <a:gd name="T29" fmla="*/ 525314 h 969840"/>
                <a:gd name="T30" fmla="*/ 1669411 w 1727930"/>
                <a:gd name="T31" fmla="*/ 570251 h 969840"/>
                <a:gd name="T32" fmla="*/ 1546555 w 1727930"/>
                <a:gd name="T33" fmla="*/ 645147 h 969840"/>
                <a:gd name="T34" fmla="*/ 1568235 w 1727930"/>
                <a:gd name="T35" fmla="*/ 742512 h 969840"/>
                <a:gd name="T36" fmla="*/ 1474286 w 1727930"/>
                <a:gd name="T37" fmla="*/ 794939 h 969840"/>
                <a:gd name="T38" fmla="*/ 1503193 w 1727930"/>
                <a:gd name="T39" fmla="*/ 847366 h 969840"/>
                <a:gd name="T40" fmla="*/ 1565864 w 1727930"/>
                <a:gd name="T41" fmla="*/ 951284 h 969840"/>
                <a:gd name="T42" fmla="*/ 1567288 w 1727930"/>
                <a:gd name="T43" fmla="*/ 969840 h 969840"/>
                <a:gd name="T44" fmla="*/ 654189 w 1727930"/>
                <a:gd name="T45" fmla="*/ 969840 h 969840"/>
                <a:gd name="T46" fmla="*/ 653866 w 1727930"/>
                <a:gd name="T47" fmla="*/ 937358 h 969840"/>
                <a:gd name="T48" fmla="*/ 657649 w 1727930"/>
                <a:gd name="T49" fmla="*/ 884814 h 969840"/>
                <a:gd name="T50" fmla="*/ 715464 w 1727930"/>
                <a:gd name="T51" fmla="*/ 764981 h 969840"/>
                <a:gd name="T52" fmla="*/ 498658 w 1727930"/>
                <a:gd name="T53" fmla="*/ 802429 h 969840"/>
                <a:gd name="T54" fmla="*/ 346894 w 1727930"/>
                <a:gd name="T55" fmla="*/ 690085 h 969840"/>
                <a:gd name="T56" fmla="*/ 231264 w 1727930"/>
                <a:gd name="T57" fmla="*/ 682595 h 969840"/>
                <a:gd name="T58" fmla="*/ 115634 w 1727930"/>
                <a:gd name="T59" fmla="*/ 652637 h 969840"/>
                <a:gd name="T60" fmla="*/ 65046 w 1727930"/>
                <a:gd name="T61" fmla="*/ 607699 h 969840"/>
                <a:gd name="T62" fmla="*/ 65046 w 1727930"/>
                <a:gd name="T63" fmla="*/ 480376 h 969840"/>
                <a:gd name="T64" fmla="*/ 43365 w 1727930"/>
                <a:gd name="T65" fmla="*/ 420459 h 969840"/>
                <a:gd name="T66" fmla="*/ 4 w 1727930"/>
                <a:gd name="T67" fmla="*/ 315605 h 969840"/>
                <a:gd name="T68" fmla="*/ 43365 w 1727930"/>
                <a:gd name="T69" fmla="*/ 218240 h 969840"/>
                <a:gd name="T70" fmla="*/ 267398 w 1727930"/>
                <a:gd name="T71" fmla="*/ 1042 h 969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7930" h="969840">
                  <a:moveTo>
                    <a:pt x="267398" y="1042"/>
                  </a:moveTo>
                  <a:cubicBezTo>
                    <a:pt x="295101" y="-12689"/>
                    <a:pt x="207174" y="113386"/>
                    <a:pt x="209583" y="135855"/>
                  </a:cubicBezTo>
                  <a:cubicBezTo>
                    <a:pt x="211992" y="158324"/>
                    <a:pt x="268603" y="145841"/>
                    <a:pt x="296306" y="143344"/>
                  </a:cubicBezTo>
                  <a:cubicBezTo>
                    <a:pt x="324009" y="140848"/>
                    <a:pt x="355325" y="139600"/>
                    <a:pt x="375801" y="120876"/>
                  </a:cubicBezTo>
                  <a:cubicBezTo>
                    <a:pt x="396278" y="102152"/>
                    <a:pt x="395073" y="34745"/>
                    <a:pt x="419163" y="31000"/>
                  </a:cubicBezTo>
                  <a:cubicBezTo>
                    <a:pt x="443252" y="27256"/>
                    <a:pt x="474569" y="62207"/>
                    <a:pt x="520339" y="98407"/>
                  </a:cubicBezTo>
                  <a:cubicBezTo>
                    <a:pt x="566109" y="134606"/>
                    <a:pt x="638378" y="230723"/>
                    <a:pt x="693784" y="248199"/>
                  </a:cubicBezTo>
                  <a:cubicBezTo>
                    <a:pt x="749190" y="265674"/>
                    <a:pt x="793756" y="199516"/>
                    <a:pt x="852775" y="203261"/>
                  </a:cubicBezTo>
                  <a:cubicBezTo>
                    <a:pt x="911794" y="207006"/>
                    <a:pt x="969609" y="278157"/>
                    <a:pt x="1047901" y="270667"/>
                  </a:cubicBezTo>
                  <a:cubicBezTo>
                    <a:pt x="1126192" y="263178"/>
                    <a:pt x="1250253" y="150834"/>
                    <a:pt x="1322522" y="158324"/>
                  </a:cubicBezTo>
                  <a:cubicBezTo>
                    <a:pt x="1394790" y="165813"/>
                    <a:pt x="1438152" y="285647"/>
                    <a:pt x="1481513" y="315605"/>
                  </a:cubicBezTo>
                  <a:cubicBezTo>
                    <a:pt x="1524874" y="345563"/>
                    <a:pt x="1576667" y="310612"/>
                    <a:pt x="1582689" y="338074"/>
                  </a:cubicBezTo>
                  <a:cubicBezTo>
                    <a:pt x="1588711" y="365536"/>
                    <a:pt x="1509216" y="456659"/>
                    <a:pt x="1517647" y="480376"/>
                  </a:cubicBezTo>
                  <a:cubicBezTo>
                    <a:pt x="1526079" y="504093"/>
                    <a:pt x="1598347" y="472887"/>
                    <a:pt x="1633277" y="480376"/>
                  </a:cubicBezTo>
                  <a:cubicBezTo>
                    <a:pt x="1668207" y="487866"/>
                    <a:pt x="1721204" y="510335"/>
                    <a:pt x="1727226" y="525314"/>
                  </a:cubicBezTo>
                  <a:cubicBezTo>
                    <a:pt x="1733249" y="540293"/>
                    <a:pt x="1699523" y="550279"/>
                    <a:pt x="1669411" y="570251"/>
                  </a:cubicBezTo>
                  <a:cubicBezTo>
                    <a:pt x="1639300" y="590224"/>
                    <a:pt x="1563417" y="616437"/>
                    <a:pt x="1546555" y="645147"/>
                  </a:cubicBezTo>
                  <a:cubicBezTo>
                    <a:pt x="1529692" y="673857"/>
                    <a:pt x="1580280" y="717547"/>
                    <a:pt x="1568235" y="742512"/>
                  </a:cubicBezTo>
                  <a:cubicBezTo>
                    <a:pt x="1556191" y="767477"/>
                    <a:pt x="1485126" y="777464"/>
                    <a:pt x="1474286" y="794939"/>
                  </a:cubicBezTo>
                  <a:cubicBezTo>
                    <a:pt x="1463446" y="812415"/>
                    <a:pt x="1487535" y="816160"/>
                    <a:pt x="1503193" y="847366"/>
                  </a:cubicBezTo>
                  <a:cubicBezTo>
                    <a:pt x="1514937" y="870771"/>
                    <a:pt x="1553105" y="915943"/>
                    <a:pt x="1565864" y="951284"/>
                  </a:cubicBezTo>
                  <a:lnTo>
                    <a:pt x="1567288" y="969840"/>
                  </a:lnTo>
                  <a:lnTo>
                    <a:pt x="654189" y="969840"/>
                  </a:lnTo>
                  <a:lnTo>
                    <a:pt x="653866" y="937358"/>
                  </a:lnTo>
                  <a:cubicBezTo>
                    <a:pt x="654337" y="917737"/>
                    <a:pt x="655541" y="899793"/>
                    <a:pt x="657649" y="884814"/>
                  </a:cubicBezTo>
                  <a:cubicBezTo>
                    <a:pt x="666081" y="824898"/>
                    <a:pt x="741963" y="778712"/>
                    <a:pt x="715464" y="764981"/>
                  </a:cubicBezTo>
                  <a:cubicBezTo>
                    <a:pt x="688966" y="751250"/>
                    <a:pt x="560087" y="814912"/>
                    <a:pt x="498658" y="802429"/>
                  </a:cubicBezTo>
                  <a:cubicBezTo>
                    <a:pt x="437230" y="789946"/>
                    <a:pt x="391460" y="710057"/>
                    <a:pt x="346894" y="690085"/>
                  </a:cubicBezTo>
                  <a:cubicBezTo>
                    <a:pt x="302328" y="670113"/>
                    <a:pt x="269807" y="688837"/>
                    <a:pt x="231264" y="682595"/>
                  </a:cubicBezTo>
                  <a:cubicBezTo>
                    <a:pt x="192721" y="676354"/>
                    <a:pt x="143337" y="665120"/>
                    <a:pt x="115634" y="652637"/>
                  </a:cubicBezTo>
                  <a:cubicBezTo>
                    <a:pt x="87931" y="640154"/>
                    <a:pt x="73477" y="636409"/>
                    <a:pt x="65046" y="607699"/>
                  </a:cubicBezTo>
                  <a:cubicBezTo>
                    <a:pt x="56615" y="578989"/>
                    <a:pt x="68659" y="511583"/>
                    <a:pt x="65046" y="480376"/>
                  </a:cubicBezTo>
                  <a:cubicBezTo>
                    <a:pt x="61433" y="449170"/>
                    <a:pt x="54206" y="447921"/>
                    <a:pt x="43365" y="420459"/>
                  </a:cubicBezTo>
                  <a:cubicBezTo>
                    <a:pt x="32525" y="392998"/>
                    <a:pt x="4" y="349308"/>
                    <a:pt x="4" y="315605"/>
                  </a:cubicBezTo>
                  <a:cubicBezTo>
                    <a:pt x="4" y="281902"/>
                    <a:pt x="-1200" y="270667"/>
                    <a:pt x="43365" y="218240"/>
                  </a:cubicBezTo>
                  <a:cubicBezTo>
                    <a:pt x="87931" y="165813"/>
                    <a:pt x="239695" y="14773"/>
                    <a:pt x="267398" y="1042"/>
                  </a:cubicBezTo>
                  <a:close/>
                </a:path>
              </a:pathLst>
            </a:custGeom>
            <a:solidFill>
              <a:srgbClr val="A9D18E"/>
            </a:solidFill>
            <a:ln w="12700" cap="flat" algn="ctr">
              <a:solidFill>
                <a:schemeClr val="bg1"/>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4357" name="任意多边形 281"/>
            <p:cNvSpPr>
              <a:spLocks/>
            </p:cNvSpPr>
            <p:nvPr>
              <p:custDataLst>
                <p:tags r:id="rId25"/>
              </p:custDataLst>
            </p:nvPr>
          </p:nvSpPr>
          <p:spPr bwMode="auto">
            <a:xfrm>
              <a:off x="4884087" y="5186554"/>
              <a:ext cx="1229706" cy="1053376"/>
            </a:xfrm>
            <a:custGeom>
              <a:avLst/>
              <a:gdLst>
                <a:gd name="T0" fmla="*/ 847219 w 1307010"/>
                <a:gd name="T1" fmla="*/ 414 h 980805"/>
                <a:gd name="T2" fmla="*/ 851122 w 1307010"/>
                <a:gd name="T3" fmla="*/ 4692 h 980805"/>
                <a:gd name="T4" fmla="*/ 679655 w 1307010"/>
                <a:gd name="T5" fmla="*/ 148219 h 980805"/>
                <a:gd name="T6" fmla="*/ 593923 w 1307010"/>
                <a:gd name="T7" fmla="*/ 319087 h 980805"/>
                <a:gd name="T8" fmla="*/ 646681 w 1307010"/>
                <a:gd name="T9" fmla="*/ 476282 h 980805"/>
                <a:gd name="T10" fmla="*/ 653276 w 1307010"/>
                <a:gd name="T11" fmla="*/ 619809 h 980805"/>
                <a:gd name="T12" fmla="*/ 758794 w 1307010"/>
                <a:gd name="T13" fmla="*/ 674485 h 980805"/>
                <a:gd name="T14" fmla="*/ 917070 w 1307010"/>
                <a:gd name="T15" fmla="*/ 688155 h 980805"/>
                <a:gd name="T16" fmla="*/ 1068753 w 1307010"/>
                <a:gd name="T17" fmla="*/ 804344 h 980805"/>
                <a:gd name="T18" fmla="*/ 1187460 w 1307010"/>
                <a:gd name="T19" fmla="*/ 797509 h 980805"/>
                <a:gd name="T20" fmla="*/ 1306168 w 1307010"/>
                <a:gd name="T21" fmla="*/ 763336 h 980805"/>
                <a:gd name="T22" fmla="*/ 1240220 w 1307010"/>
                <a:gd name="T23" fmla="*/ 893193 h 980805"/>
                <a:gd name="T24" fmla="*/ 1230327 w 1307010"/>
                <a:gd name="T25" fmla="*/ 976062 h 980805"/>
                <a:gd name="T26" fmla="*/ 1230492 w 1307010"/>
                <a:gd name="T27" fmla="*/ 980805 h 980805"/>
                <a:gd name="T28" fmla="*/ 66015 w 1307010"/>
                <a:gd name="T29" fmla="*/ 980805 h 980805"/>
                <a:gd name="T30" fmla="*/ 64685 w 1307010"/>
                <a:gd name="T31" fmla="*/ 971365 h 980805"/>
                <a:gd name="T32" fmla="*/ 59740 w 1307010"/>
                <a:gd name="T33" fmla="*/ 906863 h 980805"/>
                <a:gd name="T34" fmla="*/ 66333 w 1307010"/>
                <a:gd name="T35" fmla="*/ 756501 h 980805"/>
                <a:gd name="T36" fmla="*/ 26766 w 1307010"/>
                <a:gd name="T37" fmla="*/ 708660 h 980805"/>
                <a:gd name="T38" fmla="*/ 385 w 1307010"/>
                <a:gd name="T39" fmla="*/ 633479 h 980805"/>
                <a:gd name="T40" fmla="*/ 46549 w 1307010"/>
                <a:gd name="T41" fmla="*/ 633479 h 980805"/>
                <a:gd name="T42" fmla="*/ 86119 w 1307010"/>
                <a:gd name="T43" fmla="*/ 537793 h 980805"/>
                <a:gd name="T44" fmla="*/ 66333 w 1307010"/>
                <a:gd name="T45" fmla="*/ 448944 h 980805"/>
                <a:gd name="T46" fmla="*/ 112498 w 1307010"/>
                <a:gd name="T47" fmla="*/ 442109 h 980805"/>
                <a:gd name="T48" fmla="*/ 211421 w 1307010"/>
                <a:gd name="T49" fmla="*/ 394266 h 980805"/>
                <a:gd name="T50" fmla="*/ 270774 w 1307010"/>
                <a:gd name="T51" fmla="*/ 319087 h 980805"/>
                <a:gd name="T52" fmla="*/ 297155 w 1307010"/>
                <a:gd name="T53" fmla="*/ 202897 h 980805"/>
                <a:gd name="T54" fmla="*/ 396078 w 1307010"/>
                <a:gd name="T55" fmla="*/ 107213 h 980805"/>
                <a:gd name="T56" fmla="*/ 481810 w 1307010"/>
                <a:gd name="T57" fmla="*/ 100378 h 980805"/>
                <a:gd name="T58" fmla="*/ 607112 w 1307010"/>
                <a:gd name="T59" fmla="*/ 79873 h 980805"/>
                <a:gd name="T60" fmla="*/ 699441 w 1307010"/>
                <a:gd name="T61" fmla="*/ 38867 h 980805"/>
                <a:gd name="T62" fmla="*/ 847219 w 1307010"/>
                <a:gd name="T63" fmla="*/ 414 h 980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7010" h="980805">
                  <a:moveTo>
                    <a:pt x="847219" y="414"/>
                  </a:moveTo>
                  <a:cubicBezTo>
                    <a:pt x="850109" y="1044"/>
                    <a:pt x="851534" y="2414"/>
                    <a:pt x="851122" y="4692"/>
                  </a:cubicBezTo>
                  <a:cubicBezTo>
                    <a:pt x="847825" y="22917"/>
                    <a:pt x="722522" y="95820"/>
                    <a:pt x="679655" y="148219"/>
                  </a:cubicBezTo>
                  <a:cubicBezTo>
                    <a:pt x="636789" y="200619"/>
                    <a:pt x="599418" y="264410"/>
                    <a:pt x="593923" y="319087"/>
                  </a:cubicBezTo>
                  <a:cubicBezTo>
                    <a:pt x="588428" y="373763"/>
                    <a:pt x="636789" y="426160"/>
                    <a:pt x="646681" y="476282"/>
                  </a:cubicBezTo>
                  <a:cubicBezTo>
                    <a:pt x="656573" y="526401"/>
                    <a:pt x="634591" y="586774"/>
                    <a:pt x="653276" y="619809"/>
                  </a:cubicBezTo>
                  <a:cubicBezTo>
                    <a:pt x="671962" y="652842"/>
                    <a:pt x="714828" y="663093"/>
                    <a:pt x="758794" y="674485"/>
                  </a:cubicBezTo>
                  <a:cubicBezTo>
                    <a:pt x="802761" y="685876"/>
                    <a:pt x="865411" y="666512"/>
                    <a:pt x="917070" y="688155"/>
                  </a:cubicBezTo>
                  <a:cubicBezTo>
                    <a:pt x="968730" y="709798"/>
                    <a:pt x="1023688" y="786117"/>
                    <a:pt x="1068753" y="804344"/>
                  </a:cubicBezTo>
                  <a:cubicBezTo>
                    <a:pt x="1113818" y="822568"/>
                    <a:pt x="1147890" y="804344"/>
                    <a:pt x="1187460" y="797509"/>
                  </a:cubicBezTo>
                  <a:cubicBezTo>
                    <a:pt x="1227029" y="790674"/>
                    <a:pt x="1297374" y="747389"/>
                    <a:pt x="1306168" y="763336"/>
                  </a:cubicBezTo>
                  <a:cubicBezTo>
                    <a:pt x="1314962" y="779282"/>
                    <a:pt x="1252310" y="841933"/>
                    <a:pt x="1240220" y="893193"/>
                  </a:cubicBezTo>
                  <a:cubicBezTo>
                    <a:pt x="1234175" y="918823"/>
                    <a:pt x="1231152" y="946446"/>
                    <a:pt x="1230327" y="976062"/>
                  </a:cubicBezTo>
                  <a:lnTo>
                    <a:pt x="1230492" y="980805"/>
                  </a:lnTo>
                  <a:lnTo>
                    <a:pt x="66015" y="980805"/>
                  </a:lnTo>
                  <a:lnTo>
                    <a:pt x="64685" y="971365"/>
                  </a:lnTo>
                  <a:cubicBezTo>
                    <a:pt x="62212" y="951004"/>
                    <a:pt x="60289" y="929646"/>
                    <a:pt x="59740" y="906863"/>
                  </a:cubicBezTo>
                  <a:cubicBezTo>
                    <a:pt x="58642" y="861298"/>
                    <a:pt x="71828" y="789534"/>
                    <a:pt x="66333" y="756501"/>
                  </a:cubicBezTo>
                  <a:cubicBezTo>
                    <a:pt x="60838" y="723466"/>
                    <a:pt x="37758" y="729163"/>
                    <a:pt x="26766" y="708660"/>
                  </a:cubicBezTo>
                  <a:cubicBezTo>
                    <a:pt x="15774" y="688157"/>
                    <a:pt x="-2912" y="646009"/>
                    <a:pt x="385" y="633479"/>
                  </a:cubicBezTo>
                  <a:cubicBezTo>
                    <a:pt x="3681" y="620949"/>
                    <a:pt x="32261" y="649427"/>
                    <a:pt x="46549" y="633479"/>
                  </a:cubicBezTo>
                  <a:cubicBezTo>
                    <a:pt x="60838" y="617530"/>
                    <a:pt x="82822" y="568549"/>
                    <a:pt x="86119" y="537793"/>
                  </a:cubicBezTo>
                  <a:cubicBezTo>
                    <a:pt x="89416" y="507036"/>
                    <a:pt x="61936" y="464892"/>
                    <a:pt x="66333" y="448944"/>
                  </a:cubicBezTo>
                  <a:cubicBezTo>
                    <a:pt x="70730" y="432995"/>
                    <a:pt x="88317" y="451222"/>
                    <a:pt x="112498" y="442109"/>
                  </a:cubicBezTo>
                  <a:cubicBezTo>
                    <a:pt x="136679" y="432995"/>
                    <a:pt x="185042" y="414769"/>
                    <a:pt x="211421" y="394266"/>
                  </a:cubicBezTo>
                  <a:cubicBezTo>
                    <a:pt x="237800" y="373763"/>
                    <a:pt x="256485" y="350981"/>
                    <a:pt x="270774" y="319087"/>
                  </a:cubicBezTo>
                  <a:cubicBezTo>
                    <a:pt x="285063" y="287192"/>
                    <a:pt x="276271" y="238209"/>
                    <a:pt x="297155" y="202897"/>
                  </a:cubicBezTo>
                  <a:cubicBezTo>
                    <a:pt x="318039" y="167584"/>
                    <a:pt x="365302" y="124300"/>
                    <a:pt x="396078" y="107213"/>
                  </a:cubicBezTo>
                  <a:cubicBezTo>
                    <a:pt x="426853" y="90127"/>
                    <a:pt x="446637" y="104935"/>
                    <a:pt x="481810" y="100378"/>
                  </a:cubicBezTo>
                  <a:cubicBezTo>
                    <a:pt x="516983" y="95822"/>
                    <a:pt x="570841" y="90125"/>
                    <a:pt x="607112" y="79873"/>
                  </a:cubicBezTo>
                  <a:cubicBezTo>
                    <a:pt x="643383" y="69622"/>
                    <a:pt x="658773" y="51397"/>
                    <a:pt x="699441" y="38867"/>
                  </a:cubicBezTo>
                  <a:cubicBezTo>
                    <a:pt x="735026" y="27904"/>
                    <a:pt x="826992" y="-3992"/>
                    <a:pt x="847219" y="414"/>
                  </a:cubicBezTo>
                  <a:close/>
                </a:path>
              </a:pathLst>
            </a:custGeom>
            <a:solidFill>
              <a:srgbClr val="A9D18E"/>
            </a:solidFill>
            <a:ln w="12700" cap="flat" algn="ctr">
              <a:solidFill>
                <a:schemeClr val="bg1"/>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4358" name="任意多边形 283"/>
            <p:cNvSpPr>
              <a:spLocks/>
            </p:cNvSpPr>
            <p:nvPr>
              <p:custDataLst>
                <p:tags r:id="rId26"/>
              </p:custDataLst>
            </p:nvPr>
          </p:nvSpPr>
          <p:spPr bwMode="auto">
            <a:xfrm>
              <a:off x="305261" y="2010560"/>
              <a:ext cx="4412006" cy="1394454"/>
            </a:xfrm>
            <a:custGeom>
              <a:avLst/>
              <a:gdLst>
                <a:gd name="T0" fmla="*/ 5736882 w 5736882"/>
                <a:gd name="T1" fmla="*/ 0 h 1978277"/>
                <a:gd name="T2" fmla="*/ 5469046 w 5736882"/>
                <a:gd name="T3" fmla="*/ 322562 h 1978277"/>
                <a:gd name="T4" fmla="*/ 5284757 w 5736882"/>
                <a:gd name="T5" fmla="*/ 543323 h 1978277"/>
                <a:gd name="T6" fmla="*/ 5261720 w 5736882"/>
                <a:gd name="T7" fmla="*/ 653704 h 1978277"/>
                <a:gd name="T8" fmla="*/ 5238684 w 5736882"/>
                <a:gd name="T9" fmla="*/ 819276 h 1978277"/>
                <a:gd name="T10" fmla="*/ 5261720 w 5736882"/>
                <a:gd name="T11" fmla="*/ 984848 h 1978277"/>
                <a:gd name="T12" fmla="*/ 5330829 w 5736882"/>
                <a:gd name="T13" fmla="*/ 1178015 h 1978277"/>
                <a:gd name="T14" fmla="*/ 5422974 w 5736882"/>
                <a:gd name="T15" fmla="*/ 1315991 h 1978277"/>
                <a:gd name="T16" fmla="*/ 5515118 w 5736882"/>
                <a:gd name="T17" fmla="*/ 1674729 h 1978277"/>
                <a:gd name="T18" fmla="*/ 5492082 w 5736882"/>
                <a:gd name="T19" fmla="*/ 1923087 h 1978277"/>
                <a:gd name="T20" fmla="*/ 5469046 w 5736882"/>
                <a:gd name="T21" fmla="*/ 1950683 h 1978277"/>
                <a:gd name="T22" fmla="*/ 5422974 w 5736882"/>
                <a:gd name="T23" fmla="*/ 1978277 h 1978277"/>
                <a:gd name="T24" fmla="*/ 5330829 w 5736882"/>
                <a:gd name="T25" fmla="*/ 1923087 h 1978277"/>
                <a:gd name="T26" fmla="*/ 5238684 w 5736882"/>
                <a:gd name="T27" fmla="*/ 1812705 h 1978277"/>
                <a:gd name="T28" fmla="*/ 5031359 w 5736882"/>
                <a:gd name="T29" fmla="*/ 1481563 h 1978277"/>
                <a:gd name="T30" fmla="*/ 4985287 w 5736882"/>
                <a:gd name="T31" fmla="*/ 1178015 h 1978277"/>
                <a:gd name="T32" fmla="*/ 4985287 w 5736882"/>
                <a:gd name="T33" fmla="*/ 1095230 h 1978277"/>
                <a:gd name="T34" fmla="*/ 4939215 w 5736882"/>
                <a:gd name="T35" fmla="*/ 984848 h 1978277"/>
                <a:gd name="T36" fmla="*/ 4847071 w 5736882"/>
                <a:gd name="T37" fmla="*/ 902062 h 1978277"/>
                <a:gd name="T38" fmla="*/ 4708853 w 5736882"/>
                <a:gd name="T39" fmla="*/ 874467 h 1978277"/>
                <a:gd name="T40" fmla="*/ 4340277 w 5736882"/>
                <a:gd name="T41" fmla="*/ 846871 h 1978277"/>
                <a:gd name="T42" fmla="*/ 4040807 w 5736882"/>
                <a:gd name="T43" fmla="*/ 874467 h 1978277"/>
                <a:gd name="T44" fmla="*/ 3948662 w 5736882"/>
                <a:gd name="T45" fmla="*/ 957252 h 1978277"/>
                <a:gd name="T46" fmla="*/ 3580084 w 5736882"/>
                <a:gd name="T47" fmla="*/ 984848 h 1978277"/>
                <a:gd name="T48" fmla="*/ 3441868 w 5736882"/>
                <a:gd name="T49" fmla="*/ 984848 h 1978277"/>
                <a:gd name="T50" fmla="*/ 3188471 w 5736882"/>
                <a:gd name="T51" fmla="*/ 1095230 h 1978277"/>
                <a:gd name="T52" fmla="*/ 2842929 w 5736882"/>
                <a:gd name="T53" fmla="*/ 1453967 h 1978277"/>
                <a:gd name="T54" fmla="*/ 2865965 w 5736882"/>
                <a:gd name="T55" fmla="*/ 1509157 h 1978277"/>
                <a:gd name="T56" fmla="*/ 2865965 w 5736882"/>
                <a:gd name="T57" fmla="*/ 1591944 h 1978277"/>
                <a:gd name="T58" fmla="*/ 2865965 w 5736882"/>
                <a:gd name="T59" fmla="*/ 1674729 h 1978277"/>
                <a:gd name="T60" fmla="*/ 2796857 w 5736882"/>
                <a:gd name="T61" fmla="*/ 1674729 h 1978277"/>
                <a:gd name="T62" fmla="*/ 2589533 w 5736882"/>
                <a:gd name="T63" fmla="*/ 1453967 h 1978277"/>
                <a:gd name="T64" fmla="*/ 2428279 w 5736882"/>
                <a:gd name="T65" fmla="*/ 1205609 h 1978277"/>
                <a:gd name="T66" fmla="*/ 2359171 w 5736882"/>
                <a:gd name="T67" fmla="*/ 1122824 h 1978277"/>
                <a:gd name="T68" fmla="*/ 2267027 w 5736882"/>
                <a:gd name="T69" fmla="*/ 1040039 h 1978277"/>
                <a:gd name="T70" fmla="*/ 2197919 w 5736882"/>
                <a:gd name="T71" fmla="*/ 1067634 h 1978277"/>
                <a:gd name="T72" fmla="*/ 2151846 w 5736882"/>
                <a:gd name="T73" fmla="*/ 1095230 h 1978277"/>
                <a:gd name="T74" fmla="*/ 2036666 w 5736882"/>
                <a:gd name="T75" fmla="*/ 1095230 h 1978277"/>
                <a:gd name="T76" fmla="*/ 1921485 w 5736882"/>
                <a:gd name="T77" fmla="*/ 1012443 h 1978277"/>
                <a:gd name="T78" fmla="*/ 1737196 w 5736882"/>
                <a:gd name="T79" fmla="*/ 764086 h 1978277"/>
                <a:gd name="T80" fmla="*/ 1668088 w 5736882"/>
                <a:gd name="T81" fmla="*/ 515728 h 1978277"/>
                <a:gd name="T82" fmla="*/ 1598980 w 5736882"/>
                <a:gd name="T83" fmla="*/ 488134 h 1978277"/>
                <a:gd name="T84" fmla="*/ 1483800 w 5736882"/>
                <a:gd name="T85" fmla="*/ 488134 h 1978277"/>
                <a:gd name="T86" fmla="*/ 1368619 w 5736882"/>
                <a:gd name="T87" fmla="*/ 543323 h 1978277"/>
                <a:gd name="T88" fmla="*/ 1184330 w 5736882"/>
                <a:gd name="T89" fmla="*/ 626110 h 1978277"/>
                <a:gd name="T90" fmla="*/ 930933 w 5736882"/>
                <a:gd name="T91" fmla="*/ 626110 h 1978277"/>
                <a:gd name="T92" fmla="*/ 654499 w 5736882"/>
                <a:gd name="T93" fmla="*/ 543323 h 1978277"/>
                <a:gd name="T94" fmla="*/ 401103 w 5736882"/>
                <a:gd name="T95" fmla="*/ 405347 h 1978277"/>
                <a:gd name="T96" fmla="*/ 331994 w 5736882"/>
                <a:gd name="T97" fmla="*/ 350157 h 1978277"/>
                <a:gd name="T98" fmla="*/ 32524 w 5736882"/>
                <a:gd name="T99" fmla="*/ 488134 h 1978277"/>
                <a:gd name="T100" fmla="*/ 9488 w 5736882"/>
                <a:gd name="T101" fmla="*/ 432943 h 1978277"/>
                <a:gd name="T102" fmla="*/ 0 w 5736882"/>
                <a:gd name="T103" fmla="*/ 0 h 1978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36882" h="1978277">
                  <a:moveTo>
                    <a:pt x="0" y="0"/>
                  </a:moveTo>
                  <a:lnTo>
                    <a:pt x="5736882" y="0"/>
                  </a:lnTo>
                  <a:lnTo>
                    <a:pt x="5607262" y="129395"/>
                  </a:lnTo>
                  <a:lnTo>
                    <a:pt x="5469046" y="322562"/>
                  </a:lnTo>
                  <a:lnTo>
                    <a:pt x="5307793" y="488134"/>
                  </a:lnTo>
                  <a:lnTo>
                    <a:pt x="5284757" y="543323"/>
                  </a:lnTo>
                  <a:lnTo>
                    <a:pt x="5261720" y="598514"/>
                  </a:lnTo>
                  <a:lnTo>
                    <a:pt x="5261720" y="653704"/>
                  </a:lnTo>
                  <a:lnTo>
                    <a:pt x="5238684" y="764086"/>
                  </a:lnTo>
                  <a:lnTo>
                    <a:pt x="5238684" y="819276"/>
                  </a:lnTo>
                  <a:lnTo>
                    <a:pt x="5238684" y="874467"/>
                  </a:lnTo>
                  <a:lnTo>
                    <a:pt x="5261720" y="984848"/>
                  </a:lnTo>
                  <a:lnTo>
                    <a:pt x="5284757" y="1067634"/>
                  </a:lnTo>
                  <a:lnTo>
                    <a:pt x="5330829" y="1178015"/>
                  </a:lnTo>
                  <a:lnTo>
                    <a:pt x="5353865" y="1205609"/>
                  </a:lnTo>
                  <a:lnTo>
                    <a:pt x="5422974" y="1315991"/>
                  </a:lnTo>
                  <a:lnTo>
                    <a:pt x="5492082" y="1481563"/>
                  </a:lnTo>
                  <a:lnTo>
                    <a:pt x="5515118" y="1674729"/>
                  </a:lnTo>
                  <a:lnTo>
                    <a:pt x="5492082" y="1895492"/>
                  </a:lnTo>
                  <a:lnTo>
                    <a:pt x="5492082" y="1923087"/>
                  </a:lnTo>
                  <a:lnTo>
                    <a:pt x="5469046" y="1923087"/>
                  </a:lnTo>
                  <a:lnTo>
                    <a:pt x="5469046" y="1950683"/>
                  </a:lnTo>
                  <a:lnTo>
                    <a:pt x="5446010" y="1978277"/>
                  </a:lnTo>
                  <a:lnTo>
                    <a:pt x="5422974" y="1978277"/>
                  </a:lnTo>
                  <a:lnTo>
                    <a:pt x="5376902" y="1978277"/>
                  </a:lnTo>
                  <a:lnTo>
                    <a:pt x="5330829" y="1923087"/>
                  </a:lnTo>
                  <a:lnTo>
                    <a:pt x="5284757" y="1840301"/>
                  </a:lnTo>
                  <a:lnTo>
                    <a:pt x="5238684" y="1812705"/>
                  </a:lnTo>
                  <a:lnTo>
                    <a:pt x="5146540" y="1702325"/>
                  </a:lnTo>
                  <a:lnTo>
                    <a:pt x="5031359" y="1481563"/>
                  </a:lnTo>
                  <a:lnTo>
                    <a:pt x="4985287" y="1205609"/>
                  </a:lnTo>
                  <a:lnTo>
                    <a:pt x="4985287" y="1178015"/>
                  </a:lnTo>
                  <a:lnTo>
                    <a:pt x="4985287" y="1150419"/>
                  </a:lnTo>
                  <a:lnTo>
                    <a:pt x="4985287" y="1095230"/>
                  </a:lnTo>
                  <a:lnTo>
                    <a:pt x="4962251" y="1040039"/>
                  </a:lnTo>
                  <a:lnTo>
                    <a:pt x="4939215" y="984848"/>
                  </a:lnTo>
                  <a:lnTo>
                    <a:pt x="4893143" y="957252"/>
                  </a:lnTo>
                  <a:lnTo>
                    <a:pt x="4847071" y="902062"/>
                  </a:lnTo>
                  <a:lnTo>
                    <a:pt x="4777963" y="902062"/>
                  </a:lnTo>
                  <a:lnTo>
                    <a:pt x="4708853" y="874467"/>
                  </a:lnTo>
                  <a:lnTo>
                    <a:pt x="4547601" y="874467"/>
                  </a:lnTo>
                  <a:lnTo>
                    <a:pt x="4340277" y="846871"/>
                  </a:lnTo>
                  <a:lnTo>
                    <a:pt x="4155988" y="846871"/>
                  </a:lnTo>
                  <a:lnTo>
                    <a:pt x="4040807" y="874467"/>
                  </a:lnTo>
                  <a:lnTo>
                    <a:pt x="4017771" y="929658"/>
                  </a:lnTo>
                  <a:lnTo>
                    <a:pt x="3948662" y="957252"/>
                  </a:lnTo>
                  <a:lnTo>
                    <a:pt x="3810446" y="984848"/>
                  </a:lnTo>
                  <a:lnTo>
                    <a:pt x="3580084" y="984848"/>
                  </a:lnTo>
                  <a:lnTo>
                    <a:pt x="3534012" y="984848"/>
                  </a:lnTo>
                  <a:lnTo>
                    <a:pt x="3441868" y="984848"/>
                  </a:lnTo>
                  <a:lnTo>
                    <a:pt x="3303652" y="1012443"/>
                  </a:lnTo>
                  <a:lnTo>
                    <a:pt x="3188471" y="1095230"/>
                  </a:lnTo>
                  <a:lnTo>
                    <a:pt x="2981146" y="1205609"/>
                  </a:lnTo>
                  <a:lnTo>
                    <a:pt x="2842929" y="1453967"/>
                  </a:lnTo>
                  <a:lnTo>
                    <a:pt x="2842929" y="1481563"/>
                  </a:lnTo>
                  <a:lnTo>
                    <a:pt x="2865965" y="1509157"/>
                  </a:lnTo>
                  <a:lnTo>
                    <a:pt x="2865965" y="1536753"/>
                  </a:lnTo>
                  <a:lnTo>
                    <a:pt x="2865965" y="1591944"/>
                  </a:lnTo>
                  <a:lnTo>
                    <a:pt x="2865965" y="1619539"/>
                  </a:lnTo>
                  <a:lnTo>
                    <a:pt x="2865965" y="1674729"/>
                  </a:lnTo>
                  <a:lnTo>
                    <a:pt x="2819893" y="1674729"/>
                  </a:lnTo>
                  <a:lnTo>
                    <a:pt x="2796857" y="1674729"/>
                  </a:lnTo>
                  <a:lnTo>
                    <a:pt x="2704713" y="1591944"/>
                  </a:lnTo>
                  <a:lnTo>
                    <a:pt x="2589533" y="1453967"/>
                  </a:lnTo>
                  <a:lnTo>
                    <a:pt x="2451315" y="1233205"/>
                  </a:lnTo>
                  <a:lnTo>
                    <a:pt x="2428279" y="1205609"/>
                  </a:lnTo>
                  <a:lnTo>
                    <a:pt x="2405243" y="1150419"/>
                  </a:lnTo>
                  <a:lnTo>
                    <a:pt x="2359171" y="1122824"/>
                  </a:lnTo>
                  <a:lnTo>
                    <a:pt x="2313099" y="1067634"/>
                  </a:lnTo>
                  <a:lnTo>
                    <a:pt x="2267027" y="1040039"/>
                  </a:lnTo>
                  <a:lnTo>
                    <a:pt x="2220955" y="1040039"/>
                  </a:lnTo>
                  <a:lnTo>
                    <a:pt x="2197919" y="1067634"/>
                  </a:lnTo>
                  <a:lnTo>
                    <a:pt x="2174882" y="1067634"/>
                  </a:lnTo>
                  <a:lnTo>
                    <a:pt x="2151846" y="1095230"/>
                  </a:lnTo>
                  <a:lnTo>
                    <a:pt x="2105774" y="1095230"/>
                  </a:lnTo>
                  <a:lnTo>
                    <a:pt x="2036666" y="1095230"/>
                  </a:lnTo>
                  <a:lnTo>
                    <a:pt x="1967558" y="1040039"/>
                  </a:lnTo>
                  <a:lnTo>
                    <a:pt x="1921485" y="1012443"/>
                  </a:lnTo>
                  <a:lnTo>
                    <a:pt x="1829340" y="929658"/>
                  </a:lnTo>
                  <a:lnTo>
                    <a:pt x="1737196" y="764086"/>
                  </a:lnTo>
                  <a:lnTo>
                    <a:pt x="1691124" y="543323"/>
                  </a:lnTo>
                  <a:lnTo>
                    <a:pt x="1668088" y="515728"/>
                  </a:lnTo>
                  <a:lnTo>
                    <a:pt x="1645052" y="515728"/>
                  </a:lnTo>
                  <a:lnTo>
                    <a:pt x="1598980" y="488134"/>
                  </a:lnTo>
                  <a:lnTo>
                    <a:pt x="1529872" y="488134"/>
                  </a:lnTo>
                  <a:lnTo>
                    <a:pt x="1483800" y="488134"/>
                  </a:lnTo>
                  <a:lnTo>
                    <a:pt x="1414692" y="488134"/>
                  </a:lnTo>
                  <a:lnTo>
                    <a:pt x="1368619" y="543323"/>
                  </a:lnTo>
                  <a:lnTo>
                    <a:pt x="1322546" y="570919"/>
                  </a:lnTo>
                  <a:lnTo>
                    <a:pt x="1184330" y="626110"/>
                  </a:lnTo>
                  <a:lnTo>
                    <a:pt x="977005" y="626110"/>
                  </a:lnTo>
                  <a:lnTo>
                    <a:pt x="930933" y="626110"/>
                  </a:lnTo>
                  <a:lnTo>
                    <a:pt x="815752" y="598514"/>
                  </a:lnTo>
                  <a:lnTo>
                    <a:pt x="654499" y="543323"/>
                  </a:lnTo>
                  <a:lnTo>
                    <a:pt x="516283" y="488134"/>
                  </a:lnTo>
                  <a:lnTo>
                    <a:pt x="401103" y="405347"/>
                  </a:lnTo>
                  <a:lnTo>
                    <a:pt x="378067" y="377753"/>
                  </a:lnTo>
                  <a:lnTo>
                    <a:pt x="331994" y="350157"/>
                  </a:lnTo>
                  <a:lnTo>
                    <a:pt x="193777" y="377753"/>
                  </a:lnTo>
                  <a:lnTo>
                    <a:pt x="32524" y="488134"/>
                  </a:lnTo>
                  <a:lnTo>
                    <a:pt x="9488" y="460538"/>
                  </a:lnTo>
                  <a:lnTo>
                    <a:pt x="9488" y="432943"/>
                  </a:lnTo>
                  <a:lnTo>
                    <a:pt x="0" y="410212"/>
                  </a:lnTo>
                  <a:lnTo>
                    <a:pt x="0" y="0"/>
                  </a:lnTo>
                  <a:close/>
                </a:path>
              </a:pathLst>
            </a:custGeom>
            <a:solidFill>
              <a:srgbClr val="FFFE86"/>
            </a:solidFill>
            <a:ln w="12700" cap="flat" algn="ctr">
              <a:solidFill>
                <a:srgbClr val="41719C"/>
              </a:solidFill>
              <a:prstDash val="solid"/>
              <a:miter lim="800000"/>
              <a:headEnd type="none" w="med" len="med"/>
              <a:tailEnd type="none" w="med" len="med"/>
            </a:ln>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540"/>
            </a:p>
          </p:txBody>
        </p:sp>
        <p:sp>
          <p:nvSpPr>
            <p:cNvPr id="14359" name="矩形标注 274"/>
            <p:cNvSpPr>
              <a:spLocks noChangeArrowheads="1"/>
            </p:cNvSpPr>
            <p:nvPr>
              <p:custDataLst>
                <p:tags r:id="rId27"/>
              </p:custDataLst>
            </p:nvPr>
          </p:nvSpPr>
          <p:spPr bwMode="auto">
            <a:xfrm>
              <a:off x="305261" y="2010560"/>
              <a:ext cx="6745904" cy="4230956"/>
            </a:xfrm>
            <a:prstGeom prst="wedgeRectCallout">
              <a:avLst>
                <a:gd name="adj1" fmla="val 84921"/>
                <a:gd name="adj2" fmla="val 2481"/>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558" tIns="36279" rIns="72558" bIns="36279" anchor="ct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pPr algn="ctr"/>
              <a:endParaRPr lang="zh-CN" altLang="en-US" sz="1349" b="0">
                <a:solidFill>
                  <a:srgbClr val="FFFFFF"/>
                </a:solidFill>
                <a:latin typeface="Calibri" panose="020F0502020204030204" pitchFamily="34" charset="0"/>
                <a:ea typeface="宋体" panose="02010600030101010101" pitchFamily="2" charset="-122"/>
              </a:endParaRPr>
            </a:p>
          </p:txBody>
        </p:sp>
        <p:sp>
          <p:nvSpPr>
            <p:cNvPr id="14360" name="直接连接符 5"/>
            <p:cNvSpPr>
              <a:spLocks noChangeShapeType="1"/>
            </p:cNvSpPr>
            <p:nvPr>
              <p:custDataLst>
                <p:tags r:id="rId28"/>
              </p:custDataLst>
            </p:nvPr>
          </p:nvSpPr>
          <p:spPr bwMode="auto">
            <a:xfrm flipV="1">
              <a:off x="281430" y="3577934"/>
              <a:ext cx="6745904" cy="99943"/>
            </a:xfrm>
            <a:prstGeom prst="line">
              <a:avLst/>
            </a:prstGeom>
            <a:noFill/>
            <a:ln w="6350" algn="ctr">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1429"/>
            </a:p>
          </p:txBody>
        </p:sp>
        <p:sp>
          <p:nvSpPr>
            <p:cNvPr id="14361" name="直接连接符 354"/>
            <p:cNvSpPr>
              <a:spLocks noChangeShapeType="1"/>
            </p:cNvSpPr>
            <p:nvPr>
              <p:custDataLst>
                <p:tags r:id="rId29"/>
              </p:custDataLst>
            </p:nvPr>
          </p:nvSpPr>
          <p:spPr bwMode="auto">
            <a:xfrm>
              <a:off x="4518671" y="2001042"/>
              <a:ext cx="239904" cy="4234128"/>
            </a:xfrm>
            <a:prstGeom prst="line">
              <a:avLst/>
            </a:prstGeom>
            <a:noFill/>
            <a:ln w="63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429"/>
            </a:p>
          </p:txBody>
        </p:sp>
        <p:sp>
          <p:nvSpPr>
            <p:cNvPr id="14362" name="直接连接符 355"/>
            <p:cNvSpPr>
              <a:spLocks noChangeShapeType="1"/>
            </p:cNvSpPr>
            <p:nvPr>
              <p:custDataLst>
                <p:tags r:id="rId30"/>
              </p:custDataLst>
            </p:nvPr>
          </p:nvSpPr>
          <p:spPr bwMode="auto">
            <a:xfrm flipV="1">
              <a:off x="270308" y="5557774"/>
              <a:ext cx="6745904" cy="10153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29"/>
            </a:p>
          </p:txBody>
        </p:sp>
      </p:grpSp>
      <p:pic>
        <p:nvPicPr>
          <p:cNvPr id="14363" name="组合 278"/>
          <p:cNvPicPr>
            <a:picLocks noGrp="1" noChangeAspect="1" noChangeArrowheads="1"/>
          </p:cNvPicPr>
          <p:nvPr>
            <p:custDataLst>
              <p:tags r:id="rId11"/>
            </p:custDataLst>
          </p:nvPr>
        </p:nvPicPr>
        <p:blipFill>
          <a:blip r:embed="rId42">
            <a:extLst>
              <a:ext uri="{28A0092B-C50C-407E-A947-70E740481C1C}">
                <a14:useLocalDpi xmlns:a14="http://schemas.microsoft.com/office/drawing/2010/main" val="0"/>
              </a:ext>
            </a:extLst>
          </a:blip>
          <a:srcRect/>
          <a:stretch>
            <a:fillRect/>
          </a:stretch>
        </p:blipFill>
        <p:spPr bwMode="auto">
          <a:xfrm>
            <a:off x="3092527" y="2550642"/>
            <a:ext cx="2279699" cy="200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sp>
        <p:nvSpPr>
          <p:cNvPr id="16411" name="任意多边形 279"/>
          <p:cNvSpPr/>
          <p:nvPr>
            <p:custDataLst>
              <p:tags r:id="rId12"/>
            </p:custDataLst>
          </p:nvPr>
        </p:nvSpPr>
        <p:spPr bwMode="auto">
          <a:xfrm>
            <a:off x="88214" y="1936926"/>
            <a:ext cx="2811503" cy="2166281"/>
          </a:xfrm>
          <a:custGeom>
            <a:avLst/>
            <a:gdLst>
              <a:gd name="T0" fmla="*/ 0 w 1985371"/>
              <a:gd name="T1" fmla="*/ 0 h 1294007"/>
              <a:gd name="T2" fmla="*/ 1985371 w 1985371"/>
              <a:gd name="T3" fmla="*/ 1294007 h 1294007"/>
            </a:gdLst>
            <a:ahLst/>
            <a:cxnLst/>
            <a:rect l="T0" t="T1" r="T2" b="T3"/>
            <a:pathLst>
              <a:path w="1985371" h="1294007">
                <a:moveTo>
                  <a:pt x="1255876" y="522549"/>
                </a:moveTo>
                <a:cubicBezTo>
                  <a:pt x="1243811" y="499689"/>
                  <a:pt x="1208721" y="495541"/>
                  <a:pt x="1184050" y="458897"/>
                </a:cubicBezTo>
                <a:cubicBezTo>
                  <a:pt x="1159379" y="422253"/>
                  <a:pt x="1132615" y="341422"/>
                  <a:pt x="1107850" y="302687"/>
                </a:cubicBezTo>
                <a:cubicBezTo>
                  <a:pt x="1083085" y="263952"/>
                  <a:pt x="1056415" y="239187"/>
                  <a:pt x="1035460" y="226487"/>
                </a:cubicBezTo>
                <a:cubicBezTo>
                  <a:pt x="1014505" y="213787"/>
                  <a:pt x="1001805" y="216962"/>
                  <a:pt x="982120" y="226487"/>
                </a:cubicBezTo>
                <a:cubicBezTo>
                  <a:pt x="962435" y="236012"/>
                  <a:pt x="942750" y="285542"/>
                  <a:pt x="917350" y="283637"/>
                </a:cubicBezTo>
                <a:cubicBezTo>
                  <a:pt x="891950" y="281732"/>
                  <a:pt x="858295" y="241092"/>
                  <a:pt x="829720" y="215057"/>
                </a:cubicBezTo>
                <a:cubicBezTo>
                  <a:pt x="801145" y="189022"/>
                  <a:pt x="773205" y="149017"/>
                  <a:pt x="745900" y="127427"/>
                </a:cubicBezTo>
                <a:cubicBezTo>
                  <a:pt x="718595" y="105837"/>
                  <a:pt x="692560" y="91232"/>
                  <a:pt x="665890" y="85517"/>
                </a:cubicBezTo>
                <a:cubicBezTo>
                  <a:pt x="639220" y="79802"/>
                  <a:pt x="611280" y="86787"/>
                  <a:pt x="585880" y="93137"/>
                </a:cubicBezTo>
                <a:cubicBezTo>
                  <a:pt x="560480" y="99487"/>
                  <a:pt x="545875" y="118537"/>
                  <a:pt x="513490" y="123617"/>
                </a:cubicBezTo>
                <a:cubicBezTo>
                  <a:pt x="481105" y="128697"/>
                  <a:pt x="427765" y="129967"/>
                  <a:pt x="391570" y="123617"/>
                </a:cubicBezTo>
                <a:cubicBezTo>
                  <a:pt x="355375" y="117267"/>
                  <a:pt x="328070" y="99487"/>
                  <a:pt x="296320" y="85517"/>
                </a:cubicBezTo>
                <a:cubicBezTo>
                  <a:pt x="264570" y="71547"/>
                  <a:pt x="232820" y="53767"/>
                  <a:pt x="201070" y="39797"/>
                </a:cubicBezTo>
                <a:cubicBezTo>
                  <a:pt x="169320" y="25827"/>
                  <a:pt x="138840" y="6142"/>
                  <a:pt x="105820" y="1697"/>
                </a:cubicBezTo>
                <a:cubicBezTo>
                  <a:pt x="72800" y="-2748"/>
                  <a:pt x="16285" y="1697"/>
                  <a:pt x="2950" y="13127"/>
                </a:cubicBezTo>
                <a:cubicBezTo>
                  <a:pt x="-10385" y="24557"/>
                  <a:pt x="25810" y="70277"/>
                  <a:pt x="25810" y="70277"/>
                </a:cubicBezTo>
                <a:cubicBezTo>
                  <a:pt x="34700" y="92502"/>
                  <a:pt x="47400" y="120442"/>
                  <a:pt x="56290" y="146477"/>
                </a:cubicBezTo>
                <a:cubicBezTo>
                  <a:pt x="65180" y="172512"/>
                  <a:pt x="60735" y="200452"/>
                  <a:pt x="79150" y="226487"/>
                </a:cubicBezTo>
                <a:cubicBezTo>
                  <a:pt x="97565" y="252522"/>
                  <a:pt x="146460" y="284907"/>
                  <a:pt x="166780" y="302687"/>
                </a:cubicBezTo>
                <a:cubicBezTo>
                  <a:pt x="187100" y="320467"/>
                  <a:pt x="206150" y="317927"/>
                  <a:pt x="201070" y="333167"/>
                </a:cubicBezTo>
                <a:cubicBezTo>
                  <a:pt x="195990" y="348407"/>
                  <a:pt x="142015" y="380157"/>
                  <a:pt x="136300" y="394127"/>
                </a:cubicBezTo>
                <a:cubicBezTo>
                  <a:pt x="130585" y="408097"/>
                  <a:pt x="147730" y="404287"/>
                  <a:pt x="166780" y="416987"/>
                </a:cubicBezTo>
                <a:cubicBezTo>
                  <a:pt x="185830" y="429687"/>
                  <a:pt x="227740" y="454452"/>
                  <a:pt x="250600" y="470327"/>
                </a:cubicBezTo>
                <a:cubicBezTo>
                  <a:pt x="273460" y="486202"/>
                  <a:pt x="291875" y="491917"/>
                  <a:pt x="303940" y="512237"/>
                </a:cubicBezTo>
                <a:cubicBezTo>
                  <a:pt x="316005" y="532557"/>
                  <a:pt x="309020" y="569387"/>
                  <a:pt x="322990" y="592247"/>
                </a:cubicBezTo>
                <a:cubicBezTo>
                  <a:pt x="336960" y="615107"/>
                  <a:pt x="366170" y="628442"/>
                  <a:pt x="387760" y="649397"/>
                </a:cubicBezTo>
                <a:cubicBezTo>
                  <a:pt x="409350" y="670352"/>
                  <a:pt x="437925" y="704007"/>
                  <a:pt x="452530" y="717977"/>
                </a:cubicBezTo>
                <a:cubicBezTo>
                  <a:pt x="467135" y="731947"/>
                  <a:pt x="467770" y="738932"/>
                  <a:pt x="475390" y="733217"/>
                </a:cubicBezTo>
                <a:cubicBezTo>
                  <a:pt x="483010" y="727502"/>
                  <a:pt x="497615" y="699562"/>
                  <a:pt x="498250" y="683687"/>
                </a:cubicBezTo>
                <a:cubicBezTo>
                  <a:pt x="498885" y="667812"/>
                  <a:pt x="492535" y="647492"/>
                  <a:pt x="479200" y="637967"/>
                </a:cubicBezTo>
                <a:cubicBezTo>
                  <a:pt x="465865" y="628442"/>
                  <a:pt x="430940" y="636697"/>
                  <a:pt x="418240" y="626537"/>
                </a:cubicBezTo>
                <a:cubicBezTo>
                  <a:pt x="405540" y="616377"/>
                  <a:pt x="411890" y="595422"/>
                  <a:pt x="403000" y="577007"/>
                </a:cubicBezTo>
                <a:cubicBezTo>
                  <a:pt x="394110" y="558592"/>
                  <a:pt x="373790" y="540812"/>
                  <a:pt x="364900" y="516047"/>
                </a:cubicBezTo>
                <a:cubicBezTo>
                  <a:pt x="356010" y="491282"/>
                  <a:pt x="361090" y="451912"/>
                  <a:pt x="349660" y="428417"/>
                </a:cubicBezTo>
                <a:cubicBezTo>
                  <a:pt x="338230" y="404922"/>
                  <a:pt x="308385" y="389047"/>
                  <a:pt x="296320" y="375077"/>
                </a:cubicBezTo>
                <a:cubicBezTo>
                  <a:pt x="284255" y="361107"/>
                  <a:pt x="286160" y="358567"/>
                  <a:pt x="277270" y="344597"/>
                </a:cubicBezTo>
                <a:cubicBezTo>
                  <a:pt x="268380" y="330627"/>
                  <a:pt x="258220" y="313482"/>
                  <a:pt x="242980" y="291257"/>
                </a:cubicBezTo>
                <a:cubicBezTo>
                  <a:pt x="227740" y="269032"/>
                  <a:pt x="201705" y="236647"/>
                  <a:pt x="185830" y="211247"/>
                </a:cubicBezTo>
                <a:cubicBezTo>
                  <a:pt x="169955" y="185847"/>
                  <a:pt x="154715" y="159177"/>
                  <a:pt x="147730" y="138857"/>
                </a:cubicBezTo>
                <a:cubicBezTo>
                  <a:pt x="140745" y="118537"/>
                  <a:pt x="128045" y="91867"/>
                  <a:pt x="143920" y="89327"/>
                </a:cubicBezTo>
                <a:cubicBezTo>
                  <a:pt x="159795" y="86787"/>
                  <a:pt x="220120" y="110917"/>
                  <a:pt x="242980" y="123617"/>
                </a:cubicBezTo>
                <a:cubicBezTo>
                  <a:pt x="265840" y="136317"/>
                  <a:pt x="274095" y="148382"/>
                  <a:pt x="281080" y="165527"/>
                </a:cubicBezTo>
                <a:cubicBezTo>
                  <a:pt x="288065" y="182672"/>
                  <a:pt x="270920" y="195372"/>
                  <a:pt x="284890" y="226487"/>
                </a:cubicBezTo>
                <a:cubicBezTo>
                  <a:pt x="298860" y="257602"/>
                  <a:pt x="329975" y="310307"/>
                  <a:pt x="364900" y="352217"/>
                </a:cubicBezTo>
                <a:cubicBezTo>
                  <a:pt x="399825" y="394127"/>
                  <a:pt x="468405" y="447467"/>
                  <a:pt x="494440" y="477947"/>
                </a:cubicBezTo>
                <a:cubicBezTo>
                  <a:pt x="520475" y="508427"/>
                  <a:pt x="498885" y="512237"/>
                  <a:pt x="521110" y="535097"/>
                </a:cubicBezTo>
                <a:cubicBezTo>
                  <a:pt x="543335" y="557957"/>
                  <a:pt x="591595" y="576372"/>
                  <a:pt x="627790" y="615107"/>
                </a:cubicBezTo>
                <a:cubicBezTo>
                  <a:pt x="663985" y="653842"/>
                  <a:pt x="716690" y="728772"/>
                  <a:pt x="738280" y="767507"/>
                </a:cubicBezTo>
                <a:cubicBezTo>
                  <a:pt x="759870" y="806242"/>
                  <a:pt x="754790" y="827832"/>
                  <a:pt x="757330" y="847517"/>
                </a:cubicBezTo>
                <a:cubicBezTo>
                  <a:pt x="759870" y="867202"/>
                  <a:pt x="757330" y="872282"/>
                  <a:pt x="753520" y="885617"/>
                </a:cubicBezTo>
                <a:cubicBezTo>
                  <a:pt x="749710" y="898952"/>
                  <a:pt x="729390" y="912922"/>
                  <a:pt x="734470" y="927527"/>
                </a:cubicBezTo>
                <a:cubicBezTo>
                  <a:pt x="739550" y="942132"/>
                  <a:pt x="757330" y="952927"/>
                  <a:pt x="784000" y="973247"/>
                </a:cubicBezTo>
                <a:cubicBezTo>
                  <a:pt x="810670" y="993567"/>
                  <a:pt x="867820" y="1036747"/>
                  <a:pt x="894490" y="1049447"/>
                </a:cubicBezTo>
                <a:cubicBezTo>
                  <a:pt x="921160" y="1062147"/>
                  <a:pt x="918620" y="1039287"/>
                  <a:pt x="944020" y="1049447"/>
                </a:cubicBezTo>
                <a:cubicBezTo>
                  <a:pt x="969420" y="1059607"/>
                  <a:pt x="1003710" y="1088182"/>
                  <a:pt x="1046890" y="1110407"/>
                </a:cubicBezTo>
                <a:cubicBezTo>
                  <a:pt x="1090070" y="1132632"/>
                  <a:pt x="1160555" y="1166922"/>
                  <a:pt x="1203100" y="1182797"/>
                </a:cubicBezTo>
                <a:cubicBezTo>
                  <a:pt x="1245645" y="1198672"/>
                  <a:pt x="1278665" y="1197402"/>
                  <a:pt x="1302160" y="1205657"/>
                </a:cubicBezTo>
                <a:cubicBezTo>
                  <a:pt x="1325655" y="1213912"/>
                  <a:pt x="1321845" y="1235502"/>
                  <a:pt x="1344070" y="1232327"/>
                </a:cubicBezTo>
                <a:cubicBezTo>
                  <a:pt x="1366295" y="1229152"/>
                  <a:pt x="1403125" y="1186607"/>
                  <a:pt x="1435510" y="1186607"/>
                </a:cubicBezTo>
                <a:cubicBezTo>
                  <a:pt x="1467895" y="1186607"/>
                  <a:pt x="1513615" y="1220262"/>
                  <a:pt x="1538380" y="1232327"/>
                </a:cubicBezTo>
                <a:cubicBezTo>
                  <a:pt x="1563145" y="1244392"/>
                  <a:pt x="1570130" y="1248837"/>
                  <a:pt x="1584100" y="1258997"/>
                </a:cubicBezTo>
                <a:cubicBezTo>
                  <a:pt x="1598070" y="1269157"/>
                  <a:pt x="1610770" y="1299002"/>
                  <a:pt x="1622200" y="1293287"/>
                </a:cubicBezTo>
                <a:cubicBezTo>
                  <a:pt x="1633630" y="1287572"/>
                  <a:pt x="1634900" y="1238042"/>
                  <a:pt x="1652680" y="1224707"/>
                </a:cubicBezTo>
                <a:cubicBezTo>
                  <a:pt x="1670460" y="1211372"/>
                  <a:pt x="1711735" y="1221532"/>
                  <a:pt x="1728880" y="1213277"/>
                </a:cubicBezTo>
                <a:cubicBezTo>
                  <a:pt x="1746025" y="1205022"/>
                  <a:pt x="1759360" y="1187877"/>
                  <a:pt x="1755550" y="1175177"/>
                </a:cubicBezTo>
                <a:cubicBezTo>
                  <a:pt x="1751740" y="1162477"/>
                  <a:pt x="1713005" y="1150412"/>
                  <a:pt x="1706020" y="1137077"/>
                </a:cubicBezTo>
                <a:cubicBezTo>
                  <a:pt x="1699035" y="1123742"/>
                  <a:pt x="1693320" y="1106597"/>
                  <a:pt x="1713640" y="1095167"/>
                </a:cubicBezTo>
                <a:cubicBezTo>
                  <a:pt x="1733960" y="1083737"/>
                  <a:pt x="1796190" y="1073577"/>
                  <a:pt x="1827940" y="1068497"/>
                </a:cubicBezTo>
                <a:cubicBezTo>
                  <a:pt x="1859690" y="1063417"/>
                  <a:pt x="1887630" y="1074212"/>
                  <a:pt x="1904140" y="1064687"/>
                </a:cubicBezTo>
                <a:cubicBezTo>
                  <a:pt x="1920650" y="1055162"/>
                  <a:pt x="1923190" y="1030397"/>
                  <a:pt x="1927000" y="1011347"/>
                </a:cubicBezTo>
                <a:cubicBezTo>
                  <a:pt x="1930810" y="992297"/>
                  <a:pt x="1920650" y="969437"/>
                  <a:pt x="1927000" y="950387"/>
                </a:cubicBezTo>
                <a:cubicBezTo>
                  <a:pt x="1933350" y="931337"/>
                  <a:pt x="1956210" y="916732"/>
                  <a:pt x="1965100" y="897047"/>
                </a:cubicBezTo>
                <a:cubicBezTo>
                  <a:pt x="1973990" y="877362"/>
                  <a:pt x="1994945" y="844342"/>
                  <a:pt x="1980340" y="832277"/>
                </a:cubicBezTo>
                <a:cubicBezTo>
                  <a:pt x="1965735" y="820212"/>
                  <a:pt x="1909220" y="824657"/>
                  <a:pt x="1877470" y="824657"/>
                </a:cubicBezTo>
                <a:cubicBezTo>
                  <a:pt x="1845720" y="824657"/>
                  <a:pt x="1808890" y="825927"/>
                  <a:pt x="1789840" y="832277"/>
                </a:cubicBezTo>
                <a:cubicBezTo>
                  <a:pt x="1770790" y="838627"/>
                  <a:pt x="1769520" y="850692"/>
                  <a:pt x="1763170" y="862757"/>
                </a:cubicBezTo>
                <a:cubicBezTo>
                  <a:pt x="1756820" y="874822"/>
                  <a:pt x="1751740" y="891967"/>
                  <a:pt x="1751740" y="904667"/>
                </a:cubicBezTo>
                <a:cubicBezTo>
                  <a:pt x="1751740" y="917367"/>
                  <a:pt x="1771425" y="927527"/>
                  <a:pt x="1763170" y="938957"/>
                </a:cubicBezTo>
                <a:cubicBezTo>
                  <a:pt x="1754915" y="950387"/>
                  <a:pt x="1718720" y="957372"/>
                  <a:pt x="1702210" y="973247"/>
                </a:cubicBezTo>
                <a:cubicBezTo>
                  <a:pt x="1685700" y="989122"/>
                  <a:pt x="1673635" y="1023412"/>
                  <a:pt x="1664110" y="1034207"/>
                </a:cubicBezTo>
                <a:cubicBezTo>
                  <a:pt x="1654585" y="1045002"/>
                  <a:pt x="1659030" y="1039287"/>
                  <a:pt x="1645060" y="1038017"/>
                </a:cubicBezTo>
                <a:cubicBezTo>
                  <a:pt x="1631090" y="1036747"/>
                  <a:pt x="1606325" y="1024047"/>
                  <a:pt x="1580290" y="1026587"/>
                </a:cubicBezTo>
                <a:cubicBezTo>
                  <a:pt x="1554255" y="1029127"/>
                  <a:pt x="1511710" y="1052622"/>
                  <a:pt x="1488850" y="1053257"/>
                </a:cubicBezTo>
                <a:cubicBezTo>
                  <a:pt x="1465990" y="1053892"/>
                  <a:pt x="1460910" y="1038652"/>
                  <a:pt x="1443130" y="1030397"/>
                </a:cubicBezTo>
                <a:cubicBezTo>
                  <a:pt x="1425350" y="1022142"/>
                  <a:pt x="1399315" y="1021507"/>
                  <a:pt x="1382170" y="1003727"/>
                </a:cubicBezTo>
                <a:cubicBezTo>
                  <a:pt x="1365025" y="985947"/>
                  <a:pt x="1356770" y="952292"/>
                  <a:pt x="1340260" y="923717"/>
                </a:cubicBezTo>
                <a:cubicBezTo>
                  <a:pt x="1323750" y="895142"/>
                  <a:pt x="1297080" y="860852"/>
                  <a:pt x="1283110" y="832277"/>
                </a:cubicBezTo>
                <a:cubicBezTo>
                  <a:pt x="1269140" y="803702"/>
                  <a:pt x="1260250" y="781477"/>
                  <a:pt x="1256440" y="752267"/>
                </a:cubicBezTo>
                <a:cubicBezTo>
                  <a:pt x="1252630" y="723057"/>
                  <a:pt x="1260250" y="683052"/>
                  <a:pt x="1260250" y="657017"/>
                </a:cubicBezTo>
                <a:cubicBezTo>
                  <a:pt x="1260250" y="630982"/>
                  <a:pt x="1257169" y="618468"/>
                  <a:pt x="1256440" y="596057"/>
                </a:cubicBezTo>
                <a:cubicBezTo>
                  <a:pt x="1255711" y="573646"/>
                  <a:pt x="1267941" y="545409"/>
                  <a:pt x="1255876" y="522549"/>
                </a:cubicBezTo>
                <a:close/>
              </a:path>
            </a:pathLst>
          </a:custGeom>
          <a:solidFill>
            <a:srgbClr val="BA24BE"/>
          </a:solidFill>
          <a:ln w="12700" cap="flat" cmpd="sng">
            <a:solidFill>
              <a:schemeClr val="tx1"/>
            </a:solidFill>
            <a:prstDash val="solid"/>
            <a:miter lim="800000"/>
            <a:headEnd type="none" w="med" len="med"/>
            <a:tailEnd type="none" w="med" len="med"/>
          </a:ln>
          <a:effectLst>
            <a:outerShdw dist="38100" dir="2700000" algn="tl" rotWithShape="0">
              <a:srgbClr val="000000">
                <a:alpha val="39998"/>
              </a:srgbClr>
            </a:outerShdw>
          </a:effectLst>
        </p:spPr>
        <p:txBody>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endParaRPr lang="zh-CN" altLang="en-US" sz="2699"/>
          </a:p>
        </p:txBody>
      </p:sp>
      <p:pic>
        <p:nvPicPr>
          <p:cNvPr id="14365" name="组合 280"/>
          <p:cNvPicPr>
            <a:picLocks noGrp="1" noChangeAspect="1" noChangeArrowheads="1"/>
          </p:cNvPicPr>
          <p:nvPr>
            <p:custDataLst>
              <p:tags r:id="rId13"/>
            </p:custDataLst>
          </p:nvPr>
        </p:nvPicPr>
        <p:blipFill>
          <a:blip r:embed="rId43">
            <a:extLst>
              <a:ext uri="{28A0092B-C50C-407E-A947-70E740481C1C}">
                <a14:useLocalDpi xmlns:a14="http://schemas.microsoft.com/office/drawing/2010/main" val="0"/>
              </a:ext>
            </a:extLst>
          </a:blip>
          <a:srcRect/>
          <a:stretch>
            <a:fillRect/>
          </a:stretch>
        </p:blipFill>
        <p:spPr bwMode="auto">
          <a:xfrm>
            <a:off x="2355311" y="3658357"/>
            <a:ext cx="1487034" cy="133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pic>
      <p:sp>
        <p:nvSpPr>
          <p:cNvPr id="14366" name="矩形 282"/>
          <p:cNvSpPr>
            <a:spLocks noChangeArrowheads="1"/>
          </p:cNvSpPr>
          <p:nvPr>
            <p:custDataLst>
              <p:tags r:id="rId14"/>
            </p:custDataLst>
          </p:nvPr>
        </p:nvSpPr>
        <p:spPr bwMode="auto">
          <a:xfrm rot="20640000">
            <a:off x="3549980" y="4588384"/>
            <a:ext cx="56709" cy="288585"/>
          </a:xfrm>
          <a:prstGeom prst="rect">
            <a:avLst/>
          </a:prstGeom>
          <a:solidFill>
            <a:schemeClr val="tx1"/>
          </a:solidFill>
          <a:ln w="12700" cap="flat" algn="ctr">
            <a:solidFill>
              <a:schemeClr val="tx1"/>
            </a:solidFill>
            <a:prstDash val="solid"/>
            <a:miter lim="800000"/>
            <a:headEnd type="none" w="med" len="med"/>
            <a:tailEnd type="none" w="med" len="med"/>
          </a:ln>
        </p:spPr>
        <p:txBody>
          <a:bodyPr lIns="72558" tIns="36279" rIns="72558" bIns="36279" anchor="ct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pPr algn="ctr"/>
            <a:endParaRPr lang="zh-CN" altLang="en-US" sz="2223">
              <a:solidFill>
                <a:srgbClr val="FFFFFF"/>
              </a:solidFill>
              <a:latin typeface="Calibri" panose="020F0502020204030204" pitchFamily="34" charset="0"/>
              <a:ea typeface="宋体" panose="02010600030101010101" pitchFamily="2" charset="-122"/>
            </a:endParaRPr>
          </a:p>
        </p:txBody>
      </p:sp>
      <p:sp>
        <p:nvSpPr>
          <p:cNvPr id="14367" name="矩形 356"/>
          <p:cNvSpPr>
            <a:spLocks noChangeArrowheads="1"/>
          </p:cNvSpPr>
          <p:nvPr>
            <p:custDataLst>
              <p:tags r:id="rId15"/>
            </p:custDataLst>
          </p:nvPr>
        </p:nvSpPr>
        <p:spPr bwMode="auto">
          <a:xfrm>
            <a:off x="1658421" y="4172518"/>
            <a:ext cx="1294283" cy="41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2558" tIns="36279" rIns="72558" bIns="36279">
            <a:spAutoFit/>
          </a:bodyP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r>
              <a:rPr lang="zh-CN" altLang="en-US" sz="2223">
                <a:solidFill>
                  <a:srgbClr val="3333FF"/>
                </a:solidFill>
                <a:latin typeface="黑体" panose="02010609060101010101" pitchFamily="49" charset="-122"/>
                <a:ea typeface="黑体" panose="02010609060101010101" pitchFamily="49" charset="-122"/>
              </a:rPr>
              <a:t>中美地峡</a:t>
            </a:r>
          </a:p>
        </p:txBody>
      </p:sp>
      <p:sp>
        <p:nvSpPr>
          <p:cNvPr id="14368" name="矩形 357"/>
          <p:cNvSpPr>
            <a:spLocks noChangeArrowheads="1"/>
          </p:cNvSpPr>
          <p:nvPr>
            <p:custDataLst>
              <p:tags r:id="rId16"/>
            </p:custDataLst>
          </p:nvPr>
        </p:nvSpPr>
        <p:spPr bwMode="auto">
          <a:xfrm>
            <a:off x="3732708" y="3076145"/>
            <a:ext cx="1581221" cy="41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2558" tIns="36279" rIns="72558" bIns="36279">
            <a:spAutoFit/>
          </a:bodyP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r>
              <a:rPr lang="zh-CN" altLang="en-US" sz="2223">
                <a:solidFill>
                  <a:srgbClr val="3333FF"/>
                </a:solidFill>
                <a:latin typeface="黑体" panose="02010609060101010101" pitchFamily="49" charset="-122"/>
                <a:ea typeface="黑体" panose="02010609060101010101" pitchFamily="49" charset="-122"/>
              </a:rPr>
              <a:t>西印度群岛</a:t>
            </a:r>
          </a:p>
        </p:txBody>
      </p:sp>
      <p:sp>
        <p:nvSpPr>
          <p:cNvPr id="14369" name="矩形 358"/>
          <p:cNvSpPr>
            <a:spLocks noChangeArrowheads="1"/>
          </p:cNvSpPr>
          <p:nvPr>
            <p:custDataLst>
              <p:tags r:id="rId17"/>
            </p:custDataLst>
          </p:nvPr>
        </p:nvSpPr>
        <p:spPr bwMode="auto">
          <a:xfrm rot="19500000">
            <a:off x="1222393" y="2513787"/>
            <a:ext cx="506600" cy="109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558" tIns="36279" rIns="72558" bIns="36279">
            <a:spAutoFit/>
          </a:bodyP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r>
              <a:rPr lang="zh-CN" altLang="en-US" sz="2223">
                <a:latin typeface="★雅丽体" pitchFamily="2" charset="-128"/>
                <a:ea typeface="★雅丽体" pitchFamily="2" charset="-128"/>
              </a:rPr>
              <a:t>墨西哥</a:t>
            </a:r>
          </a:p>
        </p:txBody>
      </p:sp>
      <p:sp>
        <p:nvSpPr>
          <p:cNvPr id="14370" name="矩形 359"/>
          <p:cNvSpPr>
            <a:spLocks noChangeArrowheads="1"/>
          </p:cNvSpPr>
          <p:nvPr>
            <p:custDataLst>
              <p:tags r:id="rId18"/>
            </p:custDataLst>
          </p:nvPr>
        </p:nvSpPr>
        <p:spPr bwMode="auto">
          <a:xfrm>
            <a:off x="3975927" y="4690459"/>
            <a:ext cx="1262719" cy="41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558" tIns="36279" rIns="72558" bIns="36279">
            <a:spAutoFit/>
          </a:bodyP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r>
              <a:rPr lang="zh-CN" altLang="en-US" sz="2223">
                <a:solidFill>
                  <a:schemeClr val="tx1"/>
                </a:solidFill>
                <a:latin typeface="★雅丽体" pitchFamily="2" charset="-128"/>
                <a:ea typeface="★雅丽体" pitchFamily="2" charset="-128"/>
              </a:rPr>
              <a:t>南美洲</a:t>
            </a:r>
          </a:p>
        </p:txBody>
      </p:sp>
      <p:sp>
        <p:nvSpPr>
          <p:cNvPr id="14371" name="矩形 310"/>
          <p:cNvSpPr>
            <a:spLocks noChangeArrowheads="1"/>
          </p:cNvSpPr>
          <p:nvPr>
            <p:custDataLst>
              <p:tags r:id="rId19"/>
            </p:custDataLst>
          </p:nvPr>
        </p:nvSpPr>
        <p:spPr bwMode="auto">
          <a:xfrm>
            <a:off x="7771644" y="3924258"/>
            <a:ext cx="1007346" cy="41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2558" tIns="36279" rIns="72558" bIns="36279">
            <a:spAutoFit/>
          </a:bodyPr>
          <a:lstStyle>
            <a:lvl1pPr defTabSz="968375">
              <a:defRPr sz="3400" b="1">
                <a:solidFill>
                  <a:schemeClr val="bg1"/>
                </a:solidFill>
                <a:latin typeface="华文中宋" panose="02010600040101010101" pitchFamily="2" charset="-122"/>
                <a:ea typeface="华文中宋" panose="02010600040101010101" pitchFamily="2" charset="-122"/>
              </a:defRPr>
            </a:lvl1pPr>
            <a:lvl2pPr defTabSz="968375">
              <a:defRPr sz="3400" b="1">
                <a:solidFill>
                  <a:schemeClr val="bg1"/>
                </a:solidFill>
                <a:latin typeface="华文中宋" panose="02010600040101010101" pitchFamily="2" charset="-122"/>
                <a:ea typeface="华文中宋" panose="02010600040101010101" pitchFamily="2" charset="-122"/>
              </a:defRPr>
            </a:lvl2pPr>
            <a:lvl3pPr defTabSz="968375">
              <a:defRPr sz="3400" b="1">
                <a:solidFill>
                  <a:schemeClr val="bg1"/>
                </a:solidFill>
                <a:latin typeface="华文中宋" panose="02010600040101010101" pitchFamily="2" charset="-122"/>
                <a:ea typeface="华文中宋" panose="02010600040101010101" pitchFamily="2" charset="-122"/>
              </a:defRPr>
            </a:lvl3pPr>
            <a:lvl4pPr defTabSz="968375">
              <a:defRPr sz="3400" b="1">
                <a:solidFill>
                  <a:schemeClr val="bg1"/>
                </a:solidFill>
                <a:latin typeface="华文中宋" panose="02010600040101010101" pitchFamily="2" charset="-122"/>
                <a:ea typeface="华文中宋" panose="02010600040101010101" pitchFamily="2" charset="-122"/>
              </a:defRPr>
            </a:lvl4pPr>
            <a:lvl5pPr defTabSz="968375">
              <a:defRPr sz="3400" b="1">
                <a:solidFill>
                  <a:schemeClr val="bg1"/>
                </a:solidFill>
                <a:latin typeface="华文中宋" panose="02010600040101010101" pitchFamily="2" charset="-122"/>
                <a:ea typeface="华文中宋" panose="02010600040101010101" pitchFamily="2" charset="-122"/>
              </a:defRPr>
            </a:lvl5pPr>
            <a:lvl6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defTabSz="968375"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r>
              <a:rPr lang="zh-CN" altLang="en-US" sz="2223">
                <a:solidFill>
                  <a:srgbClr val="3333FF"/>
                </a:solidFill>
                <a:latin typeface="黑体" panose="02010609060101010101" pitchFamily="49" charset="-122"/>
                <a:ea typeface="黑体" panose="02010609060101010101" pitchFamily="49" charset="-122"/>
              </a:rPr>
              <a:t>南美洲</a:t>
            </a:r>
          </a:p>
        </p:txBody>
      </p:sp>
      <p:pic>
        <p:nvPicPr>
          <p:cNvPr id="14372" name="图片 310"/>
          <p:cNvPicPr>
            <a:picLocks noChangeAspect="1" noChangeArrowheads="1"/>
          </p:cNvPicPr>
          <p:nvPr>
            <p:custDataLst>
              <p:tags r:id="rId20"/>
            </p:custDataLst>
          </p:nvPr>
        </p:nvPicPr>
        <p:blipFill>
          <a:blip r:embed="rId44">
            <a:extLst>
              <a:ext uri="{28A0092B-C50C-407E-A947-70E740481C1C}">
                <a14:useLocalDpi xmlns:a14="http://schemas.microsoft.com/office/drawing/2010/main" val="0"/>
              </a:ext>
            </a:extLst>
          </a:blip>
          <a:srcRect l="28500" t="66151" r="24261" b="1875"/>
          <a:stretch>
            <a:fillRect/>
          </a:stretch>
        </p:blipFill>
        <p:spPr bwMode="auto">
          <a:xfrm>
            <a:off x="3828483" y="856935"/>
            <a:ext cx="5315517" cy="3544939"/>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420" name="文本框 361"/>
          <p:cNvSpPr txBox="1"/>
          <p:nvPr>
            <p:custDataLst>
              <p:tags r:id="rId21"/>
            </p:custDataLst>
          </p:nvPr>
        </p:nvSpPr>
        <p:spPr>
          <a:xfrm>
            <a:off x="0" y="1085032"/>
            <a:ext cx="3943161" cy="776495"/>
          </a:xfrm>
          <a:prstGeom prst="rect">
            <a:avLst/>
          </a:prstGeom>
          <a:solidFill>
            <a:schemeClr val="bg1"/>
          </a:solidFill>
          <a:ln w="9525" cap="flat" cmpd="sng" algn="ctr">
            <a:noFill/>
            <a:prstDash val="solid"/>
            <a:round/>
            <a:headEnd type="none" w="med" len="med"/>
            <a:tailEnd type="none" w="med" len="med"/>
          </a:ln>
        </p:spPr>
        <p:txBody>
          <a:bodyPr>
            <a:spAutoFit/>
          </a:bodyPr>
          <a:lstStyle>
            <a:lvl1pPr>
              <a:defRPr sz="3400" b="1">
                <a:solidFill>
                  <a:schemeClr val="bg1"/>
                </a:solidFill>
                <a:latin typeface="华文中宋" panose="02010600040101010101" pitchFamily="2" charset="-122"/>
                <a:ea typeface="华文中宋" panose="02010600040101010101" pitchFamily="2" charset="-122"/>
              </a:defRPr>
            </a:lvl1pPr>
            <a:lvl2pPr>
              <a:defRPr sz="3400" b="1">
                <a:solidFill>
                  <a:schemeClr val="bg1"/>
                </a:solidFill>
                <a:latin typeface="华文中宋" panose="02010600040101010101" pitchFamily="2" charset="-122"/>
                <a:ea typeface="华文中宋" panose="02010600040101010101" pitchFamily="2" charset="-122"/>
              </a:defRPr>
            </a:lvl2pPr>
            <a:lvl3pPr>
              <a:defRPr sz="3400" b="1">
                <a:solidFill>
                  <a:schemeClr val="bg1"/>
                </a:solidFill>
                <a:latin typeface="华文中宋" panose="02010600040101010101" pitchFamily="2" charset="-122"/>
                <a:ea typeface="华文中宋" panose="02010600040101010101" pitchFamily="2" charset="-122"/>
              </a:defRPr>
            </a:lvl3pPr>
            <a:lvl4pPr>
              <a:defRPr sz="3400" b="1">
                <a:solidFill>
                  <a:schemeClr val="bg1"/>
                </a:solidFill>
                <a:latin typeface="华文中宋" panose="02010600040101010101" pitchFamily="2" charset="-122"/>
                <a:ea typeface="华文中宋" panose="02010600040101010101" pitchFamily="2" charset="-122"/>
              </a:defRPr>
            </a:lvl4pPr>
            <a:lvl5pPr>
              <a:defRPr sz="3400" b="1">
                <a:solidFill>
                  <a:schemeClr val="bg1"/>
                </a:solidFill>
                <a:latin typeface="华文中宋" panose="02010600040101010101" pitchFamily="2" charset="-122"/>
                <a:ea typeface="华文中宋" panose="02010600040101010101" pitchFamily="2" charset="-122"/>
              </a:defRPr>
            </a:lvl5pPr>
            <a:lvl6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6pPr>
            <a:lvl7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7pPr>
            <a:lvl8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8pPr>
            <a:lvl9pPr fontAlgn="base">
              <a:spcBef>
                <a:spcPct val="0"/>
              </a:spcBef>
              <a:spcAft>
                <a:spcPct val="0"/>
              </a:spcAft>
              <a:buSzPct val="100000"/>
              <a:defRPr sz="3400" b="1">
                <a:solidFill>
                  <a:schemeClr val="bg1"/>
                </a:solidFill>
                <a:latin typeface="华文中宋" panose="02010600040101010101" pitchFamily="2" charset="-122"/>
                <a:ea typeface="华文中宋" panose="02010600040101010101" pitchFamily="2" charset="-122"/>
              </a:defRPr>
            </a:lvl9pPr>
          </a:lstStyle>
          <a:p>
            <a:r>
              <a:rPr lang="zh-CN" altLang="en-US" sz="2223" dirty="0">
                <a:solidFill>
                  <a:srgbClr val="FF0000"/>
                </a:solidFill>
                <a:effectLst>
                  <a:outerShdw blurRad="38100" dist="38100" dir="2700000" algn="tl">
                    <a:srgbClr val="C0C0C0"/>
                  </a:outerShdw>
                </a:effectLst>
                <a:latin typeface="Arial" panose="020B0604020202020204" pitchFamily="34" charset="0"/>
                <a:sym typeface="宋体" panose="02010600030101010101" pitchFamily="2" charset="-122"/>
              </a:rPr>
              <a:t>中美地峡</a:t>
            </a:r>
            <a:r>
              <a:rPr lang="en-US" altLang="zh-CN" sz="2223" dirty="0">
                <a:solidFill>
                  <a:schemeClr val="tx1"/>
                </a:solidFill>
                <a:effectLst>
                  <a:outerShdw blurRad="38100" dist="38100" dir="2700000" algn="tl">
                    <a:srgbClr val="C0C0C0"/>
                  </a:outerShdw>
                </a:effectLst>
                <a:latin typeface="Arial" panose="020B0604020202020204" pitchFamily="34" charset="0"/>
                <a:sym typeface="宋体" panose="02010600030101010101" pitchFamily="2" charset="-122"/>
              </a:rPr>
              <a:t>——</a:t>
            </a:r>
            <a:r>
              <a:rPr lang="zh-CN" altLang="en-US" sz="2223" dirty="0">
                <a:solidFill>
                  <a:schemeClr val="tx1"/>
                </a:solidFill>
                <a:effectLst>
                  <a:outerShdw blurRad="38100" dist="38100" dir="2700000" algn="tl">
                    <a:srgbClr val="C0C0C0"/>
                  </a:outerShdw>
                </a:effectLst>
                <a:latin typeface="Arial" panose="020B0604020202020204" pitchFamily="34" charset="0"/>
                <a:sym typeface="宋体" panose="02010600030101010101" pitchFamily="2" charset="-122"/>
              </a:rPr>
              <a:t>南北美洲的桥梁，共</a:t>
            </a:r>
            <a:r>
              <a:rPr lang="en-US" altLang="zh-CN" sz="2223" dirty="0">
                <a:solidFill>
                  <a:schemeClr val="tx1"/>
                </a:solidFill>
                <a:effectLst>
                  <a:outerShdw blurRad="38100" dist="38100" dir="2700000" algn="tl">
                    <a:srgbClr val="C0C0C0"/>
                  </a:outerShdw>
                </a:effectLst>
                <a:latin typeface="Arial" panose="020B0604020202020204" pitchFamily="34" charset="0"/>
                <a:sym typeface="宋体" panose="02010600030101010101" pitchFamily="2" charset="-122"/>
              </a:rPr>
              <a:t>7</a:t>
            </a:r>
            <a:r>
              <a:rPr lang="zh-CN" altLang="en-US" sz="2223" dirty="0">
                <a:solidFill>
                  <a:schemeClr val="tx1"/>
                </a:solidFill>
                <a:effectLst>
                  <a:outerShdw blurRad="38100" dist="38100" dir="2700000" algn="tl">
                    <a:srgbClr val="C0C0C0"/>
                  </a:outerShdw>
                </a:effectLst>
                <a:latin typeface="Arial" panose="020B0604020202020204" pitchFamily="34" charset="0"/>
                <a:sym typeface="宋体" panose="02010600030101010101" pitchFamily="2" charset="-122"/>
              </a:rPr>
              <a:t>个国家，多火山地震。</a:t>
            </a:r>
          </a:p>
        </p:txBody>
      </p:sp>
    </p:spTree>
    <p:extLst>
      <p:ext uri="{BB962C8B-B14F-4D97-AF65-F5344CB8AC3E}">
        <p14:creationId xmlns:p14="http://schemas.microsoft.com/office/powerpoint/2010/main" val="973866812"/>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xmlns:p15="http://schemas.microsoft.com/office/powerpoint/2012/main" xmlns:p14="http://schemas.microsoft.com/office/powerpoint/2010/main" id="{479FF135-E6A0-40C0-8FD4-81283F40B9DE}"/>
              </a:ext>
            </a:extLst>
          </p:cNvPr>
          <p:cNvPicPr>
            <a:picLocks noChangeAspect="1"/>
          </p:cNvPicPr>
          <p:nvPr>
            <p:custDataLst>
              <p:tags r:id="rId1"/>
            </p:custDataLst>
          </p:nvPr>
        </p:nvPicPr>
        <p:blipFill>
          <a:blip r:embed="rId5"/>
          <a:stretch>
            <a:fillRect/>
          </a:stretch>
        </p:blipFill>
        <p:spPr>
          <a:xfrm>
            <a:off x="142336" y="1935972"/>
            <a:ext cx="4056572" cy="3048001"/>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 xmlns:a16="http://schemas.microsoft.com/office/drawing/2014/main" xmlns:p15="http://schemas.microsoft.com/office/powerpoint/2012/main" xmlns:p14="http://schemas.microsoft.com/office/powerpoint/2010/main" id="{5B20E352-0EF0-42EB-863D-A6F7ED952955}"/>
              </a:ext>
            </a:extLst>
          </p:cNvPr>
          <p:cNvPicPr>
            <a:picLocks noChangeAspect="1"/>
          </p:cNvPicPr>
          <p:nvPr>
            <p:custDataLst>
              <p:tags r:id="rId2"/>
            </p:custDataLst>
          </p:nvPr>
        </p:nvPicPr>
        <p:blipFill>
          <a:blip r:embed="rId6"/>
          <a:stretch>
            <a:fillRect/>
          </a:stretch>
        </p:blipFill>
        <p:spPr>
          <a:xfrm>
            <a:off x="4619715" y="1935972"/>
            <a:ext cx="4064001" cy="3048001"/>
          </a:xfrm>
          <a:prstGeom prst="rect">
            <a:avLst/>
          </a:prstGeom>
          <a:ln>
            <a:noFill/>
          </a:ln>
          <a:effectLst>
            <a:outerShdw blurRad="292100" dist="139700" dir="2700000" algn="tl" rotWithShape="0">
              <a:srgbClr val="333333">
                <a:alpha val="65000"/>
              </a:srgbClr>
            </a:outerShdw>
          </a:effectLst>
        </p:spPr>
      </p:pic>
      <p:sp>
        <p:nvSpPr>
          <p:cNvPr id="6" name="TextBox 5"/>
          <p:cNvSpPr txBox="1"/>
          <p:nvPr>
            <p:custDataLst>
              <p:tags r:id="rId3"/>
            </p:custDataLst>
          </p:nvPr>
        </p:nvSpPr>
        <p:spPr>
          <a:xfrm>
            <a:off x="71168" y="912600"/>
            <a:ext cx="2677642" cy="346241"/>
          </a:xfrm>
          <a:prstGeom prst="rect">
            <a:avLst/>
          </a:prstGeom>
          <a:solidFill>
            <a:srgbClr val="FFC000"/>
          </a:solidFill>
        </p:spPr>
        <p:txBody>
          <a:bodyPr wrap="none" lIns="68573" tIns="34286" rIns="68573" bIns="34286" rtlCol="0">
            <a:spAutoFit/>
          </a:bodyPr>
          <a:lstStyle/>
          <a:p>
            <a:r>
              <a:rPr lang="zh-CN" altLang="en-US"/>
              <a:t>哥斯达黎加的阿雷纳火山</a:t>
            </a:r>
          </a:p>
        </p:txBody>
      </p:sp>
    </p:spTree>
    <p:extLst>
      <p:ext uri="{BB962C8B-B14F-4D97-AF65-F5344CB8AC3E}">
        <p14:creationId xmlns:p14="http://schemas.microsoft.com/office/powerpoint/2010/main" val="38444534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1247327" y="1408802"/>
            <a:ext cx="6429375" cy="4286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304292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图片 5" descr="200312916344212"/>
          <p:cNvPicPr>
            <a:picLocks noChangeAspect="1"/>
          </p:cNvPicPr>
          <p:nvPr/>
        </p:nvPicPr>
        <p:blipFill>
          <a:blip r:embed="rId2"/>
          <a:srcRect l="3347" t="678" r="2235" b="7556"/>
          <a:stretch>
            <a:fillRect/>
          </a:stretch>
        </p:blipFill>
        <p:spPr>
          <a:xfrm>
            <a:off x="4339590" y="2945131"/>
            <a:ext cx="3721894" cy="2966561"/>
          </a:xfrm>
          <a:prstGeom prst="rect">
            <a:avLst/>
          </a:prstGeom>
          <a:noFill/>
          <a:ln w="9525">
            <a:solidFill>
              <a:schemeClr val="tx1"/>
            </a:solidFill>
          </a:ln>
        </p:spPr>
      </p:pic>
      <p:sp>
        <p:nvSpPr>
          <p:cNvPr id="1048684" name="Rectangle 7"/>
          <p:cNvSpPr/>
          <p:nvPr/>
        </p:nvSpPr>
        <p:spPr>
          <a:xfrm>
            <a:off x="0" y="1032034"/>
            <a:ext cx="2403158" cy="540544"/>
          </a:xfrm>
          <a:prstGeom prst="rect">
            <a:avLst/>
          </a:prstGeom>
          <a:noFill/>
          <a:ln w="9525">
            <a:noFill/>
            <a:prstDash val="solid"/>
          </a:ln>
        </p:spPr>
        <p:txBody>
          <a:bodyPr wrap="none" anchor="ctr"/>
          <a:lstStyle/>
          <a:p>
            <a:r>
              <a:rPr lang="zh-CN" altLang="en-US" sz="3000" b="1" dirty="0">
                <a:latin typeface="黑体" panose="02010609060101010101" pitchFamily="2" charset="-122"/>
                <a:ea typeface="黑体" panose="02010609060101010101" pitchFamily="2" charset="-122"/>
                <a:cs typeface="黑体" panose="02010609060101010101" pitchFamily="2" charset="-122"/>
              </a:rPr>
              <a:t> 西印度群岛</a:t>
            </a:r>
          </a:p>
        </p:txBody>
      </p:sp>
      <p:pic>
        <p:nvPicPr>
          <p:cNvPr id="2097161" name="图片 12290" descr="200312916344212"/>
          <p:cNvPicPr>
            <a:picLocks noChangeAspect="1"/>
          </p:cNvPicPr>
          <p:nvPr/>
        </p:nvPicPr>
        <p:blipFill>
          <a:blip r:embed="rId2"/>
          <a:srcRect l="3347" t="678" r="2235" b="7556"/>
          <a:stretch>
            <a:fillRect/>
          </a:stretch>
        </p:blipFill>
        <p:spPr>
          <a:xfrm>
            <a:off x="4350544" y="2950369"/>
            <a:ext cx="3721894" cy="2966561"/>
          </a:xfrm>
          <a:prstGeom prst="rect">
            <a:avLst/>
          </a:prstGeom>
          <a:noFill/>
          <a:ln w="9525">
            <a:solidFill>
              <a:schemeClr val="tx1"/>
            </a:solidFill>
          </a:ln>
        </p:spPr>
      </p:pic>
      <p:sp>
        <p:nvSpPr>
          <p:cNvPr id="1048685" name="曲线 132"/>
          <p:cNvSpPr/>
          <p:nvPr/>
        </p:nvSpPr>
        <p:spPr>
          <a:xfrm>
            <a:off x="4420791" y="3576161"/>
            <a:ext cx="2882503" cy="963216"/>
          </a:xfrm>
          <a:custGeom>
            <a:avLst/>
            <a:gdLst/>
            <a:ahLst/>
            <a:cxnLst/>
            <a:rect l="0" t="0" r="r" b="b"/>
            <a:pathLst>
              <a:path w="21600" h="21600">
                <a:moveTo>
                  <a:pt x="279" y="1977"/>
                </a:moveTo>
                <a:cubicBezTo>
                  <a:pt x="899" y="1575"/>
                  <a:pt x="2289" y="0"/>
                  <a:pt x="3774" y="262"/>
                </a:cubicBezTo>
                <a:cubicBezTo>
                  <a:pt x="5260" y="525"/>
                  <a:pt x="6406" y="1748"/>
                  <a:pt x="7714" y="3307"/>
                </a:cubicBezTo>
                <a:cubicBezTo>
                  <a:pt x="9022" y="4866"/>
                  <a:pt x="9441" y="6803"/>
                  <a:pt x="10318" y="8058"/>
                </a:cubicBezTo>
                <a:cubicBezTo>
                  <a:pt x="11196" y="9314"/>
                  <a:pt x="11070" y="9051"/>
                  <a:pt x="12098" y="9585"/>
                </a:cubicBezTo>
                <a:cubicBezTo>
                  <a:pt x="13126" y="10118"/>
                  <a:pt x="14436" y="10077"/>
                  <a:pt x="15464" y="10726"/>
                </a:cubicBezTo>
                <a:cubicBezTo>
                  <a:pt x="16492" y="11374"/>
                  <a:pt x="16125" y="12211"/>
                  <a:pt x="17243" y="12818"/>
                </a:cubicBezTo>
                <a:cubicBezTo>
                  <a:pt x="18362" y="13426"/>
                  <a:pt x="20508" y="12211"/>
                  <a:pt x="21054" y="13770"/>
                </a:cubicBezTo>
                <a:cubicBezTo>
                  <a:pt x="21600" y="15330"/>
                  <a:pt x="21295" y="19630"/>
                  <a:pt x="19974" y="20615"/>
                </a:cubicBezTo>
                <a:cubicBezTo>
                  <a:pt x="18652" y="21600"/>
                  <a:pt x="16048" y="18900"/>
                  <a:pt x="14447" y="18711"/>
                </a:cubicBezTo>
                <a:cubicBezTo>
                  <a:pt x="12846" y="18522"/>
                  <a:pt x="13063" y="19359"/>
                  <a:pt x="11969" y="19663"/>
                </a:cubicBezTo>
                <a:cubicBezTo>
                  <a:pt x="10875" y="19966"/>
                  <a:pt x="10179" y="20582"/>
                  <a:pt x="8983" y="20237"/>
                </a:cubicBezTo>
                <a:cubicBezTo>
                  <a:pt x="7788" y="19893"/>
                  <a:pt x="7270" y="19704"/>
                  <a:pt x="5998" y="17956"/>
                </a:cubicBezTo>
                <a:cubicBezTo>
                  <a:pt x="4726" y="16208"/>
                  <a:pt x="3569" y="13048"/>
                  <a:pt x="2629" y="11489"/>
                </a:cubicBezTo>
                <a:cubicBezTo>
                  <a:pt x="1688" y="9930"/>
                  <a:pt x="1779" y="11259"/>
                  <a:pt x="1296" y="10151"/>
                </a:cubicBezTo>
                <a:cubicBezTo>
                  <a:pt x="814" y="9043"/>
                  <a:pt x="433" y="7451"/>
                  <a:pt x="216" y="5966"/>
                </a:cubicBezTo>
                <a:cubicBezTo>
                  <a:pt x="0" y="4480"/>
                  <a:pt x="202" y="3528"/>
                  <a:pt x="216" y="2732"/>
                </a:cubicBezTo>
                <a:cubicBezTo>
                  <a:pt x="230" y="1936"/>
                  <a:pt x="265" y="2068"/>
                  <a:pt x="279" y="1977"/>
                </a:cubicBezTo>
                <a:close/>
              </a:path>
            </a:pathLst>
          </a:custGeom>
          <a:noFill/>
          <a:ln w="63500" cap="flat" cmpd="sng">
            <a:solidFill>
              <a:srgbClr val="FF0000"/>
            </a:solidFill>
            <a:prstDash val="solid"/>
            <a:headEnd type="none" w="med" len="med"/>
            <a:tailEnd type="triangle" w="med" len="med"/>
          </a:ln>
        </p:spPr>
        <p:txBody>
          <a:bodyPr/>
          <a:lstStyle/>
          <a:p>
            <a:endParaRPr lang="zh-CN" altLang="en-US" sz="1350"/>
          </a:p>
        </p:txBody>
      </p:sp>
      <p:sp>
        <p:nvSpPr>
          <p:cNvPr id="1048686" name="曲线 134"/>
          <p:cNvSpPr/>
          <p:nvPr/>
        </p:nvSpPr>
        <p:spPr>
          <a:xfrm>
            <a:off x="5208985" y="2945131"/>
            <a:ext cx="1094184" cy="1002506"/>
          </a:xfrm>
          <a:custGeom>
            <a:avLst/>
            <a:gdLst/>
            <a:ahLst/>
            <a:cxnLst/>
            <a:rect l="0" t="0" r="r" b="b"/>
            <a:pathLst>
              <a:path w="21600" h="21600">
                <a:moveTo>
                  <a:pt x="2412" y="882"/>
                </a:moveTo>
                <a:cubicBezTo>
                  <a:pt x="3149" y="859"/>
                  <a:pt x="4356" y="0"/>
                  <a:pt x="6935" y="1426"/>
                </a:cubicBezTo>
                <a:cubicBezTo>
                  <a:pt x="9514" y="2853"/>
                  <a:pt x="12598" y="5084"/>
                  <a:pt x="15307" y="8009"/>
                </a:cubicBezTo>
                <a:cubicBezTo>
                  <a:pt x="18016" y="10934"/>
                  <a:pt x="19389" y="13519"/>
                  <a:pt x="20494" y="16042"/>
                </a:cubicBezTo>
                <a:cubicBezTo>
                  <a:pt x="21600" y="18564"/>
                  <a:pt x="21159" y="19629"/>
                  <a:pt x="20827" y="20614"/>
                </a:cubicBezTo>
                <a:cubicBezTo>
                  <a:pt x="20494" y="21600"/>
                  <a:pt x="19490" y="20937"/>
                  <a:pt x="18818" y="20977"/>
                </a:cubicBezTo>
                <a:cubicBezTo>
                  <a:pt x="18146" y="21016"/>
                  <a:pt x="18052" y="20945"/>
                  <a:pt x="17482" y="20795"/>
                </a:cubicBezTo>
                <a:cubicBezTo>
                  <a:pt x="16911" y="20646"/>
                  <a:pt x="16774" y="20464"/>
                  <a:pt x="15972" y="20244"/>
                </a:cubicBezTo>
                <a:cubicBezTo>
                  <a:pt x="15170" y="20023"/>
                  <a:pt x="14238" y="20102"/>
                  <a:pt x="13465" y="19700"/>
                </a:cubicBezTo>
                <a:cubicBezTo>
                  <a:pt x="12692" y="19298"/>
                  <a:pt x="12555" y="18675"/>
                  <a:pt x="12122" y="18233"/>
                </a:cubicBezTo>
                <a:cubicBezTo>
                  <a:pt x="11688" y="17792"/>
                  <a:pt x="11616" y="17760"/>
                  <a:pt x="11284" y="17508"/>
                </a:cubicBezTo>
                <a:cubicBezTo>
                  <a:pt x="10951" y="17256"/>
                  <a:pt x="11414" y="17358"/>
                  <a:pt x="10446" y="16956"/>
                </a:cubicBezTo>
                <a:cubicBezTo>
                  <a:pt x="9477" y="16554"/>
                  <a:pt x="7599" y="16010"/>
                  <a:pt x="6429" y="15498"/>
                </a:cubicBezTo>
                <a:cubicBezTo>
                  <a:pt x="5259" y="14985"/>
                  <a:pt x="5425" y="15056"/>
                  <a:pt x="4587" y="14402"/>
                </a:cubicBezTo>
                <a:cubicBezTo>
                  <a:pt x="3749" y="13748"/>
                  <a:pt x="3084" y="13669"/>
                  <a:pt x="2246" y="12211"/>
                </a:cubicBezTo>
                <a:cubicBezTo>
                  <a:pt x="1408" y="10752"/>
                  <a:pt x="809" y="8663"/>
                  <a:pt x="404" y="7094"/>
                </a:cubicBezTo>
                <a:cubicBezTo>
                  <a:pt x="0" y="5526"/>
                  <a:pt x="101" y="5407"/>
                  <a:pt x="238" y="4351"/>
                </a:cubicBezTo>
                <a:cubicBezTo>
                  <a:pt x="375" y="3295"/>
                  <a:pt x="642" y="2491"/>
                  <a:pt x="1076" y="1797"/>
                </a:cubicBezTo>
                <a:cubicBezTo>
                  <a:pt x="1509" y="1103"/>
                  <a:pt x="2160" y="1016"/>
                  <a:pt x="2412" y="882"/>
                </a:cubicBezTo>
                <a:close/>
              </a:path>
            </a:pathLst>
          </a:custGeom>
          <a:noFill/>
          <a:ln w="63500" cap="flat" cmpd="sng">
            <a:solidFill>
              <a:srgbClr val="FF0000"/>
            </a:solidFill>
            <a:prstDash val="solid"/>
            <a:headEnd type="none" w="med" len="med"/>
            <a:tailEnd type="triangle" w="med" len="med"/>
          </a:ln>
        </p:spPr>
        <p:txBody>
          <a:bodyPr/>
          <a:lstStyle/>
          <a:p>
            <a:endParaRPr lang="zh-CN" altLang="en-US" sz="1350"/>
          </a:p>
        </p:txBody>
      </p:sp>
      <p:sp>
        <p:nvSpPr>
          <p:cNvPr id="1048687" name="曲线 137"/>
          <p:cNvSpPr/>
          <p:nvPr/>
        </p:nvSpPr>
        <p:spPr>
          <a:xfrm>
            <a:off x="6366272" y="4226243"/>
            <a:ext cx="1585913" cy="1095375"/>
          </a:xfrm>
          <a:custGeom>
            <a:avLst/>
            <a:gdLst/>
            <a:ahLst/>
            <a:cxnLst/>
            <a:rect l="0" t="0" r="r" b="b"/>
            <a:pathLst>
              <a:path w="21600" h="21600">
                <a:moveTo>
                  <a:pt x="229" y="15179"/>
                </a:moveTo>
                <a:cubicBezTo>
                  <a:pt x="1161" y="15648"/>
                  <a:pt x="3165" y="17054"/>
                  <a:pt x="5543" y="17523"/>
                </a:cubicBezTo>
                <a:cubicBezTo>
                  <a:pt x="7921" y="17992"/>
                  <a:pt x="10164" y="18122"/>
                  <a:pt x="12128" y="17523"/>
                </a:cubicBezTo>
                <a:cubicBezTo>
                  <a:pt x="14092" y="16925"/>
                  <a:pt x="14645" y="15987"/>
                  <a:pt x="15363" y="14515"/>
                </a:cubicBezTo>
                <a:cubicBezTo>
                  <a:pt x="16081" y="13043"/>
                  <a:pt x="15986" y="11535"/>
                  <a:pt x="15707" y="10165"/>
                </a:cubicBezTo>
                <a:cubicBezTo>
                  <a:pt x="15428" y="8794"/>
                  <a:pt x="14670" y="8693"/>
                  <a:pt x="13977" y="7654"/>
                </a:cubicBezTo>
                <a:cubicBezTo>
                  <a:pt x="13285" y="6615"/>
                  <a:pt x="12567" y="5850"/>
                  <a:pt x="12243" y="4985"/>
                </a:cubicBezTo>
                <a:cubicBezTo>
                  <a:pt x="11919" y="4119"/>
                  <a:pt x="12198" y="4184"/>
                  <a:pt x="12357" y="3311"/>
                </a:cubicBezTo>
                <a:cubicBezTo>
                  <a:pt x="12517" y="2438"/>
                  <a:pt x="12472" y="1233"/>
                  <a:pt x="13050" y="634"/>
                </a:cubicBezTo>
                <a:cubicBezTo>
                  <a:pt x="13628" y="36"/>
                  <a:pt x="14461" y="0"/>
                  <a:pt x="15249" y="303"/>
                </a:cubicBezTo>
                <a:cubicBezTo>
                  <a:pt x="16036" y="606"/>
                  <a:pt x="16515" y="1276"/>
                  <a:pt x="16978" y="2142"/>
                </a:cubicBezTo>
                <a:cubicBezTo>
                  <a:pt x="17442" y="3008"/>
                  <a:pt x="17208" y="3109"/>
                  <a:pt x="17557" y="4646"/>
                </a:cubicBezTo>
                <a:cubicBezTo>
                  <a:pt x="17906" y="6182"/>
                  <a:pt x="18344" y="8361"/>
                  <a:pt x="18713" y="9833"/>
                </a:cubicBezTo>
                <a:cubicBezTo>
                  <a:pt x="19082" y="11305"/>
                  <a:pt x="19267" y="11535"/>
                  <a:pt x="19406" y="12004"/>
                </a:cubicBezTo>
                <a:cubicBezTo>
                  <a:pt x="19546" y="12473"/>
                  <a:pt x="19082" y="11968"/>
                  <a:pt x="19406" y="12170"/>
                </a:cubicBezTo>
                <a:cubicBezTo>
                  <a:pt x="19730" y="12372"/>
                  <a:pt x="20612" y="12473"/>
                  <a:pt x="21026" y="13007"/>
                </a:cubicBezTo>
                <a:cubicBezTo>
                  <a:pt x="21440" y="13541"/>
                  <a:pt x="21395" y="14075"/>
                  <a:pt x="21485" y="14847"/>
                </a:cubicBezTo>
                <a:cubicBezTo>
                  <a:pt x="21575" y="15619"/>
                  <a:pt x="21600" y="16218"/>
                  <a:pt x="21485" y="16852"/>
                </a:cubicBezTo>
                <a:cubicBezTo>
                  <a:pt x="21370" y="17487"/>
                  <a:pt x="21320" y="17451"/>
                  <a:pt x="20907" y="18021"/>
                </a:cubicBezTo>
                <a:cubicBezTo>
                  <a:pt x="20493" y="18591"/>
                  <a:pt x="19775" y="19190"/>
                  <a:pt x="19406" y="19695"/>
                </a:cubicBezTo>
                <a:cubicBezTo>
                  <a:pt x="19037" y="20200"/>
                  <a:pt x="19341" y="20366"/>
                  <a:pt x="19062" y="20532"/>
                </a:cubicBezTo>
                <a:cubicBezTo>
                  <a:pt x="18783" y="20698"/>
                  <a:pt x="18574" y="20633"/>
                  <a:pt x="18020" y="20532"/>
                </a:cubicBezTo>
                <a:cubicBezTo>
                  <a:pt x="17467" y="20431"/>
                  <a:pt x="16889" y="20193"/>
                  <a:pt x="16285" y="20027"/>
                </a:cubicBezTo>
                <a:cubicBezTo>
                  <a:pt x="15682" y="19861"/>
                  <a:pt x="15523" y="19796"/>
                  <a:pt x="15014" y="19695"/>
                </a:cubicBezTo>
                <a:cubicBezTo>
                  <a:pt x="14506" y="19594"/>
                  <a:pt x="14321" y="19464"/>
                  <a:pt x="13743" y="19529"/>
                </a:cubicBezTo>
                <a:cubicBezTo>
                  <a:pt x="13165" y="19594"/>
                  <a:pt x="12846" y="19695"/>
                  <a:pt x="12128" y="20027"/>
                </a:cubicBezTo>
                <a:cubicBezTo>
                  <a:pt x="11410" y="20359"/>
                  <a:pt x="10647" y="20900"/>
                  <a:pt x="10164" y="21203"/>
                </a:cubicBezTo>
                <a:cubicBezTo>
                  <a:pt x="9680" y="21506"/>
                  <a:pt x="9860" y="21470"/>
                  <a:pt x="9700" y="21535"/>
                </a:cubicBezTo>
                <a:cubicBezTo>
                  <a:pt x="9541" y="21600"/>
                  <a:pt x="9566" y="21535"/>
                  <a:pt x="9356" y="21535"/>
                </a:cubicBezTo>
                <a:cubicBezTo>
                  <a:pt x="9147" y="21535"/>
                  <a:pt x="9077" y="21571"/>
                  <a:pt x="8663" y="21535"/>
                </a:cubicBezTo>
                <a:cubicBezTo>
                  <a:pt x="8250" y="21498"/>
                  <a:pt x="7761" y="21535"/>
                  <a:pt x="7278" y="21369"/>
                </a:cubicBezTo>
                <a:cubicBezTo>
                  <a:pt x="6794" y="21203"/>
                  <a:pt x="6585" y="20864"/>
                  <a:pt x="6236" y="20698"/>
                </a:cubicBezTo>
                <a:cubicBezTo>
                  <a:pt x="5887" y="20532"/>
                  <a:pt x="5892" y="20734"/>
                  <a:pt x="5543" y="20532"/>
                </a:cubicBezTo>
                <a:cubicBezTo>
                  <a:pt x="5194" y="20330"/>
                  <a:pt x="4915" y="19926"/>
                  <a:pt x="4501" y="19695"/>
                </a:cubicBezTo>
                <a:cubicBezTo>
                  <a:pt x="4087" y="19464"/>
                  <a:pt x="3997" y="19500"/>
                  <a:pt x="3464" y="19363"/>
                </a:cubicBezTo>
                <a:cubicBezTo>
                  <a:pt x="2931" y="19226"/>
                  <a:pt x="2352" y="19291"/>
                  <a:pt x="1844" y="19024"/>
                </a:cubicBezTo>
                <a:cubicBezTo>
                  <a:pt x="1335" y="18757"/>
                  <a:pt x="1246" y="18353"/>
                  <a:pt x="922" y="18021"/>
                </a:cubicBezTo>
                <a:cubicBezTo>
                  <a:pt x="598" y="17689"/>
                  <a:pt x="413" y="17725"/>
                  <a:pt x="229" y="17357"/>
                </a:cubicBezTo>
                <a:cubicBezTo>
                  <a:pt x="44" y="16989"/>
                  <a:pt x="0" y="16614"/>
                  <a:pt x="0" y="16181"/>
                </a:cubicBezTo>
                <a:cubicBezTo>
                  <a:pt x="0" y="15749"/>
                  <a:pt x="179" y="15359"/>
                  <a:pt x="229" y="15179"/>
                </a:cubicBezTo>
                <a:close/>
              </a:path>
            </a:pathLst>
          </a:custGeom>
          <a:noFill/>
          <a:ln w="63500" cap="flat" cmpd="sng">
            <a:solidFill>
              <a:srgbClr val="FF0000"/>
            </a:solidFill>
            <a:prstDash val="solid"/>
            <a:headEnd type="none" w="med" len="med"/>
            <a:tailEnd type="triangle" w="med" len="med"/>
          </a:ln>
        </p:spPr>
        <p:txBody>
          <a:bodyPr/>
          <a:lstStyle/>
          <a:p>
            <a:endParaRPr lang="zh-CN" altLang="en-US" sz="1350"/>
          </a:p>
        </p:txBody>
      </p:sp>
      <p:sp>
        <p:nvSpPr>
          <p:cNvPr id="1048688" name="文本框 12295"/>
          <p:cNvSpPr txBox="1"/>
          <p:nvPr/>
        </p:nvSpPr>
        <p:spPr>
          <a:xfrm flipH="1">
            <a:off x="8560594" y="3612833"/>
            <a:ext cx="561975" cy="2354491"/>
          </a:xfrm>
          <a:prstGeom prst="rect">
            <a:avLst/>
          </a:prstGeom>
          <a:noFill/>
          <a:ln w="9525">
            <a:noFill/>
          </a:ln>
        </p:spPr>
        <p:txBody>
          <a:bodyPr wrap="square">
            <a:spAutoFit/>
          </a:bodyPr>
          <a:lstStyle/>
          <a:p>
            <a:pPr algn="ctr"/>
            <a:r>
              <a:rPr lang="zh-CN" altLang="en-US" sz="2100" b="1" dirty="0">
                <a:latin typeface="Arial" panose="020B0604020202020204" pitchFamily="34" charset="0"/>
              </a:rPr>
              <a:t>小安地列斯群岛</a:t>
            </a:r>
          </a:p>
        </p:txBody>
      </p:sp>
      <p:sp>
        <p:nvSpPr>
          <p:cNvPr id="1048689" name="文本框 12296"/>
          <p:cNvSpPr txBox="1"/>
          <p:nvPr/>
        </p:nvSpPr>
        <p:spPr>
          <a:xfrm>
            <a:off x="3408760" y="3360659"/>
            <a:ext cx="594122" cy="2354491"/>
          </a:xfrm>
          <a:prstGeom prst="rect">
            <a:avLst/>
          </a:prstGeom>
          <a:noFill/>
          <a:ln w="9525">
            <a:noFill/>
          </a:ln>
        </p:spPr>
        <p:txBody>
          <a:bodyPr>
            <a:spAutoFit/>
          </a:bodyPr>
          <a:lstStyle/>
          <a:p>
            <a:pPr algn="ctr"/>
            <a:r>
              <a:rPr lang="zh-CN" altLang="en-US" sz="2100" b="1" dirty="0">
                <a:latin typeface="Arial" panose="020B0604020202020204" pitchFamily="34" charset="0"/>
              </a:rPr>
              <a:t>大安地列斯群岛</a:t>
            </a:r>
          </a:p>
        </p:txBody>
      </p:sp>
      <p:sp>
        <p:nvSpPr>
          <p:cNvPr id="1048690" name="箭头 145"/>
          <p:cNvSpPr/>
          <p:nvPr/>
        </p:nvSpPr>
        <p:spPr>
          <a:xfrm flipV="1">
            <a:off x="3948113" y="3901203"/>
            <a:ext cx="485775" cy="53578"/>
          </a:xfrm>
          <a:prstGeom prst="line">
            <a:avLst/>
          </a:prstGeom>
          <a:ln w="63500" cap="flat" cmpd="sng">
            <a:solidFill>
              <a:srgbClr val="0000FF"/>
            </a:solidFill>
            <a:prstDash val="solid"/>
            <a:headEnd type="none" w="med" len="med"/>
            <a:tailEnd type="triangle" w="med" len="med"/>
          </a:ln>
        </p:spPr>
      </p:sp>
      <p:sp>
        <p:nvSpPr>
          <p:cNvPr id="1048691" name="箭头 147"/>
          <p:cNvSpPr/>
          <p:nvPr/>
        </p:nvSpPr>
        <p:spPr>
          <a:xfrm flipH="1" flipV="1">
            <a:off x="7836694" y="4765596"/>
            <a:ext cx="756047" cy="108347"/>
          </a:xfrm>
          <a:prstGeom prst="line">
            <a:avLst/>
          </a:prstGeom>
          <a:ln w="63500" cap="flat" cmpd="sng">
            <a:solidFill>
              <a:srgbClr val="0000FF"/>
            </a:solidFill>
            <a:prstDash val="solid"/>
            <a:headEnd type="none" w="med" len="med"/>
            <a:tailEnd type="triangle" w="med" len="med"/>
          </a:ln>
        </p:spPr>
      </p:sp>
      <p:sp>
        <p:nvSpPr>
          <p:cNvPr id="1048692" name="曲线 132"/>
          <p:cNvSpPr/>
          <p:nvPr/>
        </p:nvSpPr>
        <p:spPr>
          <a:xfrm>
            <a:off x="4420791" y="3569494"/>
            <a:ext cx="2882503" cy="963216"/>
          </a:xfrm>
          <a:custGeom>
            <a:avLst/>
            <a:gdLst/>
            <a:ahLst/>
            <a:cxnLst/>
            <a:rect l="0" t="0" r="r" b="b"/>
            <a:pathLst>
              <a:path w="21600" h="21600">
                <a:moveTo>
                  <a:pt x="279" y="1977"/>
                </a:moveTo>
                <a:cubicBezTo>
                  <a:pt x="899" y="1575"/>
                  <a:pt x="2289" y="0"/>
                  <a:pt x="3774" y="262"/>
                </a:cubicBezTo>
                <a:cubicBezTo>
                  <a:pt x="5260" y="525"/>
                  <a:pt x="6406" y="1748"/>
                  <a:pt x="7714" y="3307"/>
                </a:cubicBezTo>
                <a:cubicBezTo>
                  <a:pt x="9022" y="4866"/>
                  <a:pt x="9441" y="6803"/>
                  <a:pt x="10318" y="8058"/>
                </a:cubicBezTo>
                <a:cubicBezTo>
                  <a:pt x="11196" y="9314"/>
                  <a:pt x="11070" y="9051"/>
                  <a:pt x="12098" y="9585"/>
                </a:cubicBezTo>
                <a:cubicBezTo>
                  <a:pt x="13126" y="10118"/>
                  <a:pt x="14436" y="10077"/>
                  <a:pt x="15464" y="10726"/>
                </a:cubicBezTo>
                <a:cubicBezTo>
                  <a:pt x="16492" y="11374"/>
                  <a:pt x="16125" y="12211"/>
                  <a:pt x="17243" y="12818"/>
                </a:cubicBezTo>
                <a:cubicBezTo>
                  <a:pt x="18362" y="13426"/>
                  <a:pt x="20508" y="12211"/>
                  <a:pt x="21054" y="13770"/>
                </a:cubicBezTo>
                <a:cubicBezTo>
                  <a:pt x="21600" y="15330"/>
                  <a:pt x="21295" y="19630"/>
                  <a:pt x="19974" y="20615"/>
                </a:cubicBezTo>
                <a:cubicBezTo>
                  <a:pt x="18652" y="21600"/>
                  <a:pt x="16048" y="18900"/>
                  <a:pt x="14447" y="18711"/>
                </a:cubicBezTo>
                <a:cubicBezTo>
                  <a:pt x="12846" y="18522"/>
                  <a:pt x="13063" y="19359"/>
                  <a:pt x="11969" y="19663"/>
                </a:cubicBezTo>
                <a:cubicBezTo>
                  <a:pt x="10875" y="19966"/>
                  <a:pt x="10179" y="20582"/>
                  <a:pt x="8983" y="20237"/>
                </a:cubicBezTo>
                <a:cubicBezTo>
                  <a:pt x="7788" y="19893"/>
                  <a:pt x="7270" y="19704"/>
                  <a:pt x="5998" y="17956"/>
                </a:cubicBezTo>
                <a:cubicBezTo>
                  <a:pt x="4726" y="16208"/>
                  <a:pt x="3569" y="13048"/>
                  <a:pt x="2629" y="11489"/>
                </a:cubicBezTo>
                <a:cubicBezTo>
                  <a:pt x="1688" y="9930"/>
                  <a:pt x="1779" y="11259"/>
                  <a:pt x="1296" y="10151"/>
                </a:cubicBezTo>
                <a:cubicBezTo>
                  <a:pt x="814" y="9043"/>
                  <a:pt x="433" y="7451"/>
                  <a:pt x="216" y="5966"/>
                </a:cubicBezTo>
                <a:cubicBezTo>
                  <a:pt x="0" y="4480"/>
                  <a:pt x="202" y="3528"/>
                  <a:pt x="216" y="2732"/>
                </a:cubicBezTo>
                <a:cubicBezTo>
                  <a:pt x="230" y="1936"/>
                  <a:pt x="265" y="2068"/>
                  <a:pt x="279" y="1977"/>
                </a:cubicBezTo>
                <a:close/>
              </a:path>
            </a:pathLst>
          </a:custGeom>
          <a:noFill/>
          <a:ln w="63500" cap="flat" cmpd="sng">
            <a:solidFill>
              <a:srgbClr val="FF0000"/>
            </a:solidFill>
            <a:prstDash val="solid"/>
            <a:headEnd type="none" w="med" len="med"/>
            <a:tailEnd type="triangle" w="med" len="med"/>
          </a:ln>
        </p:spPr>
        <p:txBody>
          <a:bodyPr/>
          <a:lstStyle/>
          <a:p>
            <a:endParaRPr lang="zh-CN" altLang="en-US" sz="1350"/>
          </a:p>
        </p:txBody>
      </p:sp>
      <p:sp>
        <p:nvSpPr>
          <p:cNvPr id="1048693" name="曲线 134"/>
          <p:cNvSpPr/>
          <p:nvPr/>
        </p:nvSpPr>
        <p:spPr>
          <a:xfrm>
            <a:off x="5208985" y="2938463"/>
            <a:ext cx="1094184" cy="1002506"/>
          </a:xfrm>
          <a:custGeom>
            <a:avLst/>
            <a:gdLst/>
            <a:ahLst/>
            <a:cxnLst/>
            <a:rect l="0" t="0" r="r" b="b"/>
            <a:pathLst>
              <a:path w="21600" h="21600">
                <a:moveTo>
                  <a:pt x="2412" y="882"/>
                </a:moveTo>
                <a:cubicBezTo>
                  <a:pt x="3149" y="859"/>
                  <a:pt x="4356" y="0"/>
                  <a:pt x="6935" y="1426"/>
                </a:cubicBezTo>
                <a:cubicBezTo>
                  <a:pt x="9514" y="2853"/>
                  <a:pt x="12598" y="5084"/>
                  <a:pt x="15307" y="8009"/>
                </a:cubicBezTo>
                <a:cubicBezTo>
                  <a:pt x="18016" y="10934"/>
                  <a:pt x="19389" y="13519"/>
                  <a:pt x="20494" y="16042"/>
                </a:cubicBezTo>
                <a:cubicBezTo>
                  <a:pt x="21600" y="18564"/>
                  <a:pt x="21159" y="19629"/>
                  <a:pt x="20827" y="20614"/>
                </a:cubicBezTo>
                <a:cubicBezTo>
                  <a:pt x="20494" y="21600"/>
                  <a:pt x="19490" y="20937"/>
                  <a:pt x="18818" y="20977"/>
                </a:cubicBezTo>
                <a:cubicBezTo>
                  <a:pt x="18146" y="21016"/>
                  <a:pt x="18052" y="20945"/>
                  <a:pt x="17482" y="20795"/>
                </a:cubicBezTo>
                <a:cubicBezTo>
                  <a:pt x="16911" y="20646"/>
                  <a:pt x="16774" y="20464"/>
                  <a:pt x="15972" y="20244"/>
                </a:cubicBezTo>
                <a:cubicBezTo>
                  <a:pt x="15170" y="20023"/>
                  <a:pt x="14238" y="20102"/>
                  <a:pt x="13465" y="19700"/>
                </a:cubicBezTo>
                <a:cubicBezTo>
                  <a:pt x="12692" y="19298"/>
                  <a:pt x="12555" y="18675"/>
                  <a:pt x="12122" y="18233"/>
                </a:cubicBezTo>
                <a:cubicBezTo>
                  <a:pt x="11688" y="17792"/>
                  <a:pt x="11616" y="17760"/>
                  <a:pt x="11284" y="17508"/>
                </a:cubicBezTo>
                <a:cubicBezTo>
                  <a:pt x="10951" y="17256"/>
                  <a:pt x="11414" y="17358"/>
                  <a:pt x="10446" y="16956"/>
                </a:cubicBezTo>
                <a:cubicBezTo>
                  <a:pt x="9477" y="16554"/>
                  <a:pt x="7599" y="16010"/>
                  <a:pt x="6429" y="15498"/>
                </a:cubicBezTo>
                <a:cubicBezTo>
                  <a:pt x="5259" y="14985"/>
                  <a:pt x="5425" y="15056"/>
                  <a:pt x="4587" y="14402"/>
                </a:cubicBezTo>
                <a:cubicBezTo>
                  <a:pt x="3749" y="13748"/>
                  <a:pt x="3084" y="13669"/>
                  <a:pt x="2246" y="12211"/>
                </a:cubicBezTo>
                <a:cubicBezTo>
                  <a:pt x="1408" y="10752"/>
                  <a:pt x="809" y="8663"/>
                  <a:pt x="404" y="7094"/>
                </a:cubicBezTo>
                <a:cubicBezTo>
                  <a:pt x="0" y="5526"/>
                  <a:pt x="101" y="5407"/>
                  <a:pt x="238" y="4351"/>
                </a:cubicBezTo>
                <a:cubicBezTo>
                  <a:pt x="375" y="3295"/>
                  <a:pt x="642" y="2491"/>
                  <a:pt x="1076" y="1797"/>
                </a:cubicBezTo>
                <a:cubicBezTo>
                  <a:pt x="1509" y="1103"/>
                  <a:pt x="2160" y="1016"/>
                  <a:pt x="2412" y="882"/>
                </a:cubicBezTo>
                <a:close/>
              </a:path>
            </a:pathLst>
          </a:custGeom>
          <a:noFill/>
          <a:ln w="63500" cap="flat" cmpd="sng">
            <a:solidFill>
              <a:srgbClr val="FF0000"/>
            </a:solidFill>
            <a:prstDash val="solid"/>
            <a:headEnd type="none" w="med" len="med"/>
            <a:tailEnd type="triangle" w="med" len="med"/>
          </a:ln>
        </p:spPr>
        <p:txBody>
          <a:bodyPr/>
          <a:lstStyle/>
          <a:p>
            <a:endParaRPr lang="zh-CN" altLang="en-US" sz="1350"/>
          </a:p>
        </p:txBody>
      </p:sp>
      <p:sp>
        <p:nvSpPr>
          <p:cNvPr id="1048694" name="文本框 12294"/>
          <p:cNvSpPr txBox="1"/>
          <p:nvPr/>
        </p:nvSpPr>
        <p:spPr>
          <a:xfrm>
            <a:off x="6104572" y="3092053"/>
            <a:ext cx="2109788" cy="415498"/>
          </a:xfrm>
          <a:prstGeom prst="rect">
            <a:avLst/>
          </a:prstGeom>
          <a:noFill/>
          <a:ln w="9525">
            <a:noFill/>
          </a:ln>
        </p:spPr>
        <p:txBody>
          <a:bodyPr>
            <a:spAutoFit/>
          </a:bodyPr>
          <a:lstStyle/>
          <a:p>
            <a:r>
              <a:rPr lang="zh-CN" altLang="en-US" sz="2100" b="1" dirty="0">
                <a:latin typeface="Arial" panose="020B0604020202020204" pitchFamily="34" charset="0"/>
              </a:rPr>
              <a:t>巴哈马群岛</a:t>
            </a:r>
          </a:p>
        </p:txBody>
      </p:sp>
      <p:sp>
        <p:nvSpPr>
          <p:cNvPr id="1048695" name="曲线 137"/>
          <p:cNvSpPr/>
          <p:nvPr/>
        </p:nvSpPr>
        <p:spPr>
          <a:xfrm>
            <a:off x="6366272" y="4219575"/>
            <a:ext cx="1585913" cy="1095375"/>
          </a:xfrm>
          <a:custGeom>
            <a:avLst/>
            <a:gdLst/>
            <a:ahLst/>
            <a:cxnLst/>
            <a:rect l="0" t="0" r="r" b="b"/>
            <a:pathLst>
              <a:path w="21600" h="21600">
                <a:moveTo>
                  <a:pt x="229" y="15179"/>
                </a:moveTo>
                <a:cubicBezTo>
                  <a:pt x="1161" y="15648"/>
                  <a:pt x="3165" y="17054"/>
                  <a:pt x="5543" y="17523"/>
                </a:cubicBezTo>
                <a:cubicBezTo>
                  <a:pt x="7921" y="17992"/>
                  <a:pt x="10164" y="18122"/>
                  <a:pt x="12128" y="17523"/>
                </a:cubicBezTo>
                <a:cubicBezTo>
                  <a:pt x="14092" y="16925"/>
                  <a:pt x="14645" y="15987"/>
                  <a:pt x="15363" y="14515"/>
                </a:cubicBezTo>
                <a:cubicBezTo>
                  <a:pt x="16081" y="13043"/>
                  <a:pt x="15986" y="11535"/>
                  <a:pt x="15707" y="10165"/>
                </a:cubicBezTo>
                <a:cubicBezTo>
                  <a:pt x="15428" y="8794"/>
                  <a:pt x="14670" y="8693"/>
                  <a:pt x="13977" y="7654"/>
                </a:cubicBezTo>
                <a:cubicBezTo>
                  <a:pt x="13285" y="6615"/>
                  <a:pt x="12567" y="5850"/>
                  <a:pt x="12243" y="4985"/>
                </a:cubicBezTo>
                <a:cubicBezTo>
                  <a:pt x="11919" y="4119"/>
                  <a:pt x="12198" y="4184"/>
                  <a:pt x="12357" y="3311"/>
                </a:cubicBezTo>
                <a:cubicBezTo>
                  <a:pt x="12517" y="2438"/>
                  <a:pt x="12472" y="1233"/>
                  <a:pt x="13050" y="634"/>
                </a:cubicBezTo>
                <a:cubicBezTo>
                  <a:pt x="13628" y="36"/>
                  <a:pt x="14461" y="0"/>
                  <a:pt x="15249" y="303"/>
                </a:cubicBezTo>
                <a:cubicBezTo>
                  <a:pt x="16036" y="606"/>
                  <a:pt x="16515" y="1276"/>
                  <a:pt x="16978" y="2142"/>
                </a:cubicBezTo>
                <a:cubicBezTo>
                  <a:pt x="17442" y="3008"/>
                  <a:pt x="17208" y="3109"/>
                  <a:pt x="17557" y="4646"/>
                </a:cubicBezTo>
                <a:cubicBezTo>
                  <a:pt x="17906" y="6182"/>
                  <a:pt x="18344" y="8361"/>
                  <a:pt x="18713" y="9833"/>
                </a:cubicBezTo>
                <a:cubicBezTo>
                  <a:pt x="19082" y="11305"/>
                  <a:pt x="19267" y="11535"/>
                  <a:pt x="19406" y="12004"/>
                </a:cubicBezTo>
                <a:cubicBezTo>
                  <a:pt x="19546" y="12473"/>
                  <a:pt x="19082" y="11968"/>
                  <a:pt x="19406" y="12170"/>
                </a:cubicBezTo>
                <a:cubicBezTo>
                  <a:pt x="19730" y="12372"/>
                  <a:pt x="20612" y="12473"/>
                  <a:pt x="21026" y="13007"/>
                </a:cubicBezTo>
                <a:cubicBezTo>
                  <a:pt x="21440" y="13541"/>
                  <a:pt x="21395" y="14075"/>
                  <a:pt x="21485" y="14847"/>
                </a:cubicBezTo>
                <a:cubicBezTo>
                  <a:pt x="21575" y="15619"/>
                  <a:pt x="21600" y="16218"/>
                  <a:pt x="21485" y="16852"/>
                </a:cubicBezTo>
                <a:cubicBezTo>
                  <a:pt x="21370" y="17487"/>
                  <a:pt x="21320" y="17451"/>
                  <a:pt x="20907" y="18021"/>
                </a:cubicBezTo>
                <a:cubicBezTo>
                  <a:pt x="20493" y="18591"/>
                  <a:pt x="19775" y="19190"/>
                  <a:pt x="19406" y="19695"/>
                </a:cubicBezTo>
                <a:cubicBezTo>
                  <a:pt x="19037" y="20200"/>
                  <a:pt x="19341" y="20366"/>
                  <a:pt x="19062" y="20532"/>
                </a:cubicBezTo>
                <a:cubicBezTo>
                  <a:pt x="18783" y="20698"/>
                  <a:pt x="18574" y="20633"/>
                  <a:pt x="18020" y="20532"/>
                </a:cubicBezTo>
                <a:cubicBezTo>
                  <a:pt x="17467" y="20431"/>
                  <a:pt x="16889" y="20193"/>
                  <a:pt x="16285" y="20027"/>
                </a:cubicBezTo>
                <a:cubicBezTo>
                  <a:pt x="15682" y="19861"/>
                  <a:pt x="15523" y="19796"/>
                  <a:pt x="15014" y="19695"/>
                </a:cubicBezTo>
                <a:cubicBezTo>
                  <a:pt x="14506" y="19594"/>
                  <a:pt x="14321" y="19464"/>
                  <a:pt x="13743" y="19529"/>
                </a:cubicBezTo>
                <a:cubicBezTo>
                  <a:pt x="13165" y="19594"/>
                  <a:pt x="12846" y="19695"/>
                  <a:pt x="12128" y="20027"/>
                </a:cubicBezTo>
                <a:cubicBezTo>
                  <a:pt x="11410" y="20359"/>
                  <a:pt x="10647" y="20900"/>
                  <a:pt x="10164" y="21203"/>
                </a:cubicBezTo>
                <a:cubicBezTo>
                  <a:pt x="9680" y="21506"/>
                  <a:pt x="9860" y="21470"/>
                  <a:pt x="9700" y="21535"/>
                </a:cubicBezTo>
                <a:cubicBezTo>
                  <a:pt x="9541" y="21600"/>
                  <a:pt x="9566" y="21535"/>
                  <a:pt x="9356" y="21535"/>
                </a:cubicBezTo>
                <a:cubicBezTo>
                  <a:pt x="9147" y="21535"/>
                  <a:pt x="9077" y="21571"/>
                  <a:pt x="8663" y="21535"/>
                </a:cubicBezTo>
                <a:cubicBezTo>
                  <a:pt x="8250" y="21498"/>
                  <a:pt x="7761" y="21535"/>
                  <a:pt x="7278" y="21369"/>
                </a:cubicBezTo>
                <a:cubicBezTo>
                  <a:pt x="6794" y="21203"/>
                  <a:pt x="6585" y="20864"/>
                  <a:pt x="6236" y="20698"/>
                </a:cubicBezTo>
                <a:cubicBezTo>
                  <a:pt x="5887" y="20532"/>
                  <a:pt x="5892" y="20734"/>
                  <a:pt x="5543" y="20532"/>
                </a:cubicBezTo>
                <a:cubicBezTo>
                  <a:pt x="5194" y="20330"/>
                  <a:pt x="4915" y="19926"/>
                  <a:pt x="4501" y="19695"/>
                </a:cubicBezTo>
                <a:cubicBezTo>
                  <a:pt x="4087" y="19464"/>
                  <a:pt x="3997" y="19500"/>
                  <a:pt x="3464" y="19363"/>
                </a:cubicBezTo>
                <a:cubicBezTo>
                  <a:pt x="2931" y="19226"/>
                  <a:pt x="2352" y="19291"/>
                  <a:pt x="1844" y="19024"/>
                </a:cubicBezTo>
                <a:cubicBezTo>
                  <a:pt x="1335" y="18757"/>
                  <a:pt x="1246" y="18353"/>
                  <a:pt x="922" y="18021"/>
                </a:cubicBezTo>
                <a:cubicBezTo>
                  <a:pt x="598" y="17689"/>
                  <a:pt x="413" y="17725"/>
                  <a:pt x="229" y="17357"/>
                </a:cubicBezTo>
                <a:cubicBezTo>
                  <a:pt x="44" y="16989"/>
                  <a:pt x="0" y="16614"/>
                  <a:pt x="0" y="16181"/>
                </a:cubicBezTo>
                <a:cubicBezTo>
                  <a:pt x="0" y="15749"/>
                  <a:pt x="179" y="15359"/>
                  <a:pt x="229" y="15179"/>
                </a:cubicBezTo>
                <a:close/>
              </a:path>
            </a:pathLst>
          </a:custGeom>
          <a:noFill/>
          <a:ln w="63500" cap="flat" cmpd="sng">
            <a:solidFill>
              <a:srgbClr val="FF0000"/>
            </a:solidFill>
            <a:prstDash val="solid"/>
            <a:headEnd type="none" w="med" len="med"/>
            <a:tailEnd type="triangle" w="med" len="med"/>
          </a:ln>
        </p:spPr>
        <p:txBody>
          <a:bodyPr/>
          <a:lstStyle/>
          <a:p>
            <a:endParaRPr lang="zh-CN" altLang="en-US" sz="1350"/>
          </a:p>
        </p:txBody>
      </p:sp>
      <p:sp>
        <p:nvSpPr>
          <p:cNvPr id="1048696" name="箭头 147"/>
          <p:cNvSpPr/>
          <p:nvPr/>
        </p:nvSpPr>
        <p:spPr>
          <a:xfrm flipH="1" flipV="1">
            <a:off x="7836694" y="4758928"/>
            <a:ext cx="756047" cy="108347"/>
          </a:xfrm>
          <a:prstGeom prst="line">
            <a:avLst/>
          </a:prstGeom>
          <a:ln w="63500" cap="flat" cmpd="sng">
            <a:solidFill>
              <a:srgbClr val="0000FF"/>
            </a:solidFill>
            <a:prstDash val="solid"/>
            <a:headEnd type="none" w="med" len="med"/>
            <a:tailEnd type="triangle" w="med" len="med"/>
          </a:ln>
        </p:spPr>
      </p:sp>
      <p:sp>
        <p:nvSpPr>
          <p:cNvPr id="1048697" name="文本框 99"/>
          <p:cNvSpPr txBox="1"/>
          <p:nvPr/>
        </p:nvSpPr>
        <p:spPr>
          <a:xfrm>
            <a:off x="2948940" y="1106329"/>
            <a:ext cx="4657205" cy="415498"/>
          </a:xfrm>
          <a:prstGeom prst="rect">
            <a:avLst/>
          </a:prstGeom>
          <a:noFill/>
          <a:ln w="9525">
            <a:noFill/>
          </a:ln>
        </p:spPr>
        <p:txBody>
          <a:bodyPr wrap="square">
            <a:spAutoFit/>
          </a:bodyPr>
          <a:lstStyle/>
          <a:p>
            <a:r>
              <a:rPr lang="zh-CN" altLang="en-US" sz="2100" dirty="0">
                <a:solidFill>
                  <a:srgbClr val="FF0000"/>
                </a:solidFill>
                <a:latin typeface="黑体" panose="02010609060101010101" pitchFamily="2" charset="-122"/>
                <a:ea typeface="黑体" panose="02010609060101010101" pitchFamily="2" charset="-122"/>
                <a:cs typeface="仿宋_GB2312" charset="0"/>
              </a:rPr>
              <a:t>古巴</a:t>
            </a:r>
            <a:r>
              <a:rPr lang="zh-CN" altLang="en-US" sz="2100" dirty="0">
                <a:latin typeface="黑体" panose="02010609060101010101" pitchFamily="2" charset="-122"/>
                <a:ea typeface="黑体" panose="02010609060101010101" pitchFamily="2" charset="-122"/>
                <a:cs typeface="仿宋_GB2312" charset="0"/>
              </a:rPr>
              <a:t>是该群岛中面积最大的岛国</a:t>
            </a:r>
          </a:p>
        </p:txBody>
      </p:sp>
      <p:sp>
        <p:nvSpPr>
          <p:cNvPr id="1048698" name="曲线 132"/>
          <p:cNvSpPr/>
          <p:nvPr/>
        </p:nvSpPr>
        <p:spPr>
          <a:xfrm>
            <a:off x="4409838" y="3564255"/>
            <a:ext cx="2882503" cy="963216"/>
          </a:xfrm>
          <a:custGeom>
            <a:avLst/>
            <a:gdLst/>
            <a:ahLst/>
            <a:cxnLst/>
            <a:rect l="0" t="0" r="r" b="b"/>
            <a:pathLst>
              <a:path w="21600" h="21600">
                <a:moveTo>
                  <a:pt x="279" y="1977"/>
                </a:moveTo>
                <a:cubicBezTo>
                  <a:pt x="899" y="1575"/>
                  <a:pt x="2289" y="0"/>
                  <a:pt x="3774" y="262"/>
                </a:cubicBezTo>
                <a:cubicBezTo>
                  <a:pt x="5260" y="525"/>
                  <a:pt x="6406" y="1748"/>
                  <a:pt x="7714" y="3307"/>
                </a:cubicBezTo>
                <a:cubicBezTo>
                  <a:pt x="9022" y="4866"/>
                  <a:pt x="9441" y="6803"/>
                  <a:pt x="10318" y="8058"/>
                </a:cubicBezTo>
                <a:cubicBezTo>
                  <a:pt x="11196" y="9314"/>
                  <a:pt x="11070" y="9051"/>
                  <a:pt x="12098" y="9585"/>
                </a:cubicBezTo>
                <a:cubicBezTo>
                  <a:pt x="13126" y="10118"/>
                  <a:pt x="14436" y="10077"/>
                  <a:pt x="15464" y="10726"/>
                </a:cubicBezTo>
                <a:cubicBezTo>
                  <a:pt x="16492" y="11374"/>
                  <a:pt x="16125" y="12211"/>
                  <a:pt x="17243" y="12818"/>
                </a:cubicBezTo>
                <a:cubicBezTo>
                  <a:pt x="18362" y="13426"/>
                  <a:pt x="20508" y="12211"/>
                  <a:pt x="21054" y="13770"/>
                </a:cubicBezTo>
                <a:cubicBezTo>
                  <a:pt x="21600" y="15330"/>
                  <a:pt x="21295" y="19630"/>
                  <a:pt x="19974" y="20615"/>
                </a:cubicBezTo>
                <a:cubicBezTo>
                  <a:pt x="18652" y="21600"/>
                  <a:pt x="16048" y="18900"/>
                  <a:pt x="14447" y="18711"/>
                </a:cubicBezTo>
                <a:cubicBezTo>
                  <a:pt x="12846" y="18522"/>
                  <a:pt x="13063" y="19359"/>
                  <a:pt x="11969" y="19663"/>
                </a:cubicBezTo>
                <a:cubicBezTo>
                  <a:pt x="10875" y="19966"/>
                  <a:pt x="10179" y="20582"/>
                  <a:pt x="8983" y="20237"/>
                </a:cubicBezTo>
                <a:cubicBezTo>
                  <a:pt x="7788" y="19893"/>
                  <a:pt x="7270" y="19704"/>
                  <a:pt x="5998" y="17956"/>
                </a:cubicBezTo>
                <a:cubicBezTo>
                  <a:pt x="4726" y="16208"/>
                  <a:pt x="3569" y="13048"/>
                  <a:pt x="2629" y="11489"/>
                </a:cubicBezTo>
                <a:cubicBezTo>
                  <a:pt x="1688" y="9930"/>
                  <a:pt x="1779" y="11259"/>
                  <a:pt x="1296" y="10151"/>
                </a:cubicBezTo>
                <a:cubicBezTo>
                  <a:pt x="814" y="9043"/>
                  <a:pt x="433" y="7451"/>
                  <a:pt x="216" y="5966"/>
                </a:cubicBezTo>
                <a:cubicBezTo>
                  <a:pt x="0" y="4480"/>
                  <a:pt x="202" y="3528"/>
                  <a:pt x="216" y="2732"/>
                </a:cubicBezTo>
                <a:cubicBezTo>
                  <a:pt x="230" y="1936"/>
                  <a:pt x="265" y="2068"/>
                  <a:pt x="279" y="1977"/>
                </a:cubicBezTo>
                <a:close/>
              </a:path>
            </a:pathLst>
          </a:custGeom>
          <a:noFill/>
          <a:ln w="63500" cap="flat" cmpd="sng">
            <a:solidFill>
              <a:srgbClr val="FF0000"/>
            </a:solidFill>
            <a:prstDash val="solid"/>
            <a:headEnd type="none" w="med" len="med"/>
            <a:tailEnd type="triangle" w="med" len="med"/>
          </a:ln>
        </p:spPr>
        <p:txBody>
          <a:bodyPr/>
          <a:lstStyle/>
          <a:p>
            <a:endParaRPr lang="zh-CN" altLang="en-US" sz="1350"/>
          </a:p>
        </p:txBody>
      </p:sp>
      <p:sp>
        <p:nvSpPr>
          <p:cNvPr id="1048699" name="曲线 134"/>
          <p:cNvSpPr/>
          <p:nvPr/>
        </p:nvSpPr>
        <p:spPr>
          <a:xfrm>
            <a:off x="5198031" y="2933224"/>
            <a:ext cx="1094184" cy="1002506"/>
          </a:xfrm>
          <a:custGeom>
            <a:avLst/>
            <a:gdLst/>
            <a:ahLst/>
            <a:cxnLst/>
            <a:rect l="0" t="0" r="r" b="b"/>
            <a:pathLst>
              <a:path w="21600" h="21600">
                <a:moveTo>
                  <a:pt x="2412" y="882"/>
                </a:moveTo>
                <a:cubicBezTo>
                  <a:pt x="3149" y="859"/>
                  <a:pt x="4356" y="0"/>
                  <a:pt x="6935" y="1426"/>
                </a:cubicBezTo>
                <a:cubicBezTo>
                  <a:pt x="9514" y="2853"/>
                  <a:pt x="12598" y="5084"/>
                  <a:pt x="15307" y="8009"/>
                </a:cubicBezTo>
                <a:cubicBezTo>
                  <a:pt x="18016" y="10934"/>
                  <a:pt x="19389" y="13519"/>
                  <a:pt x="20494" y="16042"/>
                </a:cubicBezTo>
                <a:cubicBezTo>
                  <a:pt x="21600" y="18564"/>
                  <a:pt x="21159" y="19629"/>
                  <a:pt x="20827" y="20614"/>
                </a:cubicBezTo>
                <a:cubicBezTo>
                  <a:pt x="20494" y="21600"/>
                  <a:pt x="19490" y="20937"/>
                  <a:pt x="18818" y="20977"/>
                </a:cubicBezTo>
                <a:cubicBezTo>
                  <a:pt x="18146" y="21016"/>
                  <a:pt x="18052" y="20945"/>
                  <a:pt x="17482" y="20795"/>
                </a:cubicBezTo>
                <a:cubicBezTo>
                  <a:pt x="16911" y="20646"/>
                  <a:pt x="16774" y="20464"/>
                  <a:pt x="15972" y="20244"/>
                </a:cubicBezTo>
                <a:cubicBezTo>
                  <a:pt x="15170" y="20023"/>
                  <a:pt x="14238" y="20102"/>
                  <a:pt x="13465" y="19700"/>
                </a:cubicBezTo>
                <a:cubicBezTo>
                  <a:pt x="12692" y="19298"/>
                  <a:pt x="12555" y="18675"/>
                  <a:pt x="12122" y="18233"/>
                </a:cubicBezTo>
                <a:cubicBezTo>
                  <a:pt x="11688" y="17792"/>
                  <a:pt x="11616" y="17760"/>
                  <a:pt x="11284" y="17508"/>
                </a:cubicBezTo>
                <a:cubicBezTo>
                  <a:pt x="10951" y="17256"/>
                  <a:pt x="11414" y="17358"/>
                  <a:pt x="10446" y="16956"/>
                </a:cubicBezTo>
                <a:cubicBezTo>
                  <a:pt x="9477" y="16554"/>
                  <a:pt x="7599" y="16010"/>
                  <a:pt x="6429" y="15498"/>
                </a:cubicBezTo>
                <a:cubicBezTo>
                  <a:pt x="5259" y="14985"/>
                  <a:pt x="5425" y="15056"/>
                  <a:pt x="4587" y="14402"/>
                </a:cubicBezTo>
                <a:cubicBezTo>
                  <a:pt x="3749" y="13748"/>
                  <a:pt x="3084" y="13669"/>
                  <a:pt x="2246" y="12211"/>
                </a:cubicBezTo>
                <a:cubicBezTo>
                  <a:pt x="1408" y="10752"/>
                  <a:pt x="809" y="8663"/>
                  <a:pt x="404" y="7094"/>
                </a:cubicBezTo>
                <a:cubicBezTo>
                  <a:pt x="0" y="5526"/>
                  <a:pt x="101" y="5407"/>
                  <a:pt x="238" y="4351"/>
                </a:cubicBezTo>
                <a:cubicBezTo>
                  <a:pt x="375" y="3295"/>
                  <a:pt x="642" y="2491"/>
                  <a:pt x="1076" y="1797"/>
                </a:cubicBezTo>
                <a:cubicBezTo>
                  <a:pt x="1509" y="1103"/>
                  <a:pt x="2160" y="1016"/>
                  <a:pt x="2412" y="882"/>
                </a:cubicBezTo>
                <a:close/>
              </a:path>
            </a:pathLst>
          </a:custGeom>
          <a:noFill/>
          <a:ln w="63500" cap="flat" cmpd="sng">
            <a:solidFill>
              <a:srgbClr val="FF0000"/>
            </a:solidFill>
            <a:prstDash val="solid"/>
            <a:headEnd type="none" w="med" len="med"/>
            <a:tailEnd type="triangle" w="med" len="med"/>
          </a:ln>
        </p:spPr>
        <p:txBody>
          <a:bodyPr/>
          <a:lstStyle/>
          <a:p>
            <a:endParaRPr lang="zh-CN" altLang="en-US" sz="1350"/>
          </a:p>
        </p:txBody>
      </p:sp>
      <p:sp>
        <p:nvSpPr>
          <p:cNvPr id="1048700" name="箭头 143"/>
          <p:cNvSpPr/>
          <p:nvPr/>
        </p:nvSpPr>
        <p:spPr>
          <a:xfrm rot="7680000">
            <a:off x="6001227" y="3083243"/>
            <a:ext cx="108347" cy="269081"/>
          </a:xfrm>
          <a:prstGeom prst="line">
            <a:avLst/>
          </a:prstGeom>
          <a:ln w="63500" cap="flat" cmpd="sng">
            <a:solidFill>
              <a:srgbClr val="0000FF"/>
            </a:solidFill>
            <a:prstDash val="solid"/>
            <a:headEnd type="none" w="med" len="med"/>
            <a:tailEnd type="triangle" w="med" len="med"/>
          </a:ln>
        </p:spPr>
      </p:sp>
      <p:sp>
        <p:nvSpPr>
          <p:cNvPr id="1048701" name="文本框 262154"/>
          <p:cNvSpPr txBox="1"/>
          <p:nvPr/>
        </p:nvSpPr>
        <p:spPr>
          <a:xfrm>
            <a:off x="435292" y="1652112"/>
            <a:ext cx="8708708" cy="923330"/>
          </a:xfrm>
          <a:prstGeom prst="rect">
            <a:avLst/>
          </a:prstGeom>
          <a:noFill/>
          <a:ln w="9525">
            <a:noFill/>
          </a:ln>
        </p:spPr>
        <p:txBody>
          <a:bodyPr wrap="square" anchor="t">
            <a:spAutoFit/>
          </a:bodyPr>
          <a:lstStyle/>
          <a:p>
            <a:r>
              <a:rPr lang="en-US" altLang="zh-CN" dirty="0">
                <a:latin typeface="黑体" panose="02010609060101010101" pitchFamily="2" charset="-122"/>
                <a:ea typeface="黑体" panose="02010609060101010101" pitchFamily="2" charset="-122"/>
                <a:cs typeface="黑体" panose="02010609060101010101" pitchFamily="2" charset="-122"/>
              </a:rPr>
              <a:t>1492</a:t>
            </a:r>
            <a:r>
              <a:rPr lang="zh-CN" altLang="en-US" dirty="0">
                <a:latin typeface="黑体" panose="02010609060101010101" pitchFamily="2" charset="-122"/>
                <a:ea typeface="黑体" panose="02010609060101010101" pitchFamily="2" charset="-122"/>
                <a:cs typeface="黑体" panose="02010609060101010101" pitchFamily="2" charset="-122"/>
              </a:rPr>
              <a:t>年，哥伦布最初来到西印度群岛，误认为是东方印度附近的岛屿。不久，葡萄牙人达</a:t>
            </a:r>
            <a:r>
              <a:rPr lang="en-US" altLang="zh-CN" dirty="0">
                <a:latin typeface="黑体" panose="02010609060101010101" pitchFamily="2" charset="-122"/>
                <a:ea typeface="黑体" panose="02010609060101010101" pitchFamily="2" charset="-122"/>
                <a:cs typeface="黑体" panose="02010609060101010101" pitchFamily="2" charset="-122"/>
              </a:rPr>
              <a:t>·</a:t>
            </a:r>
            <a:r>
              <a:rPr lang="zh-CN" altLang="en-US" dirty="0">
                <a:latin typeface="黑体" panose="02010609060101010101" pitchFamily="2" charset="-122"/>
                <a:ea typeface="黑体" panose="02010609060101010101" pitchFamily="2" charset="-122"/>
                <a:cs typeface="黑体" panose="02010609060101010101" pitchFamily="2" charset="-122"/>
              </a:rPr>
              <a:t>伽马发现了真正的印度。以后，人们便把这些位于西半球的岛屿称为西印度群岛。西印度群岛上有二十多个国家和地区。</a:t>
            </a:r>
          </a:p>
        </p:txBody>
      </p:sp>
      <p:sp>
        <p:nvSpPr>
          <p:cNvPr id="1048702" name="矩形 262147"/>
          <p:cNvSpPr/>
          <p:nvPr/>
        </p:nvSpPr>
        <p:spPr>
          <a:xfrm>
            <a:off x="0" y="2856547"/>
            <a:ext cx="4070985" cy="415498"/>
          </a:xfrm>
          <a:prstGeom prst="rect">
            <a:avLst/>
          </a:prstGeom>
          <a:noFill/>
          <a:ln w="9525">
            <a:noFill/>
          </a:ln>
        </p:spPr>
        <p:txBody>
          <a:bodyPr wrap="square">
            <a:spAutoFit/>
          </a:bodyPr>
          <a:lstStyle/>
          <a:p>
            <a:r>
              <a:rPr lang="zh-CN" altLang="en-US" sz="2100" b="1" dirty="0">
                <a:solidFill>
                  <a:srgbClr val="090967"/>
                </a:solidFill>
                <a:latin typeface="黑体" panose="02010609060101010101" pitchFamily="2" charset="-122"/>
                <a:ea typeface="黑体" panose="02010609060101010101" pitchFamily="2" charset="-122"/>
              </a:rPr>
              <a:t>西印度群岛类型（不同成因）</a:t>
            </a:r>
          </a:p>
        </p:txBody>
      </p:sp>
      <p:sp>
        <p:nvSpPr>
          <p:cNvPr id="1048703" name="文本框 262148"/>
          <p:cNvSpPr txBox="1"/>
          <p:nvPr/>
        </p:nvSpPr>
        <p:spPr>
          <a:xfrm>
            <a:off x="251460" y="3483769"/>
            <a:ext cx="2697480" cy="1708160"/>
          </a:xfrm>
          <a:prstGeom prst="rect">
            <a:avLst/>
          </a:prstGeom>
          <a:noFill/>
          <a:ln w="9525">
            <a:noFill/>
          </a:ln>
        </p:spPr>
        <p:txBody>
          <a:bodyPr wrap="square">
            <a:spAutoFit/>
          </a:bodyPr>
          <a:lstStyle/>
          <a:p>
            <a:r>
              <a:rPr lang="zh-CN" altLang="en-US" sz="2100" b="1" dirty="0">
                <a:latin typeface="黑体" panose="02010609060101010101" pitchFamily="2" charset="-122"/>
                <a:ea typeface="黑体" panose="02010609060101010101" pitchFamily="2" charset="-122"/>
              </a:rPr>
              <a:t>大安的列斯群岛多属</a:t>
            </a:r>
            <a:r>
              <a:rPr lang="zh-CN" altLang="en-US" sz="2100" b="1" dirty="0">
                <a:solidFill>
                  <a:srgbClr val="FF0000"/>
                </a:solidFill>
                <a:latin typeface="黑体" panose="02010609060101010101" pitchFamily="2" charset="-122"/>
                <a:ea typeface="黑体" panose="02010609060101010101" pitchFamily="2" charset="-122"/>
              </a:rPr>
              <a:t>大陆岛</a:t>
            </a:r>
            <a:r>
              <a:rPr lang="zh-CN" altLang="en-US" sz="2100" b="1" dirty="0">
                <a:latin typeface="黑体" panose="02010609060101010101" pitchFamily="2" charset="-122"/>
                <a:ea typeface="黑体" panose="02010609060101010101" pitchFamily="2" charset="-122"/>
              </a:rPr>
              <a:t>；小安的列斯群岛多属</a:t>
            </a:r>
            <a:r>
              <a:rPr lang="zh-CN" altLang="en-US" sz="2100" b="1" dirty="0">
                <a:solidFill>
                  <a:srgbClr val="FF0000"/>
                </a:solidFill>
                <a:latin typeface="黑体" panose="02010609060101010101" pitchFamily="2" charset="-122"/>
                <a:ea typeface="黑体" panose="02010609060101010101" pitchFamily="2" charset="-122"/>
              </a:rPr>
              <a:t>火山岛</a:t>
            </a:r>
            <a:r>
              <a:rPr lang="zh-CN" altLang="en-US" sz="2100" b="1" dirty="0">
                <a:latin typeface="黑体" panose="02010609060101010101" pitchFamily="2" charset="-122"/>
                <a:ea typeface="黑体" panose="02010609060101010101" pitchFamily="2" charset="-122"/>
              </a:rPr>
              <a:t>；巴哈马群岛由一些</a:t>
            </a:r>
            <a:r>
              <a:rPr lang="zh-CN" altLang="en-US" sz="2100" b="1" dirty="0">
                <a:solidFill>
                  <a:srgbClr val="FF0000"/>
                </a:solidFill>
                <a:latin typeface="黑体" panose="02010609060101010101" pitchFamily="2" charset="-122"/>
                <a:ea typeface="黑体" panose="02010609060101010101" pitchFamily="2" charset="-122"/>
              </a:rPr>
              <a:t>小岛</a:t>
            </a:r>
            <a:r>
              <a:rPr lang="zh-CN" altLang="en-US" sz="2100" b="1" dirty="0">
                <a:latin typeface="黑体" panose="02010609060101010101" pitchFamily="2" charset="-122"/>
                <a:ea typeface="黑体" panose="02010609060101010101" pitchFamily="2" charset="-122"/>
              </a:rPr>
              <a:t>和众多的</a:t>
            </a:r>
            <a:r>
              <a:rPr lang="zh-CN" altLang="en-US" sz="2100" b="1" dirty="0">
                <a:solidFill>
                  <a:srgbClr val="FF0000"/>
                </a:solidFill>
                <a:latin typeface="黑体" panose="02010609060101010101" pitchFamily="2" charset="-122"/>
                <a:ea typeface="黑体" panose="02010609060101010101" pitchFamily="2" charset="-122"/>
              </a:rPr>
              <a:t>珊瑚礁</a:t>
            </a:r>
            <a:r>
              <a:rPr lang="zh-CN" altLang="en-US" sz="2100" b="1" dirty="0">
                <a:latin typeface="黑体" panose="02010609060101010101" pitchFamily="2" charset="-122"/>
                <a:ea typeface="黑体" panose="02010609060101010101" pitchFamily="2" charset="-122"/>
              </a:rPr>
              <a:t>组成。</a:t>
            </a:r>
          </a:p>
        </p:txBody>
      </p:sp>
    </p:spTree>
    <p:extLst>
      <p:ext uri="{BB962C8B-B14F-4D97-AF65-F5344CB8AC3E}">
        <p14:creationId xmlns:p14="http://schemas.microsoft.com/office/powerpoint/2010/main" val="146386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8686"/>
                                        </p:tgtEl>
                                        <p:attrNameLst>
                                          <p:attrName>style.visibility</p:attrName>
                                        </p:attrNameLst>
                                      </p:cBhvr>
                                      <p:to>
                                        <p:strVal val="visible"/>
                                      </p:to>
                                    </p:set>
                                    <p:animEffect transition="in" filter="fade">
                                      <p:cBhvr>
                                        <p:cTn id="7" dur="2000"/>
                                        <p:tgtEl>
                                          <p:spTgt spid="10486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94"/>
                                        </p:tgtEl>
                                        <p:attrNameLst>
                                          <p:attrName>style.visibility</p:attrName>
                                        </p:attrNameLst>
                                      </p:cBhvr>
                                      <p:to>
                                        <p:strVal val="visible"/>
                                      </p:to>
                                    </p:set>
                                    <p:animEffect transition="in" filter="fade">
                                      <p:cBhvr>
                                        <p:cTn id="10" dur="2000"/>
                                        <p:tgtEl>
                                          <p:spTgt spid="1048694"/>
                                        </p:tgtEl>
                                      </p:cBhvr>
                                    </p:animEffect>
                                  </p:childTnLst>
                                </p:cTn>
                              </p:par>
                              <p:par>
                                <p:cTn id="11" presetID="10" presetClass="entr" presetSubtype="0" fill="hold" nodeType="withEffect">
                                  <p:stCondLst>
                                    <p:cond delay="0"/>
                                  </p:stCondLst>
                                  <p:childTnLst>
                                    <p:set>
                                      <p:cBhvr>
                                        <p:cTn id="12" dur="1" fill="hold">
                                          <p:stCondLst>
                                            <p:cond delay="0"/>
                                          </p:stCondLst>
                                        </p:cTn>
                                        <p:tgtEl>
                                          <p:spTgt spid="1048700"/>
                                        </p:tgtEl>
                                        <p:attrNameLst>
                                          <p:attrName>style.visibility</p:attrName>
                                        </p:attrNameLst>
                                      </p:cBhvr>
                                      <p:to>
                                        <p:strVal val="visible"/>
                                      </p:to>
                                    </p:set>
                                    <p:animEffect transition="in" filter="fade">
                                      <p:cBhvr>
                                        <p:cTn id="13" dur="2000"/>
                                        <p:tgtEl>
                                          <p:spTgt spid="10487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48685"/>
                                        </p:tgtEl>
                                        <p:attrNameLst>
                                          <p:attrName>style.visibility</p:attrName>
                                        </p:attrNameLst>
                                      </p:cBhvr>
                                      <p:to>
                                        <p:strVal val="visible"/>
                                      </p:to>
                                    </p:set>
                                    <p:animEffect transition="in" filter="fade">
                                      <p:cBhvr>
                                        <p:cTn id="18" dur="2000"/>
                                        <p:tgtEl>
                                          <p:spTgt spid="104868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8689"/>
                                        </p:tgtEl>
                                        <p:attrNameLst>
                                          <p:attrName>style.visibility</p:attrName>
                                        </p:attrNameLst>
                                      </p:cBhvr>
                                      <p:to>
                                        <p:strVal val="visible"/>
                                      </p:to>
                                    </p:set>
                                    <p:animEffect transition="in" filter="fade">
                                      <p:cBhvr>
                                        <p:cTn id="21" dur="2000"/>
                                        <p:tgtEl>
                                          <p:spTgt spid="1048689"/>
                                        </p:tgtEl>
                                      </p:cBhvr>
                                    </p:animEffect>
                                  </p:childTnLst>
                                </p:cTn>
                              </p:par>
                              <p:par>
                                <p:cTn id="22" presetID="10" presetClass="entr" presetSubtype="0" fill="hold" nodeType="withEffect">
                                  <p:stCondLst>
                                    <p:cond delay="0"/>
                                  </p:stCondLst>
                                  <p:childTnLst>
                                    <p:set>
                                      <p:cBhvr>
                                        <p:cTn id="23" dur="1" fill="hold">
                                          <p:stCondLst>
                                            <p:cond delay="0"/>
                                          </p:stCondLst>
                                        </p:cTn>
                                        <p:tgtEl>
                                          <p:spTgt spid="1048690"/>
                                        </p:tgtEl>
                                        <p:attrNameLst>
                                          <p:attrName>style.visibility</p:attrName>
                                        </p:attrNameLst>
                                      </p:cBhvr>
                                      <p:to>
                                        <p:strVal val="visible"/>
                                      </p:to>
                                    </p:set>
                                    <p:animEffect transition="in" filter="fade">
                                      <p:cBhvr>
                                        <p:cTn id="24" dur="2000"/>
                                        <p:tgtEl>
                                          <p:spTgt spid="10486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48687"/>
                                        </p:tgtEl>
                                        <p:attrNameLst>
                                          <p:attrName>style.visibility</p:attrName>
                                        </p:attrNameLst>
                                      </p:cBhvr>
                                      <p:to>
                                        <p:strVal val="visible"/>
                                      </p:to>
                                    </p:set>
                                    <p:animEffect transition="in" filter="fade">
                                      <p:cBhvr>
                                        <p:cTn id="29" dur="2000"/>
                                        <p:tgtEl>
                                          <p:spTgt spid="104868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48688"/>
                                        </p:tgtEl>
                                        <p:attrNameLst>
                                          <p:attrName>style.visibility</p:attrName>
                                        </p:attrNameLst>
                                      </p:cBhvr>
                                      <p:to>
                                        <p:strVal val="visible"/>
                                      </p:to>
                                    </p:set>
                                    <p:animEffect transition="in" filter="fade">
                                      <p:cBhvr>
                                        <p:cTn id="32" dur="2000"/>
                                        <p:tgtEl>
                                          <p:spTgt spid="1048688"/>
                                        </p:tgtEl>
                                      </p:cBhvr>
                                    </p:animEffect>
                                  </p:childTnLst>
                                </p:cTn>
                              </p:par>
                              <p:par>
                                <p:cTn id="33" presetID="10" presetClass="entr" presetSubtype="0" fill="hold" nodeType="withEffect">
                                  <p:stCondLst>
                                    <p:cond delay="0"/>
                                  </p:stCondLst>
                                  <p:childTnLst>
                                    <p:set>
                                      <p:cBhvr>
                                        <p:cTn id="34" dur="1" fill="hold">
                                          <p:stCondLst>
                                            <p:cond delay="0"/>
                                          </p:stCondLst>
                                        </p:cTn>
                                        <p:tgtEl>
                                          <p:spTgt spid="1048691"/>
                                        </p:tgtEl>
                                        <p:attrNameLst>
                                          <p:attrName>style.visibility</p:attrName>
                                        </p:attrNameLst>
                                      </p:cBhvr>
                                      <p:to>
                                        <p:strVal val="visible"/>
                                      </p:to>
                                    </p:set>
                                    <p:animEffect transition="in" filter="fade">
                                      <p:cBhvr>
                                        <p:cTn id="35" dur="2000"/>
                                        <p:tgtEl>
                                          <p:spTgt spid="104869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48693"/>
                                        </p:tgtEl>
                                        <p:attrNameLst>
                                          <p:attrName>style.visibility</p:attrName>
                                        </p:attrNameLst>
                                      </p:cBhvr>
                                      <p:to>
                                        <p:strVal val="visible"/>
                                      </p:to>
                                    </p:set>
                                    <p:animEffect transition="in" filter="fade">
                                      <p:cBhvr>
                                        <p:cTn id="40" dur="2000"/>
                                        <p:tgtEl>
                                          <p:spTgt spid="104869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48692"/>
                                        </p:tgtEl>
                                        <p:attrNameLst>
                                          <p:attrName>style.visibility</p:attrName>
                                        </p:attrNameLst>
                                      </p:cBhvr>
                                      <p:to>
                                        <p:strVal val="visible"/>
                                      </p:to>
                                    </p:set>
                                    <p:animEffect transition="in" filter="fade">
                                      <p:cBhvr>
                                        <p:cTn id="45" dur="2000"/>
                                        <p:tgtEl>
                                          <p:spTgt spid="104869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48695"/>
                                        </p:tgtEl>
                                        <p:attrNameLst>
                                          <p:attrName>style.visibility</p:attrName>
                                        </p:attrNameLst>
                                      </p:cBhvr>
                                      <p:to>
                                        <p:strVal val="visible"/>
                                      </p:to>
                                    </p:set>
                                    <p:animEffect transition="in" filter="fade">
                                      <p:cBhvr>
                                        <p:cTn id="50" dur="2000"/>
                                        <p:tgtEl>
                                          <p:spTgt spid="1048695"/>
                                        </p:tgtEl>
                                      </p:cBhvr>
                                    </p:animEffect>
                                  </p:childTnLst>
                                </p:cTn>
                              </p:par>
                              <p:par>
                                <p:cTn id="51" presetID="10" presetClass="entr" presetSubtype="0" fill="hold" nodeType="withEffect">
                                  <p:stCondLst>
                                    <p:cond delay="0"/>
                                  </p:stCondLst>
                                  <p:childTnLst>
                                    <p:set>
                                      <p:cBhvr>
                                        <p:cTn id="52" dur="1" fill="hold">
                                          <p:stCondLst>
                                            <p:cond delay="0"/>
                                          </p:stCondLst>
                                        </p:cTn>
                                        <p:tgtEl>
                                          <p:spTgt spid="1048696"/>
                                        </p:tgtEl>
                                        <p:attrNameLst>
                                          <p:attrName>style.visibility</p:attrName>
                                        </p:attrNameLst>
                                      </p:cBhvr>
                                      <p:to>
                                        <p:strVal val="visible"/>
                                      </p:to>
                                    </p:set>
                                    <p:animEffect transition="in" filter="fade">
                                      <p:cBhvr>
                                        <p:cTn id="53" dur="2000"/>
                                        <p:tgtEl>
                                          <p:spTgt spid="1048696"/>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048697"/>
                                        </p:tgtEl>
                                        <p:attrNameLst>
                                          <p:attrName>style.visibility</p:attrName>
                                        </p:attrNameLst>
                                      </p:cBhvr>
                                      <p:to>
                                        <p:strVal val="visible"/>
                                      </p:to>
                                    </p:set>
                                    <p:anim calcmode="lin" valueType="num">
                                      <p:cBhvr additive="base">
                                        <p:cTn id="58" dur="500" fill="hold"/>
                                        <p:tgtEl>
                                          <p:spTgt spid="1048697"/>
                                        </p:tgtEl>
                                        <p:attrNameLst>
                                          <p:attrName>ppt_x</p:attrName>
                                        </p:attrNameLst>
                                      </p:cBhvr>
                                      <p:tavLst>
                                        <p:tav tm="0">
                                          <p:val>
                                            <p:strVal val="#ppt_x"/>
                                          </p:val>
                                        </p:tav>
                                        <p:tav tm="100000">
                                          <p:val>
                                            <p:strVal val="#ppt_x"/>
                                          </p:val>
                                        </p:tav>
                                      </p:tavLst>
                                    </p:anim>
                                    <p:anim calcmode="lin" valueType="num">
                                      <p:cBhvr additive="base">
                                        <p:cTn id="59" dur="500" fill="hold"/>
                                        <p:tgtEl>
                                          <p:spTgt spid="104869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048699"/>
                                        </p:tgtEl>
                                        <p:attrNameLst>
                                          <p:attrName>style.visibility</p:attrName>
                                        </p:attrNameLst>
                                      </p:cBhvr>
                                      <p:to>
                                        <p:strVal val="visible"/>
                                      </p:to>
                                    </p:set>
                                    <p:animEffect transition="in" filter="fade">
                                      <p:cBhvr>
                                        <p:cTn id="64" dur="2000"/>
                                        <p:tgtEl>
                                          <p:spTgt spid="104869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48698"/>
                                        </p:tgtEl>
                                        <p:attrNameLst>
                                          <p:attrName>style.visibility</p:attrName>
                                        </p:attrNameLst>
                                      </p:cBhvr>
                                      <p:to>
                                        <p:strVal val="visible"/>
                                      </p:to>
                                    </p:set>
                                    <p:animEffect transition="in" filter="fade">
                                      <p:cBhvr>
                                        <p:cTn id="69" dur="2000"/>
                                        <p:tgtEl>
                                          <p:spTgt spid="1048698"/>
                                        </p:tgtEl>
                                      </p:cBhvr>
                                    </p:animEffect>
                                  </p:childTnLst>
                                </p:cTn>
                              </p:par>
                            </p:childTnLst>
                          </p:cTn>
                        </p:par>
                      </p:childTnLst>
                    </p:cTn>
                  </p:par>
                  <p:par>
                    <p:cTn id="70" fill="hold">
                      <p:stCondLst>
                        <p:cond delay="indefinite"/>
                      </p:stCondLst>
                      <p:childTnLst>
                        <p:par>
                          <p:cTn id="71" fill="hold">
                            <p:stCondLst>
                              <p:cond delay="0"/>
                            </p:stCondLst>
                            <p:childTnLst>
                              <p:par>
                                <p:cTn id="72" presetID="25" presetClass="entr" presetSubtype="0" fill="hold" grpId="0" nodeType="clickEffect">
                                  <p:stCondLst>
                                    <p:cond delay="0"/>
                                  </p:stCondLst>
                                  <p:childTnLst>
                                    <p:set>
                                      <p:cBhvr>
                                        <p:cTn id="73" dur="1" fill="hold">
                                          <p:stCondLst>
                                            <p:cond delay="0"/>
                                          </p:stCondLst>
                                        </p:cTn>
                                        <p:tgtEl>
                                          <p:spTgt spid="1048702"/>
                                        </p:tgtEl>
                                        <p:attrNameLst>
                                          <p:attrName>style.visibility</p:attrName>
                                        </p:attrNameLst>
                                      </p:cBhvr>
                                      <p:to>
                                        <p:strVal val="visible"/>
                                      </p:to>
                                    </p:set>
                                    <p:anim calcmode="lin" valueType="num">
                                      <p:cBhvr>
                                        <p:cTn id="74" dur="500" decel="50000" fill="hold">
                                          <p:stCondLst>
                                            <p:cond delay="0"/>
                                          </p:stCondLst>
                                        </p:cTn>
                                        <p:tgtEl>
                                          <p:spTgt spid="1048702"/>
                                        </p:tgtEl>
                                        <p:attrNameLst>
                                          <p:attrName>style.rotation</p:attrName>
                                        </p:attrNameLst>
                                      </p:cBhvr>
                                      <p:tavLst>
                                        <p:tav tm="0">
                                          <p:val>
                                            <p:fltVal val="-90"/>
                                          </p:val>
                                        </p:tav>
                                        <p:tav tm="100000">
                                          <p:val>
                                            <p:fltVal val="0"/>
                                          </p:val>
                                        </p:tav>
                                      </p:tavLst>
                                    </p:anim>
                                    <p:anim calcmode="lin" valueType="num">
                                      <p:cBhvr>
                                        <p:cTn id="75" dur="500" decel="50000" fill="hold">
                                          <p:stCondLst>
                                            <p:cond delay="0"/>
                                          </p:stCondLst>
                                        </p:cTn>
                                        <p:tgtEl>
                                          <p:spTgt spid="1048702"/>
                                        </p:tgtEl>
                                        <p:attrNameLst>
                                          <p:attrName>ppt_w</p:attrName>
                                        </p:attrNameLst>
                                      </p:cBhvr>
                                      <p:tavLst>
                                        <p:tav tm="0">
                                          <p:val>
                                            <p:strVal val="#ppt_w"/>
                                          </p:val>
                                        </p:tav>
                                        <p:tav tm="100000">
                                          <p:val>
                                            <p:strVal val="#ppt_w*.05"/>
                                          </p:val>
                                        </p:tav>
                                      </p:tavLst>
                                    </p:anim>
                                    <p:anim calcmode="lin" valueType="num">
                                      <p:cBhvr>
                                        <p:cTn id="76" dur="500" accel="50000" fill="hold">
                                          <p:stCondLst>
                                            <p:cond delay="500"/>
                                          </p:stCondLst>
                                        </p:cTn>
                                        <p:tgtEl>
                                          <p:spTgt spid="1048702"/>
                                        </p:tgtEl>
                                        <p:attrNameLst>
                                          <p:attrName>ppt_w</p:attrName>
                                        </p:attrNameLst>
                                      </p:cBhvr>
                                      <p:tavLst>
                                        <p:tav tm="0">
                                          <p:val>
                                            <p:strVal val="#ppt_w*.05"/>
                                          </p:val>
                                        </p:tav>
                                        <p:tav tm="100000">
                                          <p:val>
                                            <p:strVal val="#ppt_w"/>
                                          </p:val>
                                        </p:tav>
                                      </p:tavLst>
                                    </p:anim>
                                    <p:anim calcmode="lin" valueType="num">
                                      <p:cBhvr>
                                        <p:cTn id="77" dur="1000" fill="hold"/>
                                        <p:tgtEl>
                                          <p:spTgt spid="1048702"/>
                                        </p:tgtEl>
                                        <p:attrNameLst>
                                          <p:attrName>ppt_h</p:attrName>
                                        </p:attrNameLst>
                                      </p:cBhvr>
                                      <p:tavLst>
                                        <p:tav tm="0">
                                          <p:val>
                                            <p:strVal val="#ppt_h"/>
                                          </p:val>
                                        </p:tav>
                                        <p:tav tm="100000">
                                          <p:val>
                                            <p:strVal val="#ppt_h"/>
                                          </p:val>
                                        </p:tav>
                                      </p:tavLst>
                                    </p:anim>
                                    <p:anim calcmode="lin" valueType="num">
                                      <p:cBhvr>
                                        <p:cTn id="78" dur="500" decel="50000" fill="hold">
                                          <p:stCondLst>
                                            <p:cond delay="0"/>
                                          </p:stCondLst>
                                        </p:cTn>
                                        <p:tgtEl>
                                          <p:spTgt spid="1048702"/>
                                        </p:tgtEl>
                                        <p:attrNameLst>
                                          <p:attrName>ppt_x</p:attrName>
                                        </p:attrNameLst>
                                      </p:cBhvr>
                                      <p:tavLst>
                                        <p:tav tm="0">
                                          <p:val>
                                            <p:strVal val="#ppt_x+.4"/>
                                          </p:val>
                                        </p:tav>
                                        <p:tav tm="100000">
                                          <p:val>
                                            <p:strVal val="#ppt_x"/>
                                          </p:val>
                                        </p:tav>
                                      </p:tavLst>
                                    </p:anim>
                                    <p:anim calcmode="lin" valueType="num">
                                      <p:cBhvr>
                                        <p:cTn id="79" dur="500" decel="50000" fill="hold">
                                          <p:stCondLst>
                                            <p:cond delay="0"/>
                                          </p:stCondLst>
                                        </p:cTn>
                                        <p:tgtEl>
                                          <p:spTgt spid="1048702"/>
                                        </p:tgtEl>
                                        <p:attrNameLst>
                                          <p:attrName>ppt_y</p:attrName>
                                        </p:attrNameLst>
                                      </p:cBhvr>
                                      <p:tavLst>
                                        <p:tav tm="0">
                                          <p:val>
                                            <p:strVal val="#ppt_y-.2"/>
                                          </p:val>
                                        </p:tav>
                                        <p:tav tm="100000">
                                          <p:val>
                                            <p:strVal val="#ppt_y+.1"/>
                                          </p:val>
                                        </p:tav>
                                      </p:tavLst>
                                    </p:anim>
                                    <p:anim calcmode="lin" valueType="num">
                                      <p:cBhvr>
                                        <p:cTn id="80" dur="500" accel="50000" fill="hold">
                                          <p:stCondLst>
                                            <p:cond delay="500"/>
                                          </p:stCondLst>
                                        </p:cTn>
                                        <p:tgtEl>
                                          <p:spTgt spid="1048702"/>
                                        </p:tgtEl>
                                        <p:attrNameLst>
                                          <p:attrName>ppt_y</p:attrName>
                                        </p:attrNameLst>
                                      </p:cBhvr>
                                      <p:tavLst>
                                        <p:tav tm="0">
                                          <p:val>
                                            <p:strVal val="#ppt_y+.1"/>
                                          </p:val>
                                        </p:tav>
                                        <p:tav tm="100000">
                                          <p:val>
                                            <p:strVal val="#ppt_y"/>
                                          </p:val>
                                        </p:tav>
                                      </p:tavLst>
                                    </p:anim>
                                    <p:animEffect transition="in" filter="fade">
                                      <p:cBhvr>
                                        <p:cTn id="81" dur="1000" decel="50000">
                                          <p:stCondLst>
                                            <p:cond delay="0"/>
                                          </p:stCondLst>
                                        </p:cTn>
                                        <p:tgtEl>
                                          <p:spTgt spid="1048702"/>
                                        </p:tgtEl>
                                      </p:cBhvr>
                                    </p:animEffect>
                                  </p:childTnLst>
                                </p:cTn>
                              </p:par>
                            </p:childTnLst>
                          </p:cTn>
                        </p:par>
                      </p:childTnLst>
                    </p:cTn>
                  </p:par>
                  <p:par>
                    <p:cTn id="82" fill="hold">
                      <p:stCondLst>
                        <p:cond delay="indefinite"/>
                      </p:stCondLst>
                      <p:childTnLst>
                        <p:par>
                          <p:cTn id="83" fill="hold">
                            <p:stCondLst>
                              <p:cond delay="0"/>
                            </p:stCondLst>
                            <p:childTnLst>
                              <p:par>
                                <p:cTn id="84" presetID="27" presetClass="entr" presetSubtype="0" fill="hold" grpId="0" nodeType="clickEffect">
                                  <p:stCondLst>
                                    <p:cond delay="0"/>
                                  </p:stCondLst>
                                  <p:iterate type="lt">
                                    <p:tmPct val="50000"/>
                                  </p:iterate>
                                  <p:childTnLst>
                                    <p:set>
                                      <p:cBhvr>
                                        <p:cTn id="85" dur="1" fill="hold">
                                          <p:stCondLst>
                                            <p:cond delay="0"/>
                                          </p:stCondLst>
                                        </p:cTn>
                                        <p:tgtEl>
                                          <p:spTgt spid="1048703"/>
                                        </p:tgtEl>
                                        <p:attrNameLst>
                                          <p:attrName>style.visibility</p:attrName>
                                        </p:attrNameLst>
                                      </p:cBhvr>
                                      <p:to>
                                        <p:strVal val="visible"/>
                                      </p:to>
                                    </p:set>
                                    <p:anim calcmode="discrete" valueType="clr">
                                      <p:cBhvr override="childStyle">
                                        <p:cTn id="86" dur="80"/>
                                        <p:tgtEl>
                                          <p:spTgt spid="1048703"/>
                                        </p:tgtEl>
                                        <p:attrNameLst>
                                          <p:attrName>style.color</p:attrName>
                                        </p:attrNameLst>
                                      </p:cBhvr>
                                      <p:tavLst>
                                        <p:tav tm="0">
                                          <p:val>
                                            <p:clrVal>
                                              <a:schemeClr val="accent2"/>
                                            </p:clrVal>
                                          </p:val>
                                        </p:tav>
                                        <p:tav tm="50000">
                                          <p:val>
                                            <p:clrVal>
                                              <a:schemeClr val="hlink"/>
                                            </p:clrVal>
                                          </p:val>
                                        </p:tav>
                                      </p:tavLst>
                                    </p:anim>
                                    <p:anim calcmode="discrete" valueType="clr">
                                      <p:cBhvr>
                                        <p:cTn id="87" dur="80"/>
                                        <p:tgtEl>
                                          <p:spTgt spid="1048703"/>
                                        </p:tgtEl>
                                        <p:attrNameLst>
                                          <p:attrName>fill.color</p:attrName>
                                        </p:attrNameLst>
                                      </p:cBhvr>
                                      <p:tavLst>
                                        <p:tav tm="0">
                                          <p:val>
                                            <p:clrVal>
                                              <a:schemeClr val="accent2"/>
                                            </p:clrVal>
                                          </p:val>
                                        </p:tav>
                                        <p:tav tm="50000">
                                          <p:val>
                                            <p:clrVal>
                                              <a:schemeClr val="hlink"/>
                                            </p:clrVal>
                                          </p:val>
                                        </p:tav>
                                      </p:tavLst>
                                    </p:anim>
                                    <p:set>
                                      <p:cBhvr>
                                        <p:cTn id="88" dur="80"/>
                                        <p:tgtEl>
                                          <p:spTgt spid="104870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8" grpId="0" bldLvl="0"/>
      <p:bldP spid="1048689" grpId="0" bldLvl="0"/>
      <p:bldP spid="1048694" grpId="0" bldLvl="0"/>
      <p:bldP spid="1048697" grpId="0"/>
      <p:bldP spid="1048697" grpId="1"/>
      <p:bldP spid="1048702" grpId="0"/>
      <p:bldP spid="10487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275770" y="186066"/>
            <a:ext cx="4572000" cy="4131892"/>
          </a:xfrm>
          <a:prstGeom prst="rect">
            <a:avLst/>
          </a:prstGeom>
        </p:spPr>
        <p:txBody>
          <a:bodyPr lIns="68573" tIns="34286" rIns="68573" bIns="34286">
            <a:spAutoFit/>
          </a:bodyPr>
          <a:lstStyle/>
          <a:p>
            <a:r>
              <a:rPr lang="en-US" altLang="zh-CN" sz="2400" b="1" dirty="0">
                <a:latin typeface="宋体" panose="02010600030101010101" pitchFamily="2" charset="-122"/>
                <a:ea typeface="宋体" pitchFamily="2" charset="-122"/>
              </a:rPr>
              <a:t>1</a:t>
            </a:r>
            <a:r>
              <a:rPr lang="zh-CN" altLang="en-US" sz="2400" b="1" dirty="0">
                <a:latin typeface="宋体" panose="02010600030101010101" pitchFamily="2" charset="-122"/>
                <a:ea typeface="宋体" pitchFamily="2" charset="-122"/>
              </a:rPr>
              <a:t>．阅读下列图文资料，回答问题。</a:t>
            </a:r>
          </a:p>
          <a:p>
            <a:r>
              <a:rPr lang="zh-CN" altLang="en-US" sz="2400" b="1" dirty="0">
                <a:latin typeface="宋体" panose="02010600030101010101" pitchFamily="2" charset="-122"/>
                <a:ea typeface="宋体" pitchFamily="2" charset="-122"/>
              </a:rPr>
              <a:t>海地是全球最贫穷的国家之一，</a:t>
            </a:r>
            <a:r>
              <a:rPr lang="en-US" altLang="zh-CN" sz="2400" b="1" dirty="0">
                <a:latin typeface="宋体" panose="02010600030101010101" pitchFamily="2" charset="-122"/>
                <a:ea typeface="宋体" pitchFamily="2" charset="-122"/>
              </a:rPr>
              <a:t>75%</a:t>
            </a:r>
            <a:r>
              <a:rPr lang="zh-CN" altLang="en-US" sz="2400" b="1" dirty="0">
                <a:latin typeface="宋体" panose="02010600030101010101" pitchFamily="2" charset="-122"/>
                <a:ea typeface="宋体" pitchFamily="2" charset="-122"/>
              </a:rPr>
              <a:t>的人生活在赤贫状态下，全国仅</a:t>
            </a:r>
            <a:r>
              <a:rPr lang="en-US" altLang="zh-CN" sz="2400" b="1" dirty="0">
                <a:latin typeface="宋体" panose="02010600030101010101" pitchFamily="2" charset="-122"/>
                <a:ea typeface="宋体" pitchFamily="2" charset="-122"/>
              </a:rPr>
              <a:t>20%</a:t>
            </a:r>
            <a:r>
              <a:rPr lang="zh-CN" altLang="en-US" sz="2400" b="1" dirty="0">
                <a:latin typeface="宋体" panose="02010600030101010101" pitchFamily="2" charset="-122"/>
                <a:ea typeface="宋体" pitchFamily="2" charset="-122"/>
              </a:rPr>
              <a:t>居民能用上自来水，文盲率高达</a:t>
            </a:r>
            <a:r>
              <a:rPr lang="en-US" altLang="zh-CN" sz="2400" b="1" dirty="0">
                <a:latin typeface="宋体" panose="02010600030101010101" pitchFamily="2" charset="-122"/>
                <a:ea typeface="宋体" pitchFamily="2" charset="-122"/>
              </a:rPr>
              <a:t>80%</a:t>
            </a:r>
            <a:r>
              <a:rPr lang="zh-CN" altLang="en-US" sz="2400" b="1" dirty="0">
                <a:latin typeface="宋体" panose="02010600030101010101" pitchFamily="2" charset="-122"/>
                <a:ea typeface="宋体" pitchFamily="2" charset="-122"/>
              </a:rPr>
              <a:t>。是世界最不发达国家之一。当地时间</a:t>
            </a:r>
            <a:r>
              <a:rPr lang="en-US" altLang="zh-CN" sz="2400" b="1" dirty="0">
                <a:latin typeface="宋体" panose="02010600030101010101" pitchFamily="2" charset="-122"/>
                <a:ea typeface="宋体" pitchFamily="2" charset="-122"/>
              </a:rPr>
              <a:t>2010</a:t>
            </a:r>
            <a:r>
              <a:rPr lang="zh-CN" altLang="en-US" sz="2400" b="1" dirty="0">
                <a:latin typeface="宋体" panose="02010600030101010101" pitchFamily="2" charset="-122"/>
                <a:ea typeface="宋体" pitchFamily="2" charset="-122"/>
              </a:rPr>
              <a:t>年</a:t>
            </a:r>
            <a:r>
              <a:rPr lang="en-US" altLang="zh-CN" sz="2400" b="1" dirty="0">
                <a:latin typeface="宋体" panose="02010600030101010101" pitchFamily="2" charset="-122"/>
                <a:ea typeface="宋体" pitchFamily="2" charset="-122"/>
              </a:rPr>
              <a:t>1</a:t>
            </a:r>
            <a:r>
              <a:rPr lang="zh-CN" altLang="en-US" sz="2400" b="1" dirty="0">
                <a:latin typeface="宋体" panose="02010600030101010101" pitchFamily="2" charset="-122"/>
                <a:ea typeface="宋体" pitchFamily="2" charset="-122"/>
              </a:rPr>
              <a:t>月</a:t>
            </a:r>
            <a:r>
              <a:rPr lang="en-US" altLang="zh-CN" sz="2400" b="1" dirty="0">
                <a:latin typeface="宋体" panose="02010600030101010101" pitchFamily="2" charset="-122"/>
                <a:ea typeface="宋体" pitchFamily="2" charset="-122"/>
              </a:rPr>
              <a:t>12</a:t>
            </a:r>
            <a:r>
              <a:rPr lang="zh-CN" altLang="en-US" sz="2400" b="1" dirty="0">
                <a:latin typeface="宋体" panose="02010600030101010101" pitchFamily="2" charset="-122"/>
                <a:ea typeface="宋体" pitchFamily="2" charset="-122"/>
              </a:rPr>
              <a:t>日</a:t>
            </a:r>
            <a:r>
              <a:rPr lang="en-US" altLang="zh-CN" sz="2400" b="1" dirty="0">
                <a:latin typeface="宋体" panose="02010600030101010101" pitchFamily="2" charset="-122"/>
                <a:ea typeface="宋体" pitchFamily="2" charset="-122"/>
              </a:rPr>
              <a:t>16</a:t>
            </a:r>
            <a:r>
              <a:rPr lang="zh-CN" altLang="en-US" sz="2400" b="1" dirty="0">
                <a:latin typeface="宋体" panose="02010600030101010101" pitchFamily="2" charset="-122"/>
                <a:ea typeface="宋体" pitchFamily="2" charset="-122"/>
              </a:rPr>
              <a:t>时</a:t>
            </a:r>
            <a:r>
              <a:rPr lang="en-US" altLang="zh-CN" sz="2400" b="1" dirty="0">
                <a:latin typeface="宋体" panose="02010600030101010101" pitchFamily="2" charset="-122"/>
                <a:ea typeface="宋体" pitchFamily="2" charset="-122"/>
              </a:rPr>
              <a:t>53</a:t>
            </a:r>
            <a:r>
              <a:rPr lang="zh-CN" altLang="en-US" sz="2400" b="1" dirty="0">
                <a:latin typeface="宋体" panose="02010600030101010101" pitchFamily="2" charset="-122"/>
                <a:ea typeface="宋体" pitchFamily="2" charset="-122"/>
              </a:rPr>
              <a:t>分发生里氏</a:t>
            </a:r>
            <a:r>
              <a:rPr lang="en-US" altLang="zh-CN" sz="2400" b="1" dirty="0">
                <a:latin typeface="宋体" panose="02010600030101010101" pitchFamily="2" charset="-122"/>
                <a:ea typeface="宋体" pitchFamily="2" charset="-122"/>
              </a:rPr>
              <a:t>7.3</a:t>
            </a:r>
            <a:r>
              <a:rPr lang="zh-CN" altLang="en-US" sz="2400" b="1" dirty="0">
                <a:latin typeface="宋体" panose="02010600030101010101" pitchFamily="2" charset="-122"/>
                <a:ea typeface="宋体" pitchFamily="2" charset="-122"/>
              </a:rPr>
              <a:t>级地震，震中位于首都太子港附近，震源深度约</a:t>
            </a:r>
            <a:r>
              <a:rPr lang="en-US" altLang="zh-CN" sz="2400" b="1" dirty="0">
                <a:latin typeface="宋体" panose="02010600030101010101" pitchFamily="2" charset="-122"/>
                <a:ea typeface="宋体" pitchFamily="2" charset="-122"/>
              </a:rPr>
              <a:t>10km</a:t>
            </a:r>
            <a:r>
              <a:rPr lang="zh-CN" altLang="en-US" sz="2400" b="1" dirty="0">
                <a:latin typeface="宋体" panose="02010600030101010101" pitchFamily="2" charset="-122"/>
                <a:ea typeface="宋体" pitchFamily="2" charset="-122"/>
              </a:rPr>
              <a:t>，太子港沦为一片废墟，遇难人数可能超过</a:t>
            </a:r>
            <a:r>
              <a:rPr lang="en-US" altLang="zh-CN" sz="2400" b="1" dirty="0">
                <a:latin typeface="宋体" panose="02010600030101010101" pitchFamily="2" charset="-122"/>
                <a:ea typeface="宋体" pitchFamily="2" charset="-122"/>
              </a:rPr>
              <a:t>20</a:t>
            </a:r>
            <a:r>
              <a:rPr lang="zh-CN" altLang="en-US" sz="2400" b="1" dirty="0">
                <a:latin typeface="宋体" panose="02010600030101010101" pitchFamily="2" charset="-122"/>
                <a:ea typeface="宋体" pitchFamily="2" charset="-122"/>
              </a:rPr>
              <a:t>万。</a:t>
            </a:r>
          </a:p>
        </p:txBody>
      </p:sp>
      <p:sp>
        <p:nvSpPr>
          <p:cNvPr id="3" name="矩形 2"/>
          <p:cNvSpPr/>
          <p:nvPr>
            <p:custDataLst>
              <p:tags r:id="rId2"/>
            </p:custDataLst>
          </p:nvPr>
        </p:nvSpPr>
        <p:spPr>
          <a:xfrm>
            <a:off x="742949" y="4326121"/>
            <a:ext cx="6975021" cy="807905"/>
          </a:xfrm>
          <a:prstGeom prst="rect">
            <a:avLst/>
          </a:prstGeom>
        </p:spPr>
        <p:txBody>
          <a:bodyPr wrap="square" lIns="68573" tIns="34286" rIns="68573" bIns="34286">
            <a:spAutoFit/>
          </a:bodyPr>
          <a:lstStyle/>
          <a:p>
            <a:r>
              <a:rPr lang="zh-CN" altLang="en-US" sz="2400" b="1" dirty="0"/>
              <a:t>（</a:t>
            </a:r>
            <a:r>
              <a:rPr lang="en-US" altLang="zh-CN" sz="2400" b="1" dirty="0"/>
              <a:t>1</a:t>
            </a:r>
            <a:r>
              <a:rPr lang="zh-CN" altLang="en-US" sz="2400" b="1" dirty="0"/>
              <a:t>）说明此次海地大地震的主要原因。</a:t>
            </a:r>
          </a:p>
          <a:p>
            <a:endParaRPr lang="zh-CN" altLang="en-US" sz="2400" b="1" dirty="0"/>
          </a:p>
        </p:txBody>
      </p:sp>
      <p:sp>
        <p:nvSpPr>
          <p:cNvPr id="4" name="矩形 3"/>
          <p:cNvSpPr/>
          <p:nvPr>
            <p:custDataLst>
              <p:tags r:id="rId3"/>
            </p:custDataLst>
          </p:nvPr>
        </p:nvSpPr>
        <p:spPr>
          <a:xfrm>
            <a:off x="1027781" y="4872416"/>
            <a:ext cx="5211683" cy="523220"/>
          </a:xfrm>
          <a:prstGeom prst="rect">
            <a:avLst/>
          </a:prstGeom>
        </p:spPr>
        <p:txBody>
          <a:bodyPr wrap="none">
            <a:spAutoFit/>
          </a:bodyPr>
          <a:lstStyle/>
          <a:p>
            <a:r>
              <a:rPr lang="zh-CN" altLang="zh-CN" sz="2800">
                <a:solidFill>
                  <a:srgbClr val="FF0000"/>
                </a:solidFill>
              </a:rPr>
              <a:t>位于板块交界地带，地壳活跃。</a:t>
            </a:r>
            <a:endParaRPr lang="zh-CN" altLang="en-US" sz="2800">
              <a:solidFill>
                <a:srgbClr val="FF0000"/>
              </a:solidFill>
            </a:endParaRPr>
          </a:p>
        </p:txBody>
      </p:sp>
      <p:pic>
        <p:nvPicPr>
          <p:cNvPr id="6" name="图片 12290" descr="200312916344212"/>
          <p:cNvPicPr>
            <a:picLocks noChangeAspect="1"/>
          </p:cNvPicPr>
          <p:nvPr/>
        </p:nvPicPr>
        <p:blipFill>
          <a:blip r:embed="rId5"/>
          <a:srcRect l="3347" t="678" r="2235" b="7556"/>
          <a:stretch>
            <a:fillRect/>
          </a:stretch>
        </p:blipFill>
        <p:spPr>
          <a:xfrm>
            <a:off x="5188744" y="947398"/>
            <a:ext cx="3721894" cy="2966561"/>
          </a:xfrm>
          <a:prstGeom prst="rect">
            <a:avLst/>
          </a:prstGeom>
          <a:noFill/>
          <a:ln w="9525">
            <a:solidFill>
              <a:schemeClr val="tx1"/>
            </a:solidFill>
          </a:ln>
        </p:spPr>
      </p:pic>
    </p:spTree>
    <p:extLst>
      <p:ext uri="{BB962C8B-B14F-4D97-AF65-F5344CB8AC3E}">
        <p14:creationId xmlns:p14="http://schemas.microsoft.com/office/powerpoint/2010/main" val="683257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468313" y="820738"/>
            <a:ext cx="8280400" cy="104298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solidFill>
                  <a:schemeClr val="tx2"/>
                </a:solidFill>
                <a:latin typeface="黑体" panose="02010609060101010101" pitchFamily="49" charset="-122"/>
                <a:ea typeface="黑体" panose="02010609060101010101" pitchFamily="49" charset="-122"/>
              </a:rPr>
              <a:t>2</a:t>
            </a:r>
            <a:r>
              <a:rPr lang="zh-CN" altLang="en-US" sz="2400">
                <a:solidFill>
                  <a:schemeClr val="tx2"/>
                </a:solidFill>
                <a:latin typeface="黑体" panose="02010609060101010101" pitchFamily="49" charset="-122"/>
                <a:ea typeface="黑体" panose="02010609060101010101" pitchFamily="49" charset="-122"/>
              </a:rPr>
              <a:t>、震级与烈度的关系：，</a:t>
            </a:r>
          </a:p>
          <a:p>
            <a:pPr eaLnBrk="1" hangingPunct="1">
              <a:spcBef>
                <a:spcPct val="50000"/>
              </a:spcBef>
            </a:pPr>
            <a:r>
              <a:rPr lang="zh-CN" altLang="en-US" sz="2400">
                <a:solidFill>
                  <a:schemeClr val="tx2"/>
                </a:solidFill>
                <a:latin typeface="黑体" panose="02010609060101010101" pitchFamily="49" charset="-122"/>
                <a:ea typeface="黑体" panose="02010609060101010101" pitchFamily="49" charset="-122"/>
              </a:rPr>
              <a:t>            一次地震只有一个震级，但烈度可以不同</a:t>
            </a:r>
          </a:p>
        </p:txBody>
      </p:sp>
      <p:sp>
        <p:nvSpPr>
          <p:cNvPr id="114691" name="Rectangle 3"/>
          <p:cNvSpPr>
            <a:spLocks noChangeArrowheads="1"/>
          </p:cNvSpPr>
          <p:nvPr/>
        </p:nvSpPr>
        <p:spPr bwMode="auto">
          <a:xfrm>
            <a:off x="468313" y="2205038"/>
            <a:ext cx="370205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tx2"/>
                </a:solidFill>
                <a:latin typeface="黑体" panose="02010609060101010101" pitchFamily="49" charset="-122"/>
                <a:ea typeface="黑体" panose="02010609060101010101" pitchFamily="49" charset="-122"/>
              </a:rPr>
              <a:t>3</a:t>
            </a:r>
            <a:r>
              <a:rPr lang="zh-CN" altLang="en-US" sz="2400">
                <a:solidFill>
                  <a:schemeClr val="tx2"/>
                </a:solidFill>
                <a:latin typeface="黑体" panose="02010609060101010101" pitchFamily="49" charset="-122"/>
                <a:ea typeface="黑体" panose="02010609060101010101" pitchFamily="49" charset="-122"/>
              </a:rPr>
              <a:t>、影响烈度大小的因素：</a:t>
            </a:r>
          </a:p>
        </p:txBody>
      </p:sp>
      <p:sp>
        <p:nvSpPr>
          <p:cNvPr id="114692" name="Rectangle 4"/>
          <p:cNvSpPr>
            <a:spLocks noChangeArrowheads="1"/>
          </p:cNvSpPr>
          <p:nvPr/>
        </p:nvSpPr>
        <p:spPr bwMode="auto">
          <a:xfrm>
            <a:off x="684213" y="3213100"/>
            <a:ext cx="1822450" cy="592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solidFill>
                  <a:schemeClr val="tx2"/>
                </a:solidFill>
                <a:latin typeface="黑体" panose="02010609060101010101" pitchFamily="49" charset="-122"/>
                <a:ea typeface="黑体" panose="02010609060101010101" pitchFamily="49" charset="-122"/>
              </a:rPr>
              <a:t>震级大小</a:t>
            </a:r>
          </a:p>
        </p:txBody>
      </p:sp>
      <p:sp>
        <p:nvSpPr>
          <p:cNvPr id="114693" name="Rectangle 5"/>
          <p:cNvSpPr>
            <a:spLocks noChangeArrowheads="1"/>
          </p:cNvSpPr>
          <p:nvPr/>
        </p:nvSpPr>
        <p:spPr bwMode="auto">
          <a:xfrm>
            <a:off x="3132138" y="3213100"/>
            <a:ext cx="1822450" cy="592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solidFill>
                  <a:schemeClr val="tx2"/>
                </a:solidFill>
                <a:latin typeface="黑体" panose="02010609060101010101" pitchFamily="49" charset="-122"/>
                <a:ea typeface="黑体" panose="02010609060101010101" pitchFamily="49" charset="-122"/>
              </a:rPr>
              <a:t>震源深浅</a:t>
            </a:r>
          </a:p>
        </p:txBody>
      </p:sp>
      <p:sp>
        <p:nvSpPr>
          <p:cNvPr id="114694" name="Rectangle 6"/>
          <p:cNvSpPr>
            <a:spLocks noChangeArrowheads="1"/>
          </p:cNvSpPr>
          <p:nvPr/>
        </p:nvSpPr>
        <p:spPr bwMode="auto">
          <a:xfrm>
            <a:off x="5580063" y="3191360"/>
            <a:ext cx="2635250" cy="5921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solidFill>
                  <a:schemeClr val="tx2"/>
                </a:solidFill>
                <a:latin typeface="黑体" panose="02010609060101010101" pitchFamily="49" charset="-122"/>
                <a:ea typeface="黑体" panose="02010609060101010101" pitchFamily="49" charset="-122"/>
              </a:rPr>
              <a:t>震中距的远近</a:t>
            </a:r>
          </a:p>
        </p:txBody>
      </p:sp>
      <p:sp>
        <p:nvSpPr>
          <p:cNvPr id="114695" name="Rectangle 7"/>
          <p:cNvSpPr>
            <a:spLocks noChangeArrowheads="1"/>
          </p:cNvSpPr>
          <p:nvPr/>
        </p:nvSpPr>
        <p:spPr bwMode="auto">
          <a:xfrm>
            <a:off x="468313" y="4190980"/>
            <a:ext cx="8383469" cy="156966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chemeClr val="tx2"/>
                </a:solidFill>
                <a:latin typeface="黑体" panose="02010609060101010101" pitchFamily="49" charset="-122"/>
                <a:ea typeface="黑体" panose="02010609060101010101" pitchFamily="49" charset="-122"/>
              </a:rPr>
              <a:t>震区状况：地形、地质状况</a:t>
            </a:r>
            <a:r>
              <a:rPr lang="zh-CN" altLang="en-US" sz="3200" dirty="0" smtClean="0">
                <a:solidFill>
                  <a:schemeClr val="tx2"/>
                </a:solidFill>
                <a:latin typeface="黑体" panose="02010609060101010101" pitchFamily="49" charset="-122"/>
                <a:ea typeface="黑体" panose="02010609060101010101" pitchFamily="49" charset="-122"/>
              </a:rPr>
              <a:t>、建筑物</a:t>
            </a:r>
            <a:r>
              <a:rPr lang="zh-CN" altLang="en-US" sz="3200" dirty="0">
                <a:solidFill>
                  <a:schemeClr val="tx2"/>
                </a:solidFill>
                <a:latin typeface="黑体" panose="02010609060101010101" pitchFamily="49" charset="-122"/>
                <a:ea typeface="黑体" panose="02010609060101010101" pitchFamily="49" charset="-122"/>
              </a:rPr>
              <a:t>的抗震度</a:t>
            </a:r>
          </a:p>
          <a:p>
            <a:pPr eaLnBrk="1" hangingPunct="1"/>
            <a:r>
              <a:rPr lang="zh-CN" altLang="en-US" sz="3200" dirty="0">
                <a:solidFill>
                  <a:schemeClr val="tx2"/>
                </a:solidFill>
                <a:latin typeface="黑体" panose="02010609060101010101" pitchFamily="49" charset="-122"/>
                <a:ea typeface="黑体" panose="02010609060101010101" pitchFamily="49" charset="-122"/>
              </a:rPr>
              <a:t>          人口密度、经济发达程度</a:t>
            </a:r>
          </a:p>
          <a:p>
            <a:pPr eaLnBrk="1" hangingPunct="1"/>
            <a:r>
              <a:rPr lang="zh-CN" altLang="en-US" sz="3200" dirty="0">
                <a:solidFill>
                  <a:schemeClr val="tx2"/>
                </a:solidFill>
                <a:latin typeface="黑体" panose="02010609060101010101" pitchFamily="49" charset="-122"/>
                <a:ea typeface="黑体" panose="02010609060101010101" pitchFamily="49" charset="-122"/>
              </a:rPr>
              <a:t>          地震</a:t>
            </a:r>
            <a:r>
              <a:rPr lang="zh-CN" altLang="en-US" sz="3200" dirty="0" smtClean="0">
                <a:solidFill>
                  <a:schemeClr val="tx2"/>
                </a:solidFill>
                <a:latin typeface="黑体" panose="02010609060101010101" pitchFamily="49" charset="-122"/>
                <a:ea typeface="黑体" panose="02010609060101010101" pitchFamily="49" charset="-122"/>
              </a:rPr>
              <a:t>发生时间、防灾减灾等</a:t>
            </a:r>
            <a:endParaRPr lang="zh-CN" altLang="en-US" sz="3200" dirty="0">
              <a:solidFill>
                <a:schemeClr val="tx2"/>
              </a:solidFill>
              <a:latin typeface="黑体" panose="02010609060101010101" pitchFamily="49" charset="-122"/>
              <a:ea typeface="黑体" panose="02010609060101010101" pitchFamily="49" charset="-122"/>
            </a:endParaRPr>
          </a:p>
        </p:txBody>
      </p:sp>
      <p:sp>
        <p:nvSpPr>
          <p:cNvPr id="8" name="Text Box 25"/>
          <p:cNvSpPr txBox="1">
            <a:spLocks noChangeArrowheads="1"/>
          </p:cNvSpPr>
          <p:nvPr/>
        </p:nvSpPr>
        <p:spPr bwMode="auto">
          <a:xfrm>
            <a:off x="1181894" y="-42862"/>
            <a:ext cx="5976938" cy="701675"/>
          </a:xfrm>
          <a:prstGeom prst="rect">
            <a:avLst/>
          </a:prstGeom>
          <a:solidFill>
            <a:srgbClr val="CCEC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4000" dirty="0">
                <a:solidFill>
                  <a:srgbClr val="0000FF"/>
                </a:solidFill>
                <a:latin typeface="Times New Roman" panose="02020603050405020304" pitchFamily="18" charset="0"/>
                <a:ea typeface="黑体" panose="02010609060101010101" pitchFamily="49" charset="-122"/>
              </a:rPr>
              <a:t>烈度：地震破坏的程度</a:t>
            </a:r>
          </a:p>
        </p:txBody>
      </p:sp>
    </p:spTree>
    <p:extLst>
      <p:ext uri="{BB962C8B-B14F-4D97-AF65-F5344CB8AC3E}">
        <p14:creationId xmlns:p14="http://schemas.microsoft.com/office/powerpoint/2010/main" val="10270207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691"/>
                                        </p:tgtEl>
                                        <p:attrNameLst>
                                          <p:attrName>style.visibility</p:attrName>
                                        </p:attrNameLst>
                                      </p:cBhvr>
                                      <p:to>
                                        <p:strVal val="visible"/>
                                      </p:to>
                                    </p:set>
                                    <p:animEffect transition="in" filter="blinds(horizontal)">
                                      <p:cBhvr>
                                        <p:cTn id="7" dur="500"/>
                                        <p:tgtEl>
                                          <p:spTgt spid="114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4692"/>
                                        </p:tgtEl>
                                        <p:attrNameLst>
                                          <p:attrName>style.visibility</p:attrName>
                                        </p:attrNameLst>
                                      </p:cBhvr>
                                      <p:to>
                                        <p:strVal val="visible"/>
                                      </p:to>
                                    </p:set>
                                    <p:animEffect transition="in" filter="blinds(horizontal)">
                                      <p:cBhvr>
                                        <p:cTn id="12" dur="500"/>
                                        <p:tgtEl>
                                          <p:spTgt spid="1146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4693"/>
                                        </p:tgtEl>
                                        <p:attrNameLst>
                                          <p:attrName>style.visibility</p:attrName>
                                        </p:attrNameLst>
                                      </p:cBhvr>
                                      <p:to>
                                        <p:strVal val="visible"/>
                                      </p:to>
                                    </p:set>
                                    <p:animEffect transition="in" filter="blinds(horizontal)">
                                      <p:cBhvr>
                                        <p:cTn id="17" dur="500"/>
                                        <p:tgtEl>
                                          <p:spTgt spid="1146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4694"/>
                                        </p:tgtEl>
                                        <p:attrNameLst>
                                          <p:attrName>style.visibility</p:attrName>
                                        </p:attrNameLst>
                                      </p:cBhvr>
                                      <p:to>
                                        <p:strVal val="visible"/>
                                      </p:to>
                                    </p:set>
                                    <p:animEffect transition="in" filter="blinds(horizontal)">
                                      <p:cBhvr>
                                        <p:cTn id="22" dur="500"/>
                                        <p:tgtEl>
                                          <p:spTgt spid="114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4695"/>
                                        </p:tgtEl>
                                        <p:attrNameLst>
                                          <p:attrName>style.visibility</p:attrName>
                                        </p:attrNameLst>
                                      </p:cBhvr>
                                      <p:to>
                                        <p:strVal val="visible"/>
                                      </p:to>
                                    </p:set>
                                    <p:animEffect transition="in" filter="blinds(horizontal)">
                                      <p:cBhvr>
                                        <p:cTn id="27" dur="500"/>
                                        <p:tgtEl>
                                          <p:spTgt spid="11469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animBg="1"/>
      <p:bldP spid="114692" grpId="0" animBg="1"/>
      <p:bldP spid="114693" grpId="0" animBg="1"/>
      <p:bldP spid="114694" grpId="0" animBg="1"/>
      <p:bldP spid="11469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232682" y="191344"/>
            <a:ext cx="4572000" cy="4131892"/>
          </a:xfrm>
          <a:prstGeom prst="rect">
            <a:avLst/>
          </a:prstGeom>
        </p:spPr>
        <p:txBody>
          <a:bodyPr lIns="68573" tIns="34286" rIns="68573" bIns="34286">
            <a:spAutoFit/>
          </a:bodyPr>
          <a:lstStyle/>
          <a:p>
            <a:r>
              <a:rPr lang="en-US" altLang="zh-CN" sz="2400" b="1" dirty="0">
                <a:latin typeface="宋体" panose="02010600030101010101" pitchFamily="2" charset="-122"/>
                <a:ea typeface="宋体" pitchFamily="2" charset="-122"/>
              </a:rPr>
              <a:t>1</a:t>
            </a:r>
            <a:r>
              <a:rPr lang="zh-CN" altLang="en-US" sz="2400" b="1" dirty="0">
                <a:latin typeface="宋体" panose="02010600030101010101" pitchFamily="2" charset="-122"/>
                <a:ea typeface="宋体" pitchFamily="2" charset="-122"/>
              </a:rPr>
              <a:t>．阅读下列图文资料，回答问题。</a:t>
            </a:r>
          </a:p>
          <a:p>
            <a:r>
              <a:rPr lang="zh-CN" altLang="en-US" sz="2400" b="1" dirty="0">
                <a:latin typeface="宋体" panose="02010600030101010101" pitchFamily="2" charset="-122"/>
                <a:ea typeface="宋体" pitchFamily="2" charset="-122"/>
              </a:rPr>
              <a:t>海地是全球最贫穷的国家之一，</a:t>
            </a:r>
            <a:r>
              <a:rPr lang="en-US" altLang="zh-CN" sz="2400" b="1" dirty="0">
                <a:latin typeface="宋体" panose="02010600030101010101" pitchFamily="2" charset="-122"/>
                <a:ea typeface="宋体" pitchFamily="2" charset="-122"/>
              </a:rPr>
              <a:t>75%</a:t>
            </a:r>
            <a:r>
              <a:rPr lang="zh-CN" altLang="en-US" sz="2400" b="1" dirty="0">
                <a:latin typeface="宋体" panose="02010600030101010101" pitchFamily="2" charset="-122"/>
                <a:ea typeface="宋体" pitchFamily="2" charset="-122"/>
              </a:rPr>
              <a:t>的人生活在赤贫状态下，全国仅</a:t>
            </a:r>
            <a:r>
              <a:rPr lang="en-US" altLang="zh-CN" sz="2400" b="1" dirty="0">
                <a:latin typeface="宋体" panose="02010600030101010101" pitchFamily="2" charset="-122"/>
                <a:ea typeface="宋体" pitchFamily="2" charset="-122"/>
              </a:rPr>
              <a:t>20%</a:t>
            </a:r>
            <a:r>
              <a:rPr lang="zh-CN" altLang="en-US" sz="2400" b="1" dirty="0">
                <a:latin typeface="宋体" panose="02010600030101010101" pitchFamily="2" charset="-122"/>
                <a:ea typeface="宋体" pitchFamily="2" charset="-122"/>
              </a:rPr>
              <a:t>居民能用上自来水，文盲率高达</a:t>
            </a:r>
            <a:r>
              <a:rPr lang="en-US" altLang="zh-CN" sz="2400" b="1" dirty="0">
                <a:latin typeface="宋体" panose="02010600030101010101" pitchFamily="2" charset="-122"/>
                <a:ea typeface="宋体" pitchFamily="2" charset="-122"/>
              </a:rPr>
              <a:t>80%</a:t>
            </a:r>
            <a:r>
              <a:rPr lang="zh-CN" altLang="en-US" sz="2400" b="1" dirty="0">
                <a:latin typeface="宋体" panose="02010600030101010101" pitchFamily="2" charset="-122"/>
                <a:ea typeface="宋体" pitchFamily="2" charset="-122"/>
              </a:rPr>
              <a:t>。是世界最不发达国家之一。当地时间</a:t>
            </a:r>
            <a:r>
              <a:rPr lang="en-US" altLang="zh-CN" sz="2400" b="1" dirty="0">
                <a:latin typeface="宋体" panose="02010600030101010101" pitchFamily="2" charset="-122"/>
                <a:ea typeface="宋体" pitchFamily="2" charset="-122"/>
              </a:rPr>
              <a:t>2010</a:t>
            </a:r>
            <a:r>
              <a:rPr lang="zh-CN" altLang="en-US" sz="2400" b="1" dirty="0">
                <a:latin typeface="宋体" panose="02010600030101010101" pitchFamily="2" charset="-122"/>
                <a:ea typeface="宋体" pitchFamily="2" charset="-122"/>
              </a:rPr>
              <a:t>年</a:t>
            </a:r>
            <a:r>
              <a:rPr lang="en-US" altLang="zh-CN" sz="2400" b="1" dirty="0">
                <a:latin typeface="宋体" panose="02010600030101010101" pitchFamily="2" charset="-122"/>
                <a:ea typeface="宋体" pitchFamily="2" charset="-122"/>
              </a:rPr>
              <a:t>1</a:t>
            </a:r>
            <a:r>
              <a:rPr lang="zh-CN" altLang="en-US" sz="2400" b="1" dirty="0">
                <a:latin typeface="宋体" panose="02010600030101010101" pitchFamily="2" charset="-122"/>
                <a:ea typeface="宋体" pitchFamily="2" charset="-122"/>
              </a:rPr>
              <a:t>月</a:t>
            </a:r>
            <a:r>
              <a:rPr lang="en-US" altLang="zh-CN" sz="2400" b="1" dirty="0">
                <a:latin typeface="宋体" panose="02010600030101010101" pitchFamily="2" charset="-122"/>
                <a:ea typeface="宋体" pitchFamily="2" charset="-122"/>
              </a:rPr>
              <a:t>12</a:t>
            </a:r>
            <a:r>
              <a:rPr lang="zh-CN" altLang="en-US" sz="2400" b="1" dirty="0">
                <a:latin typeface="宋体" panose="02010600030101010101" pitchFamily="2" charset="-122"/>
                <a:ea typeface="宋体" pitchFamily="2" charset="-122"/>
              </a:rPr>
              <a:t>日</a:t>
            </a:r>
            <a:r>
              <a:rPr lang="en-US" altLang="zh-CN" sz="2400" b="1" dirty="0">
                <a:latin typeface="宋体" panose="02010600030101010101" pitchFamily="2" charset="-122"/>
                <a:ea typeface="宋体" pitchFamily="2" charset="-122"/>
              </a:rPr>
              <a:t>16</a:t>
            </a:r>
            <a:r>
              <a:rPr lang="zh-CN" altLang="en-US" sz="2400" b="1" dirty="0">
                <a:latin typeface="宋体" panose="02010600030101010101" pitchFamily="2" charset="-122"/>
                <a:ea typeface="宋体" pitchFamily="2" charset="-122"/>
              </a:rPr>
              <a:t>时</a:t>
            </a:r>
            <a:r>
              <a:rPr lang="en-US" altLang="zh-CN" sz="2400" b="1" dirty="0">
                <a:latin typeface="宋体" panose="02010600030101010101" pitchFamily="2" charset="-122"/>
                <a:ea typeface="宋体" pitchFamily="2" charset="-122"/>
              </a:rPr>
              <a:t>53</a:t>
            </a:r>
            <a:r>
              <a:rPr lang="zh-CN" altLang="en-US" sz="2400" b="1" dirty="0">
                <a:latin typeface="宋体" panose="02010600030101010101" pitchFamily="2" charset="-122"/>
                <a:ea typeface="宋体" pitchFamily="2" charset="-122"/>
              </a:rPr>
              <a:t>分发生里氏</a:t>
            </a:r>
            <a:r>
              <a:rPr lang="en-US" altLang="zh-CN" sz="2400" b="1" dirty="0">
                <a:latin typeface="宋体" panose="02010600030101010101" pitchFamily="2" charset="-122"/>
                <a:ea typeface="宋体" pitchFamily="2" charset="-122"/>
              </a:rPr>
              <a:t>7.3</a:t>
            </a:r>
            <a:r>
              <a:rPr lang="zh-CN" altLang="en-US" sz="2400" b="1" dirty="0">
                <a:latin typeface="宋体" panose="02010600030101010101" pitchFamily="2" charset="-122"/>
                <a:ea typeface="宋体" pitchFamily="2" charset="-122"/>
              </a:rPr>
              <a:t>级地震，震中位于首都太子港附近，震源深度约</a:t>
            </a:r>
            <a:r>
              <a:rPr lang="en-US" altLang="zh-CN" sz="2400" b="1" dirty="0">
                <a:latin typeface="宋体" panose="02010600030101010101" pitchFamily="2" charset="-122"/>
                <a:ea typeface="宋体" pitchFamily="2" charset="-122"/>
              </a:rPr>
              <a:t>10km</a:t>
            </a:r>
            <a:r>
              <a:rPr lang="zh-CN" altLang="en-US" sz="2400" b="1" dirty="0">
                <a:latin typeface="宋体" panose="02010600030101010101" pitchFamily="2" charset="-122"/>
                <a:ea typeface="宋体" pitchFamily="2" charset="-122"/>
              </a:rPr>
              <a:t>，太子港沦为一片废墟，遇难人数可能超过</a:t>
            </a:r>
            <a:r>
              <a:rPr lang="en-US" altLang="zh-CN" sz="2400" b="1" dirty="0">
                <a:latin typeface="宋体" panose="02010600030101010101" pitchFamily="2" charset="-122"/>
                <a:ea typeface="宋体" pitchFamily="2" charset="-122"/>
              </a:rPr>
              <a:t>20</a:t>
            </a:r>
            <a:r>
              <a:rPr lang="zh-CN" altLang="en-US" sz="2400" b="1" dirty="0">
                <a:latin typeface="宋体" panose="02010600030101010101" pitchFamily="2" charset="-122"/>
                <a:ea typeface="宋体" pitchFamily="2" charset="-122"/>
              </a:rPr>
              <a:t>万。</a:t>
            </a:r>
          </a:p>
        </p:txBody>
      </p:sp>
      <p:sp>
        <p:nvSpPr>
          <p:cNvPr id="3" name="矩形 2"/>
          <p:cNvSpPr/>
          <p:nvPr>
            <p:custDataLst>
              <p:tags r:id="rId2"/>
            </p:custDataLst>
          </p:nvPr>
        </p:nvSpPr>
        <p:spPr>
          <a:xfrm>
            <a:off x="590551" y="4323236"/>
            <a:ext cx="7764337" cy="1177237"/>
          </a:xfrm>
          <a:prstGeom prst="rect">
            <a:avLst/>
          </a:prstGeom>
        </p:spPr>
        <p:txBody>
          <a:bodyPr wrap="square" lIns="68573" tIns="34286" rIns="68573" bIns="34286">
            <a:spAutoFit/>
          </a:bodyPr>
          <a:lstStyle/>
          <a:p>
            <a:r>
              <a:rPr lang="zh-CN" altLang="zh-CN" sz="2400" b="1" dirty="0"/>
              <a:t>（</a:t>
            </a:r>
            <a:r>
              <a:rPr lang="en-US" altLang="zh-CN" sz="2400" b="1" dirty="0"/>
              <a:t>2</a:t>
            </a:r>
            <a:r>
              <a:rPr lang="zh-CN" altLang="zh-CN" sz="2400" b="1" dirty="0"/>
              <a:t>）根据上述材料，简析这次海地地震造成巨大财产损失和人员伤亡的原因。</a:t>
            </a:r>
          </a:p>
          <a:p>
            <a:endParaRPr lang="zh-CN" altLang="en-US" sz="2400" b="1" dirty="0"/>
          </a:p>
        </p:txBody>
      </p:sp>
      <p:sp>
        <p:nvSpPr>
          <p:cNvPr id="6" name="矩形 5"/>
          <p:cNvSpPr/>
          <p:nvPr>
            <p:custDataLst>
              <p:tags r:id="rId3"/>
            </p:custDataLst>
          </p:nvPr>
        </p:nvSpPr>
        <p:spPr>
          <a:xfrm>
            <a:off x="361453" y="5177307"/>
            <a:ext cx="8412432" cy="1384995"/>
          </a:xfrm>
          <a:prstGeom prst="rect">
            <a:avLst/>
          </a:prstGeom>
        </p:spPr>
        <p:txBody>
          <a:bodyPr wrap="square">
            <a:spAutoFit/>
          </a:bodyPr>
          <a:lstStyle/>
          <a:p>
            <a:r>
              <a:rPr lang="zh-CN" altLang="en-US" sz="2800" b="1" dirty="0">
                <a:solidFill>
                  <a:srgbClr val="FF0000"/>
                </a:solidFill>
              </a:rPr>
              <a:t>震级大；震源浅；震中附近人口、建筑稠密；建筑抗震能力差；经济落后，政局动荡，震后难以开展有效的救灾工作</a:t>
            </a:r>
          </a:p>
        </p:txBody>
      </p:sp>
      <p:pic>
        <p:nvPicPr>
          <p:cNvPr id="7" name="图片 12290" descr="200312916344212"/>
          <p:cNvPicPr>
            <a:picLocks noChangeAspect="1"/>
          </p:cNvPicPr>
          <p:nvPr/>
        </p:nvPicPr>
        <p:blipFill>
          <a:blip r:embed="rId5"/>
          <a:srcRect l="3347" t="678" r="2235" b="7556"/>
          <a:stretch>
            <a:fillRect/>
          </a:stretch>
        </p:blipFill>
        <p:spPr>
          <a:xfrm>
            <a:off x="5166972" y="929639"/>
            <a:ext cx="3721894" cy="2966561"/>
          </a:xfrm>
          <a:prstGeom prst="rect">
            <a:avLst/>
          </a:prstGeom>
          <a:noFill/>
          <a:ln w="9525">
            <a:solidFill>
              <a:schemeClr val="tx1"/>
            </a:solidFill>
          </a:ln>
        </p:spPr>
      </p:pic>
    </p:spTree>
    <p:extLst>
      <p:ext uri="{BB962C8B-B14F-4D97-AF65-F5344CB8AC3E}">
        <p14:creationId xmlns:p14="http://schemas.microsoft.com/office/powerpoint/2010/main" val="987181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拉丁美洲政区图_副本"/>
          <p:cNvPicPr>
            <a:picLocks noChangeAspect="1"/>
          </p:cNvPicPr>
          <p:nvPr/>
        </p:nvPicPr>
        <p:blipFill>
          <a:blip r:embed="rId3"/>
          <a:stretch>
            <a:fillRect/>
          </a:stretch>
        </p:blipFill>
        <p:spPr>
          <a:xfrm>
            <a:off x="3952824" y="798830"/>
            <a:ext cx="5187950" cy="5985510"/>
          </a:xfrm>
          <a:prstGeom prst="rect">
            <a:avLst/>
          </a:prstGeom>
          <a:ln>
            <a:solidFill>
              <a:schemeClr val="tx1">
                <a:lumMod val="95000"/>
                <a:lumOff val="5000"/>
              </a:schemeClr>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dirty="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08000" y="792006"/>
            <a:ext cx="4079536" cy="63402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dirty="0">
                <a:solidFill>
                  <a:schemeClr val="tx1"/>
                </a:solidFill>
                <a:effectLst>
                  <a:outerShdw blurRad="38100" dist="19050" dir="2700000" algn="tl" rotWithShape="0">
                    <a:schemeClr val="dk1">
                      <a:alpha val="40000"/>
                    </a:schemeClr>
                  </a:outerShdw>
                </a:effectLst>
                <a:latin typeface="+mn-ea"/>
                <a:cs typeface="+mn-ea"/>
              </a:rPr>
              <a:t> </a:t>
            </a:r>
            <a:r>
              <a:rPr lang="en-US" altLang="zh-CN" sz="3200" dirty="0">
                <a:solidFill>
                  <a:schemeClr val="tx1"/>
                </a:solidFill>
                <a:effectLst>
                  <a:outerShdw blurRad="38100" dist="19050" dir="2700000" algn="tl" rotWithShape="0">
                    <a:schemeClr val="dk1">
                      <a:alpha val="40000"/>
                    </a:schemeClr>
                  </a:outerShdw>
                </a:effectLst>
                <a:latin typeface="+mn-ea"/>
                <a:cs typeface="+mn-ea"/>
              </a:rPr>
              <a:t>1</a:t>
            </a:r>
            <a:r>
              <a:rPr lang="zh-CN" altLang="en-US" sz="2800" dirty="0">
                <a:solidFill>
                  <a:schemeClr val="tx1"/>
                </a:solidFill>
                <a:effectLst>
                  <a:outerShdw blurRad="38100" dist="19050" dir="2700000" algn="tl" rotWithShape="0">
                    <a:schemeClr val="dk1">
                      <a:alpha val="40000"/>
                    </a:schemeClr>
                  </a:outerShdw>
                </a:effectLst>
                <a:latin typeface="+mn-ea"/>
                <a:cs typeface="+mn-ea"/>
              </a:rPr>
              <a:t>、</a:t>
            </a:r>
            <a:r>
              <a:rPr lang="zh-CN" altLang="en-US" sz="3200" dirty="0" smtClean="0">
                <a:solidFill>
                  <a:schemeClr val="tx1"/>
                </a:solidFill>
                <a:effectLst>
                  <a:outerShdw blurRad="38100" dist="19050" dir="2700000" algn="tl" rotWithShape="0">
                    <a:schemeClr val="dk1">
                      <a:alpha val="40000"/>
                    </a:schemeClr>
                  </a:outerShdw>
                </a:effectLst>
                <a:latin typeface="+mn-ea"/>
                <a:cs typeface="+mn-ea"/>
              </a:rPr>
              <a:t>中美地峡、墨西哥</a:t>
            </a:r>
            <a:r>
              <a:rPr lang="zh-CN" altLang="en-US" sz="3200" dirty="0" smtClean="0">
                <a:solidFill>
                  <a:schemeClr val="tx1"/>
                </a:solidFill>
                <a:effectLst/>
                <a:latin typeface="+mn-ea"/>
                <a:cs typeface="楷体" panose="02010609060101010101" charset="-122"/>
              </a:rPr>
              <a:t>：</a:t>
            </a:r>
            <a:endParaRPr lang="zh-CN" altLang="en-US" sz="3200" dirty="0">
              <a:solidFill>
                <a:schemeClr val="tx1"/>
              </a:solidFill>
              <a:effectLst/>
              <a:latin typeface="+mn-ea"/>
              <a:cs typeface="楷体" panose="02010609060101010101" charset="-122"/>
            </a:endParaRPr>
          </a:p>
        </p:txBody>
      </p:sp>
      <p:sp>
        <p:nvSpPr>
          <p:cNvPr id="12" name="圆角矩形 11"/>
          <p:cNvSpPr/>
          <p:nvPr/>
        </p:nvSpPr>
        <p:spPr>
          <a:xfrm>
            <a:off x="5843905" y="72001"/>
            <a:ext cx="309562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902960" y="135890"/>
            <a:ext cx="29768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组成和国家</a:t>
            </a:r>
          </a:p>
        </p:txBody>
      </p:sp>
      <p:sp>
        <p:nvSpPr>
          <p:cNvPr id="5" name="文本框 4"/>
          <p:cNvSpPr txBox="1"/>
          <p:nvPr/>
        </p:nvSpPr>
        <p:spPr>
          <a:xfrm>
            <a:off x="107950" y="6151880"/>
            <a:ext cx="229552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b="1">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3</a:t>
            </a:r>
            <a:r>
              <a:rPr lang="zh-CN" altLang="en-US" sz="2800">
                <a:solidFill>
                  <a:schemeClr val="tx1"/>
                </a:solidFill>
                <a:effectLst>
                  <a:outerShdw blurRad="38100" dist="19050" dir="2700000" algn="tl" rotWithShape="0">
                    <a:schemeClr val="dk1">
                      <a:alpha val="40000"/>
                    </a:schemeClr>
                  </a:outerShdw>
                </a:effectLst>
                <a:latin typeface="+mn-ea"/>
                <a:cs typeface="+mn-ea"/>
              </a:rPr>
              <a:t>、</a:t>
            </a:r>
            <a:r>
              <a:rPr lang="zh-CN" altLang="en-US" sz="3200">
                <a:solidFill>
                  <a:schemeClr val="tx1"/>
                </a:solidFill>
                <a:effectLst>
                  <a:outerShdw blurRad="38100" dist="19050" dir="2700000" algn="tl" rotWithShape="0">
                    <a:schemeClr val="dk1">
                      <a:alpha val="40000"/>
                    </a:schemeClr>
                  </a:outerShdw>
                </a:effectLst>
                <a:latin typeface="+mn-ea"/>
                <a:cs typeface="+mn-ea"/>
              </a:rPr>
              <a:t>南美洲</a:t>
            </a:r>
            <a:r>
              <a:rPr lang="zh-CN" altLang="en-US" sz="3200">
                <a:effectLst/>
                <a:latin typeface="+mn-ea"/>
                <a:cs typeface="+mn-ea"/>
              </a:rPr>
              <a:t>：</a:t>
            </a:r>
            <a:endParaRPr lang="zh-CN" altLang="en-US" sz="3200">
              <a:solidFill>
                <a:srgbClr val="FF0000"/>
              </a:solidFill>
              <a:effectLst/>
              <a:latin typeface="+mn-ea"/>
              <a:cs typeface="+mn-ea"/>
            </a:endParaRPr>
          </a:p>
        </p:txBody>
      </p:sp>
      <p:sp>
        <p:nvSpPr>
          <p:cNvPr id="4" name="文本框 3"/>
          <p:cNvSpPr txBox="1"/>
          <p:nvPr/>
        </p:nvSpPr>
        <p:spPr>
          <a:xfrm>
            <a:off x="108001" y="3672027"/>
            <a:ext cx="307657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2</a:t>
            </a:r>
            <a:r>
              <a:rPr lang="zh-CN" altLang="en-US" sz="2800">
                <a:solidFill>
                  <a:schemeClr val="tx1"/>
                </a:solidFill>
                <a:effectLst>
                  <a:outerShdw blurRad="38100" dist="19050" dir="2700000" algn="tl" rotWithShape="0">
                    <a:schemeClr val="dk1">
                      <a:alpha val="40000"/>
                    </a:schemeClr>
                  </a:outerShdw>
                </a:effectLst>
                <a:latin typeface="+mn-ea"/>
                <a:cs typeface="+mn-ea"/>
              </a:rPr>
              <a:t>、</a:t>
            </a:r>
            <a:r>
              <a:rPr lang="zh-CN" altLang="en-US" sz="3200">
                <a:solidFill>
                  <a:schemeClr val="tx1"/>
                </a:solidFill>
                <a:effectLst>
                  <a:outerShdw blurRad="38100" dist="19050" dir="2700000" algn="tl" rotWithShape="0">
                    <a:schemeClr val="dk1">
                      <a:alpha val="40000"/>
                    </a:schemeClr>
                  </a:outerShdw>
                </a:effectLst>
                <a:latin typeface="+mn-ea"/>
                <a:cs typeface="+mn-ea"/>
              </a:rPr>
              <a:t>西印度群岛</a:t>
            </a:r>
            <a:r>
              <a:rPr lang="zh-CN" altLang="en-US" sz="3200">
                <a:solidFill>
                  <a:schemeClr val="tx1"/>
                </a:solidFill>
                <a:effectLst/>
                <a:latin typeface="+mn-ea"/>
                <a:cs typeface="楷体" panose="02010609060101010101" charset="-122"/>
              </a:rPr>
              <a:t>：</a:t>
            </a:r>
          </a:p>
        </p:txBody>
      </p:sp>
      <p:sp>
        <p:nvSpPr>
          <p:cNvPr id="7" name="文本框 6"/>
          <p:cNvSpPr txBox="1"/>
          <p:nvPr/>
        </p:nvSpPr>
        <p:spPr>
          <a:xfrm>
            <a:off x="179705" y="4356100"/>
            <a:ext cx="4161155" cy="171450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nchor="t">
            <a:spAutoFit/>
          </a:bodyPr>
          <a:lstStyle/>
          <a:p>
            <a:pPr>
              <a:lnSpc>
                <a:spcPct val="110000"/>
              </a:lnSpc>
            </a:pPr>
            <a:r>
              <a:rPr lang="en-US" altLang="zh-CN" sz="2400"/>
              <a:t>  </a:t>
            </a:r>
            <a:r>
              <a:rPr lang="zh-CN" altLang="en-US" sz="2400">
                <a:latin typeface="楷体" panose="02010609060101010101" charset="-122"/>
                <a:ea typeface="楷体" panose="02010609060101010101" charset="-122"/>
              </a:rPr>
              <a:t>包括</a:t>
            </a:r>
            <a:r>
              <a:rPr lang="zh-CN" altLang="en-US" sz="2400" b="1">
                <a:solidFill>
                  <a:srgbClr val="FF0000"/>
                </a:solidFill>
                <a:latin typeface="楷体" panose="02010609060101010101" charset="-122"/>
                <a:ea typeface="楷体" panose="02010609060101010101" charset="-122"/>
              </a:rPr>
              <a:t>古巴</a:t>
            </a:r>
            <a:r>
              <a:rPr lang="zh-CN" altLang="en-US" sz="2000" b="1">
                <a:solidFill>
                  <a:srgbClr val="FF0000"/>
                </a:solidFill>
                <a:latin typeface="楷体" panose="02010609060101010101" charset="-122"/>
                <a:ea typeface="楷体" panose="02010609060101010101" charset="-122"/>
              </a:rPr>
              <a:t>、</a:t>
            </a:r>
            <a:r>
              <a:rPr lang="zh-CN" altLang="en-US" sz="2400" b="1">
                <a:solidFill>
                  <a:srgbClr val="FF0000"/>
                </a:solidFill>
                <a:latin typeface="楷体" panose="02010609060101010101" charset="-122"/>
                <a:ea typeface="楷体" panose="02010609060101010101" charset="-122"/>
              </a:rPr>
              <a:t>海地</a:t>
            </a:r>
            <a:r>
              <a:rPr lang="zh-CN" altLang="en-US" sz="2000" b="1">
                <a:solidFill>
                  <a:srgbClr val="FF0000"/>
                </a:solidFill>
                <a:latin typeface="楷体" panose="02010609060101010101" charset="-122"/>
                <a:ea typeface="楷体" panose="02010609060101010101" charset="-122"/>
              </a:rPr>
              <a:t>、</a:t>
            </a:r>
            <a:r>
              <a:rPr lang="zh-CN" altLang="en-US" sz="2400" b="1">
                <a:solidFill>
                  <a:srgbClr val="FF0000"/>
                </a:solidFill>
                <a:latin typeface="楷体" panose="02010609060101010101" charset="-122"/>
                <a:ea typeface="楷体" panose="02010609060101010101" charset="-122"/>
              </a:rPr>
              <a:t>牙买加</a:t>
            </a:r>
            <a:r>
              <a:rPr lang="zh-CN" altLang="en-US" sz="2000" b="1">
                <a:solidFill>
                  <a:srgbClr val="FF0000"/>
                </a:solidFill>
                <a:latin typeface="楷体" panose="02010609060101010101" charset="-122"/>
                <a:ea typeface="楷体" panose="02010609060101010101" charset="-122"/>
              </a:rPr>
              <a:t>、</a:t>
            </a:r>
            <a:r>
              <a:rPr lang="zh-CN" altLang="en-US" sz="2400" b="1">
                <a:solidFill>
                  <a:srgbClr val="FF0000"/>
                </a:solidFill>
                <a:latin typeface="楷体" panose="02010609060101010101" charset="-122"/>
                <a:ea typeface="楷体" panose="02010609060101010101" charset="-122"/>
              </a:rPr>
              <a:t>多米尼加</a:t>
            </a:r>
            <a:r>
              <a:rPr lang="zh-CN" altLang="en-US" sz="2400">
                <a:latin typeface="楷体" panose="02010609060101010101" charset="-122"/>
                <a:ea typeface="楷体" panose="02010609060101010101" charset="-122"/>
              </a:rPr>
              <a:t>等国家，本区地处热带海洋，夏季多</a:t>
            </a:r>
            <a:r>
              <a:rPr lang="zh-CN" altLang="en-US" sz="2400" b="1">
                <a:solidFill>
                  <a:srgbClr val="0221DE"/>
                </a:solidFill>
                <a:latin typeface="楷体" panose="02010609060101010101" charset="-122"/>
                <a:ea typeface="楷体" panose="02010609060101010101" charset="-122"/>
              </a:rPr>
              <a:t>飓风</a:t>
            </a:r>
            <a:r>
              <a:rPr lang="zh-CN" altLang="en-US" sz="2400">
                <a:latin typeface="楷体" panose="02010609060101010101" charset="-122"/>
                <a:ea typeface="楷体" panose="02010609060101010101" charset="-122"/>
              </a:rPr>
              <a:t>。经济以发展</a:t>
            </a:r>
            <a:r>
              <a:rPr lang="zh-CN" altLang="en-US" sz="2400" b="1">
                <a:solidFill>
                  <a:srgbClr val="0221DE"/>
                </a:solidFill>
                <a:latin typeface="楷体" panose="02010609060101010101" charset="-122"/>
                <a:ea typeface="楷体" panose="02010609060101010101" charset="-122"/>
              </a:rPr>
              <a:t>农业及旅游观光业</a:t>
            </a:r>
            <a:r>
              <a:rPr lang="zh-CN" altLang="en-US" sz="2400">
                <a:latin typeface="楷体" panose="02010609060101010101" charset="-122"/>
                <a:ea typeface="楷体" panose="02010609060101010101" charset="-122"/>
              </a:rPr>
              <a:t>为主。</a:t>
            </a:r>
          </a:p>
        </p:txBody>
      </p:sp>
      <p:sp>
        <p:nvSpPr>
          <p:cNvPr id="15" name="文本框 14"/>
          <p:cNvSpPr txBox="1"/>
          <p:nvPr/>
        </p:nvSpPr>
        <p:spPr>
          <a:xfrm>
            <a:off x="179705" y="1476011"/>
            <a:ext cx="3935095" cy="212090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nchor="t">
            <a:spAutoFit/>
          </a:bodyPr>
          <a:lstStyle/>
          <a:p>
            <a:pPr>
              <a:lnSpc>
                <a:spcPct val="110000"/>
              </a:lnSpc>
            </a:pPr>
            <a:r>
              <a:rPr lang="en-US" altLang="zh-CN" sz="2400" dirty="0"/>
              <a:t>  </a:t>
            </a:r>
            <a:r>
              <a:rPr lang="zh-CN" altLang="en-US" sz="2400" dirty="0">
                <a:latin typeface="楷体" panose="02010609060101010101" charset="-122"/>
                <a:ea typeface="楷体" panose="02010609060101010101" charset="-122"/>
              </a:rPr>
              <a:t>包括</a:t>
            </a:r>
            <a:r>
              <a:rPr lang="zh-CN" altLang="en-US" sz="2400" b="1" dirty="0">
                <a:solidFill>
                  <a:srgbClr val="FF0000"/>
                </a:solidFill>
                <a:latin typeface="楷体" panose="02010609060101010101" charset="-122"/>
                <a:ea typeface="楷体" panose="02010609060101010101" charset="-122"/>
              </a:rPr>
              <a:t>墨西哥</a:t>
            </a:r>
            <a:r>
              <a:rPr lang="zh-CN" altLang="en-US" sz="2000" b="1" dirty="0">
                <a:solidFill>
                  <a:srgbClr val="FF0000"/>
                </a:solidFill>
                <a:latin typeface="楷体" panose="02010609060101010101" charset="-122"/>
                <a:ea typeface="楷体" panose="02010609060101010101" charset="-122"/>
              </a:rPr>
              <a:t>、</a:t>
            </a:r>
            <a:r>
              <a:rPr lang="zh-CN" altLang="en-US" sz="2400" b="1" dirty="0">
                <a:solidFill>
                  <a:srgbClr val="FF0000"/>
                </a:solidFill>
                <a:latin typeface="楷体" panose="02010609060101010101" charset="-122"/>
                <a:ea typeface="楷体" panose="02010609060101010101" charset="-122"/>
              </a:rPr>
              <a:t>洪都拉斯</a:t>
            </a:r>
            <a:r>
              <a:rPr lang="zh-CN" altLang="en-US" sz="2000" b="1" dirty="0">
                <a:solidFill>
                  <a:srgbClr val="FF0000"/>
                </a:solidFill>
                <a:latin typeface="楷体" panose="02010609060101010101" charset="-122"/>
                <a:ea typeface="楷体" panose="02010609060101010101" charset="-122"/>
              </a:rPr>
              <a:t>、</a:t>
            </a:r>
            <a:r>
              <a:rPr lang="zh-CN" altLang="en-US" sz="2400" b="1" dirty="0">
                <a:solidFill>
                  <a:srgbClr val="FF0000"/>
                </a:solidFill>
                <a:latin typeface="楷体" panose="02010609060101010101" charset="-122"/>
                <a:ea typeface="楷体" panose="02010609060101010101" charset="-122"/>
              </a:rPr>
              <a:t>尼加拉瓜、哥斯达黎加、巴拿马</a:t>
            </a:r>
            <a:r>
              <a:rPr lang="zh-CN" altLang="en-US" sz="2400" dirty="0">
                <a:latin typeface="楷体" panose="02010609060101010101" charset="-122"/>
                <a:ea typeface="楷体" panose="02010609060101010101" charset="-122"/>
              </a:rPr>
              <a:t>等国家，本区经济</a:t>
            </a:r>
            <a:r>
              <a:rPr lang="zh-CN" altLang="en-US" sz="2400" b="1" dirty="0">
                <a:solidFill>
                  <a:srgbClr val="0221DE"/>
                </a:solidFill>
                <a:latin typeface="楷体" panose="02010609060101010101" charset="-122"/>
                <a:ea typeface="楷体" panose="02010609060101010101" charset="-122"/>
              </a:rPr>
              <a:t>以农业为主</a:t>
            </a:r>
            <a:r>
              <a:rPr lang="zh-CN" altLang="en-US" sz="2400" dirty="0">
                <a:latin typeface="楷体" panose="02010609060101010101" charset="-122"/>
                <a:ea typeface="楷体" panose="02010609060101010101" charset="-122"/>
              </a:rPr>
              <a:t>，香蕉、咖啡、甘蔗等</a:t>
            </a:r>
            <a:r>
              <a:rPr lang="zh-CN" altLang="en-US" sz="2400" b="1" dirty="0">
                <a:solidFill>
                  <a:srgbClr val="0221DE"/>
                </a:solidFill>
                <a:latin typeface="楷体" panose="02010609060101010101" charset="-122"/>
                <a:ea typeface="楷体" panose="02010609060101010101" charset="-122"/>
              </a:rPr>
              <a:t>热带经济作物尤为重要</a:t>
            </a:r>
            <a:r>
              <a:rPr lang="zh-CN" altLang="en-US" sz="2400" dirty="0">
                <a:latin typeface="楷体" panose="02010609060101010101" charset="-122"/>
                <a:ea typeface="楷体" panose="02010609060101010101" charset="-122"/>
              </a:rPr>
              <a:t>。</a:t>
            </a:r>
          </a:p>
        </p:txBody>
      </p:sp>
      <p:sp>
        <p:nvSpPr>
          <p:cNvPr id="10" name="文本框 9"/>
          <p:cNvSpPr txBox="1"/>
          <p:nvPr/>
        </p:nvSpPr>
        <p:spPr>
          <a:xfrm>
            <a:off x="2448560" y="6219190"/>
            <a:ext cx="6620510" cy="49720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nchor="t">
            <a:spAutoFit/>
          </a:bodyPr>
          <a:lstStyle/>
          <a:p>
            <a:pPr>
              <a:lnSpc>
                <a:spcPct val="110000"/>
              </a:lnSpc>
            </a:pPr>
            <a:r>
              <a:rPr lang="zh-CN" altLang="en-US" sz="2400">
                <a:latin typeface="楷体" panose="02010609060101010101" charset="-122"/>
                <a:ea typeface="楷体" panose="02010609060101010101" charset="-122"/>
              </a:rPr>
              <a:t>包括</a:t>
            </a:r>
            <a:r>
              <a:rPr lang="zh-CN" altLang="en-US" sz="2400" b="1">
                <a:solidFill>
                  <a:srgbClr val="FF0000"/>
                </a:solidFill>
                <a:latin typeface="楷体" panose="02010609060101010101" charset="-122"/>
                <a:ea typeface="楷体" panose="02010609060101010101" charset="-122"/>
              </a:rPr>
              <a:t>巴西</a:t>
            </a:r>
            <a:r>
              <a:rPr lang="zh-CN" altLang="en-US" b="1">
                <a:solidFill>
                  <a:srgbClr val="FF0000"/>
                </a:solidFill>
                <a:latin typeface="楷体" panose="02010609060101010101" charset="-122"/>
                <a:ea typeface="楷体" panose="02010609060101010101" charset="-122"/>
              </a:rPr>
              <a:t>、</a:t>
            </a:r>
            <a:r>
              <a:rPr lang="zh-CN" altLang="en-US" sz="2400" b="1">
                <a:solidFill>
                  <a:srgbClr val="FF0000"/>
                </a:solidFill>
                <a:latin typeface="楷体" panose="02010609060101010101" charset="-122"/>
                <a:ea typeface="楷体" panose="02010609060101010101" charset="-122"/>
              </a:rPr>
              <a:t>阿根廷</a:t>
            </a:r>
            <a:r>
              <a:rPr lang="zh-CN" altLang="en-US" b="1">
                <a:solidFill>
                  <a:srgbClr val="FF0000"/>
                </a:solidFill>
                <a:latin typeface="楷体" panose="02010609060101010101" charset="-122"/>
                <a:ea typeface="楷体" panose="02010609060101010101" charset="-122"/>
              </a:rPr>
              <a:t>、</a:t>
            </a:r>
            <a:r>
              <a:rPr lang="zh-CN" altLang="en-US" sz="2400" b="1">
                <a:solidFill>
                  <a:srgbClr val="FF0000"/>
                </a:solidFill>
                <a:latin typeface="楷体" panose="02010609060101010101" charset="-122"/>
                <a:ea typeface="楷体" panose="02010609060101010101" charset="-122"/>
              </a:rPr>
              <a:t>智利</a:t>
            </a:r>
            <a:r>
              <a:rPr lang="zh-CN" altLang="en-US" b="1">
                <a:solidFill>
                  <a:srgbClr val="FF0000"/>
                </a:solidFill>
                <a:latin typeface="楷体" panose="02010609060101010101" charset="-122"/>
                <a:ea typeface="楷体" panose="02010609060101010101" charset="-122"/>
              </a:rPr>
              <a:t>、</a:t>
            </a:r>
            <a:r>
              <a:rPr lang="zh-CN" altLang="en-US" sz="2400" b="1">
                <a:solidFill>
                  <a:srgbClr val="FF0000"/>
                </a:solidFill>
                <a:latin typeface="楷体" panose="02010609060101010101" charset="-122"/>
                <a:ea typeface="楷体" panose="02010609060101010101" charset="-122"/>
              </a:rPr>
              <a:t>秘鲁</a:t>
            </a:r>
            <a:r>
              <a:rPr lang="zh-CN" altLang="en-US" b="1">
                <a:solidFill>
                  <a:srgbClr val="FF0000"/>
                </a:solidFill>
                <a:latin typeface="楷体" panose="02010609060101010101" charset="-122"/>
                <a:ea typeface="楷体" panose="02010609060101010101" charset="-122"/>
              </a:rPr>
              <a:t>、</a:t>
            </a:r>
            <a:r>
              <a:rPr lang="zh-CN" altLang="en-US" sz="2400" b="1">
                <a:solidFill>
                  <a:srgbClr val="FF0000"/>
                </a:solidFill>
                <a:latin typeface="楷体" panose="02010609060101010101" charset="-122"/>
                <a:ea typeface="楷体" panose="02010609060101010101" charset="-122"/>
              </a:rPr>
              <a:t>委内瑞拉</a:t>
            </a:r>
            <a:r>
              <a:rPr lang="zh-CN" altLang="en-US" sz="2400">
                <a:latin typeface="楷体" panose="02010609060101010101" charset="-122"/>
                <a:ea typeface="楷体" panose="02010609060101010101" charset="-122"/>
              </a:rPr>
              <a:t>等国家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4" grpId="0" animBg="1"/>
      <p:bldP spid="7" grpId="0" bldLvl="0" animBg="1"/>
      <p:bldP spid="15" grpId="0" bldLvl="0" animBg="1"/>
      <p:bldP spid="1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u=2278826389,3620076251&amp;fm=27&amp;gp=0_副本"/>
          <p:cNvPicPr>
            <a:picLocks noChangeAspect="1"/>
          </p:cNvPicPr>
          <p:nvPr/>
        </p:nvPicPr>
        <p:blipFill>
          <a:blip r:embed="rId2"/>
          <a:stretch>
            <a:fillRect/>
          </a:stretch>
        </p:blipFill>
        <p:spPr>
          <a:xfrm>
            <a:off x="4084320" y="828675"/>
            <a:ext cx="4964430" cy="5979160"/>
          </a:xfrm>
          <a:prstGeom prst="rect">
            <a:avLst/>
          </a:prstGeom>
          <a:ln>
            <a:solidFill>
              <a:schemeClr val="tx1">
                <a:lumMod val="95000"/>
                <a:lumOff val="5000"/>
              </a:schemeClr>
            </a:solidFill>
          </a:ln>
        </p:spPr>
      </p:pic>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80001" y="972007"/>
            <a:ext cx="260286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1</a:t>
            </a:r>
            <a:r>
              <a:rPr lang="zh-CN" altLang="en-US" sz="2800" b="1">
                <a:solidFill>
                  <a:schemeClr val="tx1"/>
                </a:solidFill>
                <a:effectLst/>
                <a:latin typeface="+mn-ea"/>
                <a:cs typeface="+mn-ea"/>
              </a:rPr>
              <a:t>、</a:t>
            </a:r>
            <a:r>
              <a:rPr lang="zh-CN" sz="3200">
                <a:solidFill>
                  <a:schemeClr val="tx1"/>
                </a:solidFill>
                <a:effectLst/>
                <a:latin typeface="+mn-ea"/>
                <a:cs typeface="+mn-ea"/>
              </a:rPr>
              <a:t>地形特征</a:t>
            </a:r>
            <a:endParaRPr lang="zh-CN" sz="2800" b="1">
              <a:solidFill>
                <a:srgbClr val="FF0000"/>
              </a:solidFill>
              <a:effectLst/>
              <a:latin typeface="+mn-ea"/>
              <a:ea typeface="楷体" panose="02010609060101010101" charset="-122"/>
              <a:cs typeface="+mn-ea"/>
            </a:endParaRPr>
          </a:p>
        </p:txBody>
      </p:sp>
      <p:sp>
        <p:nvSpPr>
          <p:cNvPr id="7" name="文本框 6"/>
          <p:cNvSpPr txBox="1"/>
          <p:nvPr/>
        </p:nvSpPr>
        <p:spPr>
          <a:xfrm>
            <a:off x="180001" y="1800013"/>
            <a:ext cx="337248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chemeClr val="tx1">
                    <a:lumMod val="95000"/>
                    <a:lumOff val="5000"/>
                  </a:schemeClr>
                </a:solidFill>
                <a:latin typeface="+mn-ea"/>
                <a:cs typeface="+mn-ea"/>
              </a:rPr>
              <a:t>地势</a:t>
            </a:r>
            <a:r>
              <a:rPr lang="zh-CN" altLang="en-US" sz="2800" b="1">
                <a:solidFill>
                  <a:schemeClr val="tx1"/>
                </a:solidFill>
                <a:latin typeface="+mn-ea"/>
                <a:cs typeface="+mn-ea"/>
              </a:rPr>
              <a:t>：西高东低</a:t>
            </a:r>
          </a:p>
        </p:txBody>
      </p:sp>
      <p:sp>
        <p:nvSpPr>
          <p:cNvPr id="18" name="文本框 17"/>
          <p:cNvSpPr txBox="1"/>
          <p:nvPr/>
        </p:nvSpPr>
        <p:spPr>
          <a:xfrm>
            <a:off x="252002" y="3276024"/>
            <a:ext cx="3157855" cy="565150"/>
          </a:xfrm>
          <a:prstGeom prst="rect">
            <a:avLst/>
          </a:prstGeom>
          <a:solidFill>
            <a:srgbClr val="8EFD5D"/>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chemeClr val="tx1">
                    <a:lumMod val="95000"/>
                    <a:lumOff val="5000"/>
                  </a:schemeClr>
                </a:solidFill>
              </a:rPr>
              <a:t>北部：</a:t>
            </a:r>
            <a:r>
              <a:rPr lang="zh-CN" altLang="en-US" sz="2800" b="1">
                <a:solidFill>
                  <a:srgbClr val="FF0000"/>
                </a:solidFill>
              </a:rPr>
              <a:t>墨西哥高原</a:t>
            </a:r>
          </a:p>
        </p:txBody>
      </p:sp>
      <p:sp>
        <p:nvSpPr>
          <p:cNvPr id="5" name="文本框 4"/>
          <p:cNvSpPr txBox="1"/>
          <p:nvPr/>
        </p:nvSpPr>
        <p:spPr>
          <a:xfrm>
            <a:off x="252002" y="3996030"/>
            <a:ext cx="1593850" cy="565150"/>
          </a:xfrm>
          <a:prstGeom prst="rect">
            <a:avLst/>
          </a:prstGeom>
          <a:solidFill>
            <a:srgbClr val="8EFD5D"/>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chemeClr val="tx1">
                    <a:lumMod val="95000"/>
                    <a:lumOff val="5000"/>
                  </a:schemeClr>
                </a:solidFill>
              </a:rPr>
              <a:t>南美洲：</a:t>
            </a:r>
          </a:p>
        </p:txBody>
      </p:sp>
      <p:sp>
        <p:nvSpPr>
          <p:cNvPr id="9" name="文本框 8"/>
          <p:cNvSpPr txBox="1"/>
          <p:nvPr/>
        </p:nvSpPr>
        <p:spPr>
          <a:xfrm>
            <a:off x="323850" y="4680034"/>
            <a:ext cx="3691890" cy="97091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0221DE"/>
                </a:solidFill>
              </a:rPr>
              <a:t>西部：</a:t>
            </a:r>
            <a:r>
              <a:rPr lang="zh-CN" altLang="en-US" sz="2800" b="1">
                <a:solidFill>
                  <a:srgbClr val="FF0000"/>
                </a:solidFill>
              </a:rPr>
              <a:t>安第斯山脉</a:t>
            </a:r>
            <a:r>
              <a:rPr lang="zh-CN" altLang="en-US" sz="2400" b="1">
                <a:solidFill>
                  <a:schemeClr val="tx1">
                    <a:lumMod val="95000"/>
                    <a:lumOff val="5000"/>
                  </a:schemeClr>
                </a:solidFill>
              </a:rPr>
              <a:t>（板块挤压，多火山、地震）</a:t>
            </a:r>
          </a:p>
        </p:txBody>
      </p:sp>
      <p:sp>
        <p:nvSpPr>
          <p:cNvPr id="10" name="文本框 9"/>
          <p:cNvSpPr txBox="1"/>
          <p:nvPr/>
        </p:nvSpPr>
        <p:spPr>
          <a:xfrm>
            <a:off x="324002" y="5724042"/>
            <a:ext cx="3692525" cy="97091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0221DE"/>
                </a:solidFill>
              </a:rPr>
              <a:t>东部：</a:t>
            </a:r>
            <a:r>
              <a:rPr lang="zh-CN" altLang="en-US" sz="2800" b="1">
                <a:solidFill>
                  <a:srgbClr val="FF0000"/>
                </a:solidFill>
              </a:rPr>
              <a:t>平原</a:t>
            </a:r>
            <a:r>
              <a:rPr lang="zh-CN" altLang="en-US" sz="2000" b="1">
                <a:solidFill>
                  <a:srgbClr val="FF0000"/>
                </a:solidFill>
              </a:rPr>
              <a:t>、</a:t>
            </a:r>
            <a:r>
              <a:rPr lang="zh-CN" altLang="en-US" sz="2800" b="1">
                <a:solidFill>
                  <a:srgbClr val="FF0000"/>
                </a:solidFill>
              </a:rPr>
              <a:t>高原相间</a:t>
            </a:r>
          </a:p>
          <a:p>
            <a:pPr algn="ctr">
              <a:lnSpc>
                <a:spcPct val="110000"/>
              </a:lnSpc>
            </a:pPr>
            <a:r>
              <a:rPr lang="zh-CN" altLang="en-US" sz="2400" b="1">
                <a:solidFill>
                  <a:schemeClr val="tx1">
                    <a:lumMod val="95000"/>
                    <a:lumOff val="5000"/>
                  </a:schemeClr>
                </a:solidFill>
              </a:rPr>
              <a:t>（亚马孙平原</a:t>
            </a:r>
            <a:r>
              <a:rPr lang="zh-CN" altLang="en-US" b="1">
                <a:solidFill>
                  <a:schemeClr val="tx1">
                    <a:lumMod val="95000"/>
                    <a:lumOff val="5000"/>
                  </a:schemeClr>
                </a:solidFill>
              </a:rPr>
              <a:t>、</a:t>
            </a:r>
            <a:r>
              <a:rPr lang="zh-CN" altLang="en-US" sz="2400" b="1">
                <a:solidFill>
                  <a:schemeClr val="tx1">
                    <a:lumMod val="95000"/>
                    <a:lumOff val="5000"/>
                  </a:schemeClr>
                </a:solidFill>
              </a:rPr>
              <a:t>巴西高原）</a:t>
            </a:r>
          </a:p>
        </p:txBody>
      </p:sp>
      <p:sp>
        <p:nvSpPr>
          <p:cNvPr id="11" name="文本框 10"/>
          <p:cNvSpPr txBox="1"/>
          <p:nvPr/>
        </p:nvSpPr>
        <p:spPr>
          <a:xfrm>
            <a:off x="180001" y="2556019"/>
            <a:ext cx="3373120"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lumMod val="95000"/>
                    <a:lumOff val="5000"/>
                  </a:schemeClr>
                </a:solidFill>
                <a:latin typeface="+mn-ea"/>
                <a:cs typeface="+mn-ea"/>
              </a:rPr>
              <a:t>主要地形区：</a:t>
            </a:r>
            <a:endParaRPr lang="zh-CN" altLang="en-US" sz="2800" b="1">
              <a:solidFill>
                <a:schemeClr val="tx1"/>
              </a:solidFill>
              <a:latin typeface="+mn-ea"/>
              <a:cs typeface="+mn-ea"/>
            </a:endParaRPr>
          </a:p>
        </p:txBody>
      </p:sp>
      <p:pic>
        <p:nvPicPr>
          <p:cNvPr id="15" name="图片 14" descr="timg (4)_副本"/>
          <p:cNvPicPr>
            <a:picLocks noChangeAspect="1"/>
          </p:cNvPicPr>
          <p:nvPr/>
        </p:nvPicPr>
        <p:blipFill>
          <a:blip r:embed="rId3"/>
          <a:stretch>
            <a:fillRect/>
          </a:stretch>
        </p:blipFill>
        <p:spPr>
          <a:xfrm>
            <a:off x="4084320" y="828675"/>
            <a:ext cx="4963795" cy="3491865"/>
          </a:xfrm>
          <a:prstGeom prst="rect">
            <a:avLst/>
          </a:prstGeom>
          <a:ln>
            <a:solidFill>
              <a:schemeClr val="tx1">
                <a:lumMod val="95000"/>
                <a:lumOff val="5000"/>
              </a:schemeClr>
            </a:solidFill>
          </a:ln>
        </p:spPr>
      </p:pic>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2" name="图片 1" descr="南美剖面_副本"/>
          <p:cNvPicPr>
            <a:picLocks noChangeAspect="1"/>
          </p:cNvPicPr>
          <p:nvPr/>
        </p:nvPicPr>
        <p:blipFill>
          <a:blip r:embed="rId4"/>
          <a:stretch>
            <a:fillRect/>
          </a:stretch>
        </p:blipFill>
        <p:spPr>
          <a:xfrm>
            <a:off x="4072255" y="4679950"/>
            <a:ext cx="4987290" cy="2015490"/>
          </a:xfrm>
          <a:prstGeom prst="rect">
            <a:avLst/>
          </a:prstGeom>
          <a:solidFill>
            <a:schemeClr val="bg1"/>
          </a:solidFill>
          <a:ln>
            <a:solidFill>
              <a:schemeClr val="tx1">
                <a:lumMod val="95000"/>
                <a:lumOff val="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8" grpId="0" bldLvl="0" animBg="1"/>
      <p:bldP spid="5" grpId="0" bldLvl="0" animBg="1"/>
      <p:bldP spid="9" grpId="0" bldLvl="0" animBg="1"/>
      <p:bldP spid="10" grpId="0" bldLvl="0" animBg="1"/>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u=2278826389,3620076251&amp;fm=27&amp;gp=0_副本"/>
          <p:cNvPicPr>
            <a:picLocks noChangeAspect="1"/>
          </p:cNvPicPr>
          <p:nvPr/>
        </p:nvPicPr>
        <p:blipFill>
          <a:blip r:embed="rId3"/>
          <a:stretch>
            <a:fillRect/>
          </a:stretch>
        </p:blipFill>
        <p:spPr>
          <a:xfrm>
            <a:off x="3884930" y="800735"/>
            <a:ext cx="5163820" cy="5982970"/>
          </a:xfrm>
          <a:prstGeom prst="rect">
            <a:avLst/>
          </a:prstGeom>
          <a:ln>
            <a:solidFill>
              <a:schemeClr val="tx1">
                <a:lumMod val="95000"/>
                <a:lumOff val="5000"/>
              </a:schemeClr>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4001" y="979483"/>
            <a:ext cx="3133725"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1</a:t>
            </a:r>
            <a:r>
              <a:rPr lang="zh-CN" altLang="en-US" sz="2800">
                <a:solidFill>
                  <a:schemeClr val="tx1"/>
                </a:solidFill>
                <a:effectLst>
                  <a:outerShdw blurRad="38100" dist="19050" dir="2700000" algn="tl" rotWithShape="0">
                    <a:schemeClr val="dk1">
                      <a:alpha val="40000"/>
                    </a:schemeClr>
                  </a:outerShdw>
                </a:effectLst>
                <a:latin typeface="+mn-ea"/>
                <a:cs typeface="+mn-ea"/>
              </a:rPr>
              <a:t>、</a:t>
            </a:r>
            <a:r>
              <a:rPr lang="zh-CN" altLang="en-US" sz="3200">
                <a:solidFill>
                  <a:schemeClr val="tx1"/>
                </a:solidFill>
                <a:effectLst>
                  <a:outerShdw blurRad="38100" dist="19050" dir="2700000" algn="tl" rotWithShape="0">
                    <a:schemeClr val="dk1">
                      <a:alpha val="40000"/>
                    </a:schemeClr>
                  </a:outerShdw>
                </a:effectLst>
                <a:latin typeface="+mn-ea"/>
                <a:cs typeface="+mn-ea"/>
              </a:rPr>
              <a:t>经纬度位置</a:t>
            </a:r>
            <a:r>
              <a:rPr lang="zh-CN" altLang="en-US" sz="3200">
                <a:solidFill>
                  <a:schemeClr val="tx1"/>
                </a:solidFill>
                <a:effectLst/>
                <a:latin typeface="+mn-ea"/>
                <a:cs typeface="楷体" panose="02010609060101010101" charset="-122"/>
              </a:rPr>
              <a:t>：</a:t>
            </a:r>
          </a:p>
        </p:txBody>
      </p:sp>
      <p:sp>
        <p:nvSpPr>
          <p:cNvPr id="9" name="左大括号 8"/>
          <p:cNvSpPr/>
          <p:nvPr/>
        </p:nvSpPr>
        <p:spPr>
          <a:xfrm>
            <a:off x="179705" y="1980015"/>
            <a:ext cx="76200" cy="1170940"/>
          </a:xfrm>
          <a:prstGeom prst="leftBrac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nvSpPr>
        <p:spPr>
          <a:xfrm>
            <a:off x="144145" y="3594735"/>
            <a:ext cx="2817264" cy="63246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b="1" dirty="0">
                <a:solidFill>
                  <a:schemeClr val="tx1"/>
                </a:solidFill>
                <a:effectLst>
                  <a:outerShdw blurRad="38100" dist="19050" dir="2700000" algn="tl" rotWithShape="0">
                    <a:schemeClr val="dk1">
                      <a:alpha val="40000"/>
                    </a:schemeClr>
                  </a:outerShdw>
                </a:effectLst>
                <a:latin typeface="+mn-ea"/>
                <a:cs typeface="+mn-ea"/>
              </a:rPr>
              <a:t> </a:t>
            </a:r>
            <a:r>
              <a:rPr lang="en-US" altLang="zh-CN" sz="3200" dirty="0">
                <a:solidFill>
                  <a:schemeClr val="tx1"/>
                </a:solidFill>
                <a:effectLst>
                  <a:outerShdw blurRad="38100" dist="19050" dir="2700000" algn="tl" rotWithShape="0">
                    <a:schemeClr val="dk1">
                      <a:alpha val="40000"/>
                    </a:schemeClr>
                  </a:outerShdw>
                </a:effectLst>
                <a:latin typeface="+mn-ea"/>
                <a:cs typeface="+mn-ea"/>
              </a:rPr>
              <a:t>2</a:t>
            </a:r>
            <a:r>
              <a:rPr lang="zh-CN" altLang="en-US" sz="2400" b="1" dirty="0">
                <a:solidFill>
                  <a:schemeClr val="tx1"/>
                </a:solidFill>
                <a:effectLst>
                  <a:outerShdw blurRad="38100" dist="19050" dir="2700000" algn="tl" rotWithShape="0">
                    <a:schemeClr val="dk1">
                      <a:alpha val="40000"/>
                    </a:schemeClr>
                  </a:outerShdw>
                </a:effectLst>
                <a:latin typeface="+mn-ea"/>
                <a:cs typeface="+mn-ea"/>
              </a:rPr>
              <a:t>、</a:t>
            </a:r>
            <a:r>
              <a:rPr lang="zh-CN" altLang="en-US" sz="3200" dirty="0">
                <a:effectLst>
                  <a:outerShdw blurRad="38100" dist="19050" dir="2700000" algn="tl" rotWithShape="0">
                    <a:schemeClr val="dk1">
                      <a:alpha val="40000"/>
                    </a:schemeClr>
                  </a:outerShdw>
                </a:effectLst>
                <a:latin typeface="+mn-ea"/>
                <a:cs typeface="+mn-ea"/>
                <a:sym typeface="+mn-ea"/>
              </a:rPr>
              <a:t>海</a:t>
            </a:r>
            <a:r>
              <a:rPr lang="zh-CN" altLang="en-US" sz="3200" dirty="0" smtClean="0">
                <a:effectLst>
                  <a:outerShdw blurRad="38100" dist="19050" dir="2700000" algn="tl" rotWithShape="0">
                    <a:schemeClr val="dk1">
                      <a:alpha val="40000"/>
                    </a:schemeClr>
                  </a:outerShdw>
                </a:effectLst>
                <a:latin typeface="+mn-ea"/>
                <a:cs typeface="+mn-ea"/>
                <a:sym typeface="+mn-ea"/>
              </a:rPr>
              <a:t>陆位置</a:t>
            </a:r>
            <a:r>
              <a:rPr lang="zh-CN" altLang="en-US" sz="2800" dirty="0">
                <a:effectLst/>
                <a:latin typeface="+mn-ea"/>
                <a:cs typeface="+mn-ea"/>
              </a:rPr>
              <a:t>：</a:t>
            </a:r>
            <a:endParaRPr lang="zh-CN" altLang="en-US" sz="2800" dirty="0">
              <a:solidFill>
                <a:srgbClr val="FF0000"/>
              </a:solidFill>
              <a:effectLst/>
              <a:latin typeface="+mn-ea"/>
              <a:cs typeface="+mn-ea"/>
            </a:endParaRPr>
          </a:p>
        </p:txBody>
      </p:sp>
      <p:sp>
        <p:nvSpPr>
          <p:cNvPr id="11" name="文本框 10"/>
          <p:cNvSpPr txBox="1"/>
          <p:nvPr/>
        </p:nvSpPr>
        <p:spPr>
          <a:xfrm>
            <a:off x="323850" y="2807970"/>
            <a:ext cx="4119245"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zh-CN" altLang="en-US" sz="2800" dirty="0">
                <a:effectLst/>
                <a:latin typeface="楷体" panose="02010609060101010101" charset="-122"/>
                <a:ea typeface="楷体" panose="02010609060101010101" charset="-122"/>
                <a:cs typeface="楷体" panose="02010609060101010101" charset="-122"/>
                <a:sym typeface="+mn-ea"/>
              </a:rPr>
              <a:t>经度</a:t>
            </a:r>
            <a:r>
              <a:rPr lang="zh-CN" altLang="en-US" sz="2800" dirty="0" smtClean="0">
                <a:effectLst/>
                <a:latin typeface="楷体" panose="02010609060101010101" charset="-122"/>
                <a:ea typeface="楷体" panose="02010609060101010101" charset="-122"/>
                <a:cs typeface="楷体" panose="02010609060101010101" charset="-122"/>
                <a:sym typeface="+mn-ea"/>
              </a:rPr>
              <a:t>：</a:t>
            </a:r>
            <a:r>
              <a:rPr lang="en-US" altLang="zh-CN" sz="2400" dirty="0">
                <a:solidFill>
                  <a:srgbClr val="FF0000"/>
                </a:solidFill>
                <a:latin typeface="楷体" panose="02010609060101010101" charset="-122"/>
                <a:ea typeface="楷体" panose="02010609060101010101" charset="-122"/>
                <a:cs typeface="楷体" panose="02010609060101010101" charset="-122"/>
                <a:sym typeface="+mn-ea"/>
              </a:rPr>
              <a:t>8</a:t>
            </a:r>
            <a:r>
              <a:rPr lang="en-US" sz="2400" dirty="0" smtClean="0">
                <a:solidFill>
                  <a:srgbClr val="FF0000"/>
                </a:solidFill>
                <a:effectLst/>
                <a:latin typeface="楷体" panose="02010609060101010101" charset="-122"/>
                <a:ea typeface="楷体" panose="02010609060101010101" charset="-122"/>
                <a:cs typeface="楷体" panose="02010609060101010101" charset="-122"/>
                <a:sym typeface="+mn-ea"/>
              </a:rPr>
              <a:t>0</a:t>
            </a:r>
            <a:r>
              <a:rPr lang="zh-CN" altLang="en-US" sz="2400" dirty="0">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dirty="0" smtClean="0">
                <a:solidFill>
                  <a:srgbClr val="FF0000"/>
                </a:solidFill>
                <a:effectLst/>
                <a:latin typeface="楷体" panose="02010609060101010101" charset="-122"/>
                <a:ea typeface="楷体" panose="02010609060101010101" charset="-122"/>
                <a:cs typeface="楷体" panose="02010609060101010101" charset="-122"/>
                <a:sym typeface="+mn-ea"/>
              </a:rPr>
              <a:t>W-40</a:t>
            </a:r>
            <a:r>
              <a:rPr lang="zh-CN" altLang="en-US" sz="2400" dirty="0">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dirty="0" smtClean="0">
                <a:solidFill>
                  <a:srgbClr val="FF0000"/>
                </a:solidFill>
                <a:effectLst/>
                <a:latin typeface="楷体" panose="02010609060101010101" charset="-122"/>
                <a:ea typeface="楷体" panose="02010609060101010101" charset="-122"/>
                <a:cs typeface="楷体" panose="02010609060101010101" charset="-122"/>
                <a:sym typeface="+mn-ea"/>
              </a:rPr>
              <a:t>W</a:t>
            </a:r>
            <a:endParaRPr lang="en-US" altLang="zh-CN" sz="2400" dirty="0">
              <a:solidFill>
                <a:srgbClr val="FF0000"/>
              </a:solidFill>
              <a:effectLst/>
              <a:latin typeface="楷体" panose="02010609060101010101" charset="-122"/>
              <a:ea typeface="楷体" panose="02010609060101010101" charset="-122"/>
              <a:cs typeface="楷体" panose="02010609060101010101" charset="-122"/>
              <a:sym typeface="+mn-ea"/>
            </a:endParaRPr>
          </a:p>
        </p:txBody>
      </p:sp>
      <p:sp>
        <p:nvSpPr>
          <p:cNvPr id="10" name="文本框 9"/>
          <p:cNvSpPr txBox="1"/>
          <p:nvPr/>
        </p:nvSpPr>
        <p:spPr>
          <a:xfrm>
            <a:off x="324001" y="1764013"/>
            <a:ext cx="4299953" cy="970915"/>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zh-CN" altLang="en-US" sz="2800" b="1">
                <a:solidFill>
                  <a:srgbClr val="FF0000"/>
                </a:solidFill>
                <a:effectLst/>
                <a:latin typeface="楷体" panose="02010609060101010101" charset="-122"/>
                <a:ea typeface="楷体" panose="02010609060101010101" charset="-122"/>
                <a:cs typeface="楷体" panose="02010609060101010101" charset="-122"/>
                <a:sym typeface="+mn-ea"/>
              </a:rPr>
              <a:t>纬度</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sz="2400" b="1">
                <a:solidFill>
                  <a:srgbClr val="FF0000"/>
                </a:solidFill>
                <a:effectLst/>
                <a:latin typeface="楷体" panose="02010609060101010101" charset="-122"/>
                <a:ea typeface="楷体" panose="02010609060101010101" charset="-122"/>
                <a:cs typeface="楷体" panose="02010609060101010101" charset="-122"/>
                <a:sym typeface="+mn-ea"/>
              </a:rPr>
              <a:t>23</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26′N-0</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sz="2400" b="1">
                <a:solidFill>
                  <a:srgbClr val="FF0000"/>
                </a:solidFill>
                <a:effectLst/>
                <a:latin typeface="楷体" panose="02010609060101010101" charset="-122"/>
                <a:ea typeface="楷体" panose="02010609060101010101" charset="-122"/>
                <a:cs typeface="楷体" panose="02010609060101010101" charset="-122"/>
                <a:sym typeface="+mn-ea"/>
              </a:rPr>
              <a:t>60</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S</a:t>
            </a:r>
          </a:p>
          <a:p>
            <a:pPr>
              <a:lnSpc>
                <a:spcPct val="110000"/>
              </a:lnSpc>
            </a:pP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       </a:t>
            </a:r>
            <a:r>
              <a:rPr lang="zh-CN" altLang="en-US" sz="2400" b="1">
                <a:solidFill>
                  <a:srgbClr val="0221DE"/>
                </a:solidFill>
                <a:effectLst/>
                <a:latin typeface="楷体" panose="02010609060101010101" charset="-122"/>
                <a:ea typeface="楷体" panose="02010609060101010101" charset="-122"/>
                <a:cs typeface="楷体" panose="02010609060101010101" charset="-122"/>
                <a:sym typeface="+mn-ea"/>
              </a:rPr>
              <a:t>（热带和亚热带）</a:t>
            </a:r>
            <a:endParaRPr lang="en-US" altLang="zh-CN" sz="2400">
              <a:solidFill>
                <a:srgbClr val="FF0000"/>
              </a:solidFill>
              <a:effectLst/>
              <a:latin typeface="楷体" panose="02010609060101010101" charset="-122"/>
              <a:ea typeface="楷体" panose="02010609060101010101" charset="-122"/>
              <a:cs typeface="楷体" panose="02010609060101010101" charset="-122"/>
            </a:endParaRPr>
          </a:p>
        </p:txBody>
      </p:sp>
      <p:sp>
        <p:nvSpPr>
          <p:cNvPr id="14" name="文本框 13"/>
          <p:cNvSpPr txBox="1"/>
          <p:nvPr/>
        </p:nvSpPr>
        <p:spPr>
          <a:xfrm>
            <a:off x="179705" y="4323715"/>
            <a:ext cx="4340340" cy="1988237"/>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en-US" altLang="zh-CN" sz="2800" b="1" dirty="0">
                <a:solidFill>
                  <a:srgbClr val="FF0000"/>
                </a:solidFill>
                <a:latin typeface="楷体" panose="02010609060101010101" charset="-122"/>
                <a:ea typeface="楷体" panose="02010609060101010101" charset="-122"/>
                <a:cs typeface="楷体" panose="02010609060101010101" charset="-122"/>
              </a:rPr>
              <a:t>  </a:t>
            </a:r>
            <a:r>
              <a:rPr lang="zh-CN" sz="2800" dirty="0">
                <a:solidFill>
                  <a:schemeClr val="tx1">
                    <a:lumMod val="95000"/>
                    <a:lumOff val="5000"/>
                  </a:schemeClr>
                </a:solidFill>
                <a:latin typeface="楷体" panose="02010609060101010101" charset="-122"/>
                <a:ea typeface="楷体" panose="02010609060101010101" charset="-122"/>
                <a:cs typeface="楷体" panose="02010609060101010101" charset="-122"/>
              </a:rPr>
              <a:t>美洲中南部</a:t>
            </a:r>
            <a:r>
              <a:rPr lang="zh-CN" sz="2800" dirty="0">
                <a:solidFill>
                  <a:schemeClr val="tx1"/>
                </a:solidFill>
                <a:latin typeface="楷体" panose="02010609060101010101" charset="-122"/>
                <a:ea typeface="楷体" panose="02010609060101010101" charset="-122"/>
                <a:cs typeface="楷体" panose="02010609060101010101" charset="-122"/>
              </a:rPr>
              <a:t>。东临大西洋，西临太平洋</a:t>
            </a:r>
            <a:r>
              <a:rPr lang="zh-CN" sz="2400" dirty="0">
                <a:solidFill>
                  <a:schemeClr val="tx1"/>
                </a:solidFill>
                <a:latin typeface="楷体" panose="02010609060101010101" charset="-122"/>
                <a:ea typeface="楷体" panose="02010609060101010101" charset="-122"/>
                <a:cs typeface="楷体" panose="02010609060101010101" charset="-122"/>
              </a:rPr>
              <a:t>，</a:t>
            </a:r>
            <a:r>
              <a:rPr lang="zh-CN" sz="2800" dirty="0">
                <a:solidFill>
                  <a:schemeClr val="tx1"/>
                </a:solidFill>
                <a:latin typeface="楷体" panose="02010609060101010101" charset="-122"/>
                <a:ea typeface="楷体" panose="02010609060101010101" charset="-122"/>
                <a:cs typeface="楷体" panose="02010609060101010101" charset="-122"/>
              </a:rPr>
              <a:t>北临墨西哥湾和加勒比海</a:t>
            </a:r>
            <a:r>
              <a:rPr lang="zh-CN" sz="2400" dirty="0">
                <a:solidFill>
                  <a:schemeClr val="tx1"/>
                </a:solidFill>
                <a:latin typeface="楷体" panose="02010609060101010101" charset="-122"/>
                <a:ea typeface="楷体" panose="02010609060101010101" charset="-122"/>
                <a:cs typeface="楷体" panose="02010609060101010101" charset="-122"/>
              </a:rPr>
              <a:t>，</a:t>
            </a:r>
            <a:r>
              <a:rPr lang="zh-CN" sz="2800" dirty="0">
                <a:solidFill>
                  <a:schemeClr val="tx1"/>
                </a:solidFill>
                <a:latin typeface="楷体" panose="02010609060101010101" charset="-122"/>
                <a:ea typeface="楷体" panose="02010609060101010101" charset="-122"/>
                <a:cs typeface="楷体" panose="02010609060101010101" charset="-122"/>
              </a:rPr>
              <a:t>南隔德雷克海峡与南极洲相望</a:t>
            </a:r>
            <a:r>
              <a:rPr lang="zh-CN" sz="1600" b="1" dirty="0" smtClean="0">
                <a:solidFill>
                  <a:schemeClr val="tx1"/>
                </a:solidFill>
                <a:latin typeface="楷体" panose="02010609060101010101" charset="-122"/>
                <a:ea typeface="楷体" panose="02010609060101010101" charset="-122"/>
                <a:cs typeface="楷体" panose="02010609060101010101" charset="-122"/>
              </a:rPr>
              <a:t>。</a:t>
            </a:r>
            <a:endParaRPr lang="zh-CN" sz="2800" dirty="0">
              <a:solidFill>
                <a:schemeClr val="tx1"/>
              </a:solidFill>
              <a:latin typeface="楷体" panose="02010609060101010101" charset="-122"/>
              <a:ea typeface="楷体" panose="02010609060101010101" charset="-122"/>
              <a:cs typeface="楷体" panose="02010609060101010101" charset="-122"/>
            </a:endParaRPr>
          </a:p>
        </p:txBody>
      </p:sp>
      <p:sp>
        <p:nvSpPr>
          <p:cNvPr id="12" name="圆角矩形 11"/>
          <p:cNvSpPr/>
          <p:nvPr/>
        </p:nvSpPr>
        <p:spPr>
          <a:xfrm>
            <a:off x="6473190" y="71755"/>
            <a:ext cx="2466340"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497320" y="13589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地理位置</a:t>
            </a:r>
          </a:p>
        </p:txBody>
      </p:sp>
      <p:sp>
        <p:nvSpPr>
          <p:cNvPr id="3" name="任意多边形 2"/>
          <p:cNvSpPr/>
          <p:nvPr/>
        </p:nvSpPr>
        <p:spPr>
          <a:xfrm>
            <a:off x="6026727" y="1226127"/>
            <a:ext cx="176646" cy="4416137"/>
          </a:xfrm>
          <a:custGeom>
            <a:avLst/>
            <a:gdLst>
              <a:gd name="connsiteX0" fmla="*/ 31173 w 176646"/>
              <a:gd name="connsiteY0" fmla="*/ 0 h 4416137"/>
              <a:gd name="connsiteX1" fmla="*/ 0 w 176646"/>
              <a:gd name="connsiteY1" fmla="*/ 1340428 h 4416137"/>
              <a:gd name="connsiteX2" fmla="*/ 31173 w 176646"/>
              <a:gd name="connsiteY2" fmla="*/ 2473037 h 4416137"/>
              <a:gd name="connsiteX3" fmla="*/ 135082 w 176646"/>
              <a:gd name="connsiteY3" fmla="*/ 3990109 h 4416137"/>
              <a:gd name="connsiteX4" fmla="*/ 176646 w 176646"/>
              <a:gd name="connsiteY4" fmla="*/ 4416137 h 4416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46" h="4416137">
                <a:moveTo>
                  <a:pt x="31173" y="0"/>
                </a:moveTo>
                <a:cubicBezTo>
                  <a:pt x="15586" y="464127"/>
                  <a:pt x="0" y="928255"/>
                  <a:pt x="0" y="1340428"/>
                </a:cubicBezTo>
                <a:cubicBezTo>
                  <a:pt x="0" y="1752601"/>
                  <a:pt x="8659" y="2031424"/>
                  <a:pt x="31173" y="2473037"/>
                </a:cubicBezTo>
                <a:cubicBezTo>
                  <a:pt x="53687" y="2914650"/>
                  <a:pt x="110837" y="3666259"/>
                  <a:pt x="135082" y="3990109"/>
                </a:cubicBezTo>
                <a:cubicBezTo>
                  <a:pt x="159328" y="4313959"/>
                  <a:pt x="167987" y="4365048"/>
                  <a:pt x="176646" y="4416137"/>
                </a:cubicBezTo>
              </a:path>
            </a:pathLst>
          </a:cu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8177048" y="1177159"/>
            <a:ext cx="526410" cy="4466896"/>
          </a:xfrm>
          <a:custGeom>
            <a:avLst/>
            <a:gdLst>
              <a:gd name="connsiteX0" fmla="*/ 367862 w 526410"/>
              <a:gd name="connsiteY0" fmla="*/ 0 h 4466896"/>
              <a:gd name="connsiteX1" fmla="*/ 525518 w 526410"/>
              <a:gd name="connsiteY1" fmla="*/ 1366344 h 4466896"/>
              <a:gd name="connsiteX2" fmla="*/ 304800 w 526410"/>
              <a:gd name="connsiteY2" fmla="*/ 3584027 h 4466896"/>
              <a:gd name="connsiteX3" fmla="*/ 0 w 526410"/>
              <a:gd name="connsiteY3" fmla="*/ 4466896 h 4466896"/>
            </a:gdLst>
            <a:ahLst/>
            <a:cxnLst>
              <a:cxn ang="0">
                <a:pos x="connsiteX0" y="connsiteY0"/>
              </a:cxn>
              <a:cxn ang="0">
                <a:pos x="connsiteX1" y="connsiteY1"/>
              </a:cxn>
              <a:cxn ang="0">
                <a:pos x="connsiteX2" y="connsiteY2"/>
              </a:cxn>
              <a:cxn ang="0">
                <a:pos x="connsiteX3" y="connsiteY3"/>
              </a:cxn>
            </a:cxnLst>
            <a:rect l="l" t="t" r="r" b="b"/>
            <a:pathLst>
              <a:path w="526410" h="4466896">
                <a:moveTo>
                  <a:pt x="367862" y="0"/>
                </a:moveTo>
                <a:cubicBezTo>
                  <a:pt x="451945" y="384503"/>
                  <a:pt x="536028" y="769006"/>
                  <a:pt x="525518" y="1366344"/>
                </a:cubicBezTo>
                <a:cubicBezTo>
                  <a:pt x="515008" y="1963682"/>
                  <a:pt x="392386" y="3067268"/>
                  <a:pt x="304800" y="3584027"/>
                </a:cubicBezTo>
                <a:cubicBezTo>
                  <a:pt x="217214" y="4100786"/>
                  <a:pt x="108607" y="4283841"/>
                  <a:pt x="0" y="4466896"/>
                </a:cubicBezTo>
              </a:path>
            </a:pathLst>
          </a:cu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20452" y="5560451"/>
            <a:ext cx="1196230" cy="584775"/>
          </a:xfrm>
          <a:prstGeom prst="rect">
            <a:avLst/>
          </a:prstGeom>
          <a:noFill/>
        </p:spPr>
        <p:txBody>
          <a:bodyPr wrap="square" rtlCol="0">
            <a:spAutoFit/>
          </a:bodyPr>
          <a:lstStyle/>
          <a:p>
            <a:r>
              <a:rPr lang="en-US" altLang="zh-CN" sz="3200" b="1" dirty="0" smtClean="0">
                <a:solidFill>
                  <a:srgbClr val="FF0000"/>
                </a:solidFill>
              </a:rPr>
              <a:t>80W</a:t>
            </a:r>
            <a:endParaRPr lang="zh-CN" altLang="en-US" sz="3200" b="1" dirty="0">
              <a:solidFill>
                <a:srgbClr val="FF0000"/>
              </a:solidFill>
            </a:endParaRPr>
          </a:p>
        </p:txBody>
      </p:sp>
      <p:sp>
        <p:nvSpPr>
          <p:cNvPr id="15" name="文本框 14"/>
          <p:cNvSpPr txBox="1"/>
          <p:nvPr/>
        </p:nvSpPr>
        <p:spPr>
          <a:xfrm>
            <a:off x="7842138" y="5672372"/>
            <a:ext cx="1196230" cy="584775"/>
          </a:xfrm>
          <a:prstGeom prst="rect">
            <a:avLst/>
          </a:prstGeom>
          <a:noFill/>
        </p:spPr>
        <p:txBody>
          <a:bodyPr wrap="square" rtlCol="0">
            <a:spAutoFit/>
          </a:bodyPr>
          <a:lstStyle/>
          <a:p>
            <a:r>
              <a:rPr lang="en-US" altLang="zh-CN" sz="3200" b="1" dirty="0">
                <a:solidFill>
                  <a:srgbClr val="FF0000"/>
                </a:solidFill>
              </a:rPr>
              <a:t>4</a:t>
            </a:r>
            <a:r>
              <a:rPr lang="en-US" altLang="zh-CN" sz="3200" b="1" dirty="0" smtClean="0">
                <a:solidFill>
                  <a:srgbClr val="FF0000"/>
                </a:solidFill>
              </a:rPr>
              <a:t>0W</a:t>
            </a:r>
            <a:endParaRPr lang="zh-CN" altLang="en-US" sz="3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3" grpId="0" bldLvl="0" animBg="1"/>
      <p:bldP spid="11" grpId="0" bldLvl="0" animBg="1"/>
      <p:bldP spid="10" grpId="0" bldLvl="0" animBg="1"/>
      <p:bldP spid="14" grpId="0" bldLvl="0" animBg="1"/>
      <p:bldP spid="3" grpId="0" animBg="1"/>
      <p:bldP spid="4" grpId="0" animBg="1"/>
      <p:bldP spid="5"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2" name="图片 -2147482174"/>
          <p:cNvPicPr>
            <a:picLocks noChangeAspect="1"/>
          </p:cNvPicPr>
          <p:nvPr>
            <p:custDataLst>
              <p:tags r:id="rId1"/>
            </p:custDataLst>
          </p:nvPr>
        </p:nvPicPr>
        <p:blipFill>
          <a:blip r:embed="rId3"/>
          <a:srcRect l="1644" t="3278" r="1096" b="881"/>
          <a:stretch>
            <a:fillRect/>
          </a:stretch>
        </p:blipFill>
        <p:spPr>
          <a:xfrm>
            <a:off x="2662714" y="857250"/>
            <a:ext cx="3994785" cy="5143500"/>
          </a:xfrm>
          <a:prstGeom prst="rect">
            <a:avLst/>
          </a:prstGeom>
          <a:noFill/>
          <a:ln w="9525">
            <a:solidFill>
              <a:schemeClr val="tx1"/>
            </a:solidFill>
          </a:ln>
        </p:spPr>
      </p:pic>
      <p:cxnSp>
        <p:nvCxnSpPr>
          <p:cNvPr id="3145728" name="直接连接符 1"/>
          <p:cNvCxnSpPr>
            <a:cxnSpLocks/>
          </p:cNvCxnSpPr>
          <p:nvPr/>
        </p:nvCxnSpPr>
        <p:spPr>
          <a:xfrm flipH="1">
            <a:off x="5077302" y="871538"/>
            <a:ext cx="110014" cy="51106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48792" name="文本框 3"/>
          <p:cNvSpPr txBox="1"/>
          <p:nvPr/>
        </p:nvSpPr>
        <p:spPr>
          <a:xfrm>
            <a:off x="5285899" y="871537"/>
            <a:ext cx="864339" cy="415498"/>
          </a:xfrm>
          <a:prstGeom prst="rect">
            <a:avLst/>
          </a:prstGeom>
          <a:noFill/>
        </p:spPr>
        <p:txBody>
          <a:bodyPr wrap="none" rtlCol="0">
            <a:spAutoFit/>
          </a:bodyPr>
          <a:lstStyle/>
          <a:p>
            <a:r>
              <a:rPr lang="en-US" altLang="zh-CN" sz="2100" b="1">
                <a:solidFill>
                  <a:srgbClr val="FF0000"/>
                </a:solidFill>
                <a:latin typeface="黑体" panose="02010609060101010101" pitchFamily="2" charset="-122"/>
                <a:ea typeface="黑体" panose="02010609060101010101" pitchFamily="2" charset="-122"/>
                <a:cs typeface="黑体" panose="02010609060101010101" pitchFamily="2" charset="-122"/>
              </a:rPr>
              <a:t>60</a:t>
            </a:r>
            <a:r>
              <a:rPr lang="zh-CN" altLang="en-US" sz="2100" b="1">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en-US" altLang="zh-CN" sz="2100" b="1">
                <a:solidFill>
                  <a:srgbClr val="FF0000"/>
                </a:solidFill>
                <a:latin typeface="黑体" panose="02010609060101010101" pitchFamily="2" charset="-122"/>
                <a:ea typeface="黑体" panose="02010609060101010101" pitchFamily="2" charset="-122"/>
                <a:cs typeface="黑体" panose="02010609060101010101" pitchFamily="2" charset="-122"/>
              </a:rPr>
              <a:t>W</a:t>
            </a:r>
          </a:p>
        </p:txBody>
      </p:sp>
      <p:pic>
        <p:nvPicPr>
          <p:cNvPr id="2097183" name="图片 -2147482376"/>
          <p:cNvPicPr>
            <a:picLocks noChangeAspect="1"/>
          </p:cNvPicPr>
          <p:nvPr/>
        </p:nvPicPr>
        <p:blipFill>
          <a:blip r:embed="rId4"/>
          <a:stretch>
            <a:fillRect/>
          </a:stretch>
        </p:blipFill>
        <p:spPr>
          <a:xfrm>
            <a:off x="0" y="3195637"/>
            <a:ext cx="9144000" cy="2871788"/>
          </a:xfrm>
          <a:prstGeom prst="rect">
            <a:avLst/>
          </a:prstGeom>
          <a:noFill/>
          <a:ln w="9525">
            <a:solidFill>
              <a:schemeClr val="tx1"/>
            </a:solidFill>
          </a:ln>
        </p:spPr>
      </p:pic>
    </p:spTree>
    <p:extLst>
      <p:ext uri="{BB962C8B-B14F-4D97-AF65-F5344CB8AC3E}">
        <p14:creationId xmlns:p14="http://schemas.microsoft.com/office/powerpoint/2010/main" val="2537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92"/>
                                        </p:tgtEl>
                                        <p:attrNameLst>
                                          <p:attrName>style.visibility</p:attrName>
                                        </p:attrNameLst>
                                      </p:cBhvr>
                                      <p:to>
                                        <p:strVal val="visible"/>
                                      </p:to>
                                    </p:set>
                                    <p:anim calcmode="lin" valueType="num">
                                      <p:cBhvr additive="base">
                                        <p:cTn id="7" dur="500" fill="hold"/>
                                        <p:tgtEl>
                                          <p:spTgt spid="1048792"/>
                                        </p:tgtEl>
                                        <p:attrNameLst>
                                          <p:attrName>ppt_x</p:attrName>
                                        </p:attrNameLst>
                                      </p:cBhvr>
                                      <p:tavLst>
                                        <p:tav tm="0">
                                          <p:val>
                                            <p:strVal val="#ppt_x"/>
                                          </p:val>
                                        </p:tav>
                                        <p:tav tm="100000">
                                          <p:val>
                                            <p:strVal val="#ppt_x"/>
                                          </p:val>
                                        </p:tav>
                                      </p:tavLst>
                                    </p:anim>
                                    <p:anim calcmode="lin" valueType="num">
                                      <p:cBhvr additive="base">
                                        <p:cTn id="8" dur="500" fill="hold"/>
                                        <p:tgtEl>
                                          <p:spTgt spid="104879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45728"/>
                                        </p:tgtEl>
                                        <p:attrNameLst>
                                          <p:attrName>style.visibility</p:attrName>
                                        </p:attrNameLst>
                                      </p:cBhvr>
                                      <p:to>
                                        <p:strVal val="visible"/>
                                      </p:to>
                                    </p:set>
                                    <p:anim calcmode="lin" valueType="num">
                                      <p:cBhvr additive="base">
                                        <p:cTn id="11" dur="500" fill="hold"/>
                                        <p:tgtEl>
                                          <p:spTgt spid="3145728"/>
                                        </p:tgtEl>
                                        <p:attrNameLst>
                                          <p:attrName>ppt_x</p:attrName>
                                        </p:attrNameLst>
                                      </p:cBhvr>
                                      <p:tavLst>
                                        <p:tav tm="0">
                                          <p:val>
                                            <p:strVal val="#ppt_x"/>
                                          </p:val>
                                        </p:tav>
                                        <p:tav tm="100000">
                                          <p:val>
                                            <p:strVal val="#ppt_x"/>
                                          </p:val>
                                        </p:tav>
                                      </p:tavLst>
                                    </p:anim>
                                    <p:anim calcmode="lin" valueType="num">
                                      <p:cBhvr additive="base">
                                        <p:cTn id="12" dur="500" fill="hold"/>
                                        <p:tgtEl>
                                          <p:spTgt spid="31457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97183"/>
                                        </p:tgtEl>
                                        <p:attrNameLst>
                                          <p:attrName>style.visibility</p:attrName>
                                        </p:attrNameLst>
                                      </p:cBhvr>
                                      <p:to>
                                        <p:strVal val="visible"/>
                                      </p:to>
                                    </p:set>
                                    <p:anim calcmode="lin" valueType="num">
                                      <p:cBhvr additive="base">
                                        <p:cTn id="17" dur="500" fill="hold"/>
                                        <p:tgtEl>
                                          <p:spTgt spid="2097183"/>
                                        </p:tgtEl>
                                        <p:attrNameLst>
                                          <p:attrName>ppt_x</p:attrName>
                                        </p:attrNameLst>
                                      </p:cBhvr>
                                      <p:tavLst>
                                        <p:tav tm="0">
                                          <p:val>
                                            <p:strVal val="#ppt_x"/>
                                          </p:val>
                                        </p:tav>
                                        <p:tav tm="100000">
                                          <p:val>
                                            <p:strVal val="#ppt_x"/>
                                          </p:val>
                                        </p:tav>
                                      </p:tavLst>
                                    </p:anim>
                                    <p:anim calcmode="lin" valueType="num">
                                      <p:cBhvr additive="base">
                                        <p:cTn id="18" dur="500" fill="hold"/>
                                        <p:tgtEl>
                                          <p:spTgt spid="2097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2" grpId="0"/>
      <p:bldP spid="104879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1" name="Text Box 19"/>
          <p:cNvSpPr txBox="1"/>
          <p:nvPr/>
        </p:nvSpPr>
        <p:spPr>
          <a:xfrm>
            <a:off x="0" y="-94655"/>
            <a:ext cx="8767763" cy="923330"/>
          </a:xfrm>
          <a:prstGeom prst="rect">
            <a:avLst/>
          </a:prstGeom>
          <a:noFill/>
          <a:ln w="9525">
            <a:noFill/>
          </a:ln>
        </p:spPr>
        <p:txBody>
          <a:bodyPr wrap="square">
            <a:spAutoFit/>
          </a:bodyPr>
          <a:lstStyle/>
          <a:p>
            <a:r>
              <a:rPr lang="zh-CN" altLang="en-US" sz="2700" b="1" dirty="0">
                <a:solidFill>
                  <a:srgbClr val="FF0000"/>
                </a:solidFill>
                <a:latin typeface="黑体" panose="02010609060101010101" pitchFamily="2" charset="-122"/>
                <a:ea typeface="黑体" panose="02010609060101010101" pitchFamily="2" charset="-122"/>
              </a:rPr>
              <a:t>思考：分析圭亚那高原、巴西高原与青藏高原在地形上的主要不同点，并说明其成因？</a:t>
            </a:r>
          </a:p>
        </p:txBody>
      </p:sp>
      <p:sp>
        <p:nvSpPr>
          <p:cNvPr id="1048782" name="Rectangle 20"/>
          <p:cNvSpPr/>
          <p:nvPr/>
        </p:nvSpPr>
        <p:spPr>
          <a:xfrm>
            <a:off x="124692" y="965143"/>
            <a:ext cx="3875808" cy="5632311"/>
          </a:xfrm>
          <a:prstGeom prst="rect">
            <a:avLst/>
          </a:prstGeom>
          <a:noFill/>
          <a:ln w="9525">
            <a:noFill/>
          </a:ln>
        </p:spPr>
        <p:txBody>
          <a:bodyPr wrap="square">
            <a:spAutoFit/>
          </a:bodyPr>
          <a:lstStyle/>
          <a:p>
            <a:r>
              <a:rPr lang="zh-CN" altLang="en-US" sz="2400" b="1" dirty="0">
                <a:latin typeface="黑体" panose="02010609060101010101" pitchFamily="2" charset="-122"/>
                <a:ea typeface="黑体" panose="02010609060101010101" pitchFamily="2" charset="-122"/>
                <a:cs typeface="黑体" panose="02010609060101010101" pitchFamily="2" charset="-122"/>
              </a:rPr>
              <a:t>巴西高原</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圭亚那高原</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  </a:t>
            </a:r>
          </a:p>
          <a:p>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    </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特点：海拔不高</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高原面比较平缓</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地势较低</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起伏和缓</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 </a:t>
            </a:r>
          </a:p>
          <a:p>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    </a:t>
            </a:r>
            <a:r>
              <a:rPr lang="zh-CN" altLang="en-US" sz="2400" b="1" dirty="0">
                <a:solidFill>
                  <a:srgbClr val="CC0000"/>
                </a:solidFill>
                <a:latin typeface="黑体" panose="02010609060101010101" pitchFamily="2" charset="-122"/>
                <a:ea typeface="黑体" panose="02010609060101010101" pitchFamily="2" charset="-122"/>
                <a:cs typeface="黑体" panose="02010609060101010101" pitchFamily="2" charset="-122"/>
              </a:rPr>
              <a:t>成因：</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位于美洲板块内部</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形成较古老</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长期外力侵蚀。 </a:t>
            </a:r>
          </a:p>
          <a:p>
            <a:r>
              <a:rPr lang="zh-CN" altLang="en-US" sz="2400" b="1" dirty="0">
                <a:latin typeface="黑体" panose="02010609060101010101" pitchFamily="2" charset="-122"/>
                <a:ea typeface="黑体" panose="02010609060101010101" pitchFamily="2" charset="-122"/>
                <a:cs typeface="黑体" panose="02010609060101010101" pitchFamily="2" charset="-122"/>
              </a:rPr>
              <a:t>青藏高原：</a:t>
            </a:r>
          </a:p>
          <a:p>
            <a:r>
              <a:rPr lang="zh-CN" altLang="en-US" sz="2400" b="1" dirty="0">
                <a:latin typeface="黑体" panose="02010609060101010101" pitchFamily="2" charset="-122"/>
                <a:ea typeface="黑体" panose="02010609060101010101" pitchFamily="2" charset="-122"/>
                <a:cs typeface="黑体" panose="02010609060101010101" pitchFamily="2" charset="-122"/>
              </a:rPr>
              <a:t>    </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特点：海拔最高</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高原面波状起伏</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有许多高大山脉</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地势高峻</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起伏大</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山岭众多</a:t>
            </a:r>
            <a:r>
              <a:rPr lang="en-US" altLang="zh-CN" sz="2400" b="1" dirty="0">
                <a:solidFill>
                  <a:srgbClr val="0000CC"/>
                </a:solidFill>
                <a:latin typeface="黑体" panose="02010609060101010101" pitchFamily="2" charset="-122"/>
                <a:ea typeface="黑体" panose="02010609060101010101" pitchFamily="2" charset="-122"/>
                <a:cs typeface="黑体" panose="02010609060101010101" pitchFamily="2" charset="-122"/>
              </a:rPr>
              <a:t>) </a:t>
            </a:r>
          </a:p>
          <a:p>
            <a:r>
              <a:rPr lang="zh-CN" altLang="en-US" sz="2400" b="1" dirty="0">
                <a:solidFill>
                  <a:srgbClr val="FF0000"/>
                </a:solidFill>
                <a:latin typeface="黑体" panose="02010609060101010101" pitchFamily="2" charset="-122"/>
                <a:ea typeface="黑体" panose="02010609060101010101" pitchFamily="2" charset="-122"/>
                <a:cs typeface="黑体" panose="02010609060101010101" pitchFamily="2" charset="-122"/>
              </a:rPr>
              <a:t>    成因：</a:t>
            </a:r>
            <a:r>
              <a:rPr lang="zh-CN" altLang="en-US" sz="2400" b="1" dirty="0">
                <a:solidFill>
                  <a:srgbClr val="0000CC"/>
                </a:solidFill>
                <a:latin typeface="黑体" panose="02010609060101010101" pitchFamily="2" charset="-122"/>
                <a:ea typeface="黑体" panose="02010609060101010101" pitchFamily="2" charset="-122"/>
                <a:cs typeface="黑体" panose="02010609060101010101" pitchFamily="2" charset="-122"/>
              </a:rPr>
              <a:t>亚欧板块和印度洋板块两大板块碰撞形成的年轻高原，外力侵蚀较弱 </a:t>
            </a:r>
          </a:p>
        </p:txBody>
      </p:sp>
      <p:pic>
        <p:nvPicPr>
          <p:cNvPr id="4" name="图片 3" descr="u=2278826389,3620076251&amp;fm=27&amp;gp=0_副本"/>
          <p:cNvPicPr>
            <a:picLocks noChangeAspect="1"/>
          </p:cNvPicPr>
          <p:nvPr/>
        </p:nvPicPr>
        <p:blipFill>
          <a:blip r:embed="rId2"/>
          <a:stretch>
            <a:fillRect/>
          </a:stretch>
        </p:blipFill>
        <p:spPr>
          <a:xfrm>
            <a:off x="4084320" y="828675"/>
            <a:ext cx="4964430" cy="5979160"/>
          </a:xfrm>
          <a:prstGeom prst="rect">
            <a:avLst/>
          </a:prstGeom>
          <a:ln>
            <a:solidFill>
              <a:schemeClr val="tx1">
                <a:lumMod val="95000"/>
                <a:lumOff val="5000"/>
              </a:schemeClr>
            </a:solidFill>
          </a:ln>
        </p:spPr>
      </p:pic>
    </p:spTree>
    <p:extLst>
      <p:ext uri="{BB962C8B-B14F-4D97-AF65-F5344CB8AC3E}">
        <p14:creationId xmlns:p14="http://schemas.microsoft.com/office/powerpoint/2010/main" val="178617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781"/>
                                        </p:tgtEl>
                                        <p:attrNameLst>
                                          <p:attrName>style.visibility</p:attrName>
                                        </p:attrNameLst>
                                      </p:cBhvr>
                                      <p:to>
                                        <p:strVal val="visible"/>
                                      </p:to>
                                    </p:set>
                                    <p:animEffect transition="in" filter="blinds(horizontal)">
                                      <p:cBhvr>
                                        <p:cTn id="7" dur="500"/>
                                        <p:tgtEl>
                                          <p:spTgt spid="10487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8782"/>
                                        </p:tgtEl>
                                        <p:attrNameLst>
                                          <p:attrName>style.visibility</p:attrName>
                                        </p:attrNameLst>
                                      </p:cBhvr>
                                      <p:to>
                                        <p:strVal val="visible"/>
                                      </p:to>
                                    </p:set>
                                    <p:animEffect transition="in" filter="blinds(horizontal)">
                                      <p:cBhvr>
                                        <p:cTn id="12" dur="500"/>
                                        <p:tgtEl>
                                          <p:spTgt spid="104878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48782">
                                            <p:txEl>
                                              <p:pRg st="0" end="0"/>
                                            </p:txEl>
                                          </p:spTgt>
                                        </p:tgtEl>
                                        <p:attrNameLst>
                                          <p:attrName>style.visibility</p:attrName>
                                        </p:attrNameLst>
                                      </p:cBhvr>
                                      <p:to>
                                        <p:strVal val="visible"/>
                                      </p:to>
                                    </p:set>
                                    <p:anim calcmode="lin" valueType="num">
                                      <p:cBhvr additive="base">
                                        <p:cTn id="17" dur="500" fill="hold"/>
                                        <p:tgtEl>
                                          <p:spTgt spid="104878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487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48782">
                                            <p:txEl>
                                              <p:pRg st="1" end="1"/>
                                            </p:txEl>
                                          </p:spTgt>
                                        </p:tgtEl>
                                        <p:attrNameLst>
                                          <p:attrName>style.visibility</p:attrName>
                                        </p:attrNameLst>
                                      </p:cBhvr>
                                      <p:to>
                                        <p:strVal val="visible"/>
                                      </p:to>
                                    </p:set>
                                    <p:anim calcmode="lin" valueType="num">
                                      <p:cBhvr additive="base">
                                        <p:cTn id="23" dur="500" fill="hold"/>
                                        <p:tgtEl>
                                          <p:spTgt spid="104878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487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48782">
                                            <p:txEl>
                                              <p:pRg st="2" end="2"/>
                                            </p:txEl>
                                          </p:spTgt>
                                        </p:tgtEl>
                                        <p:attrNameLst>
                                          <p:attrName>style.visibility</p:attrName>
                                        </p:attrNameLst>
                                      </p:cBhvr>
                                      <p:to>
                                        <p:strVal val="visible"/>
                                      </p:to>
                                    </p:set>
                                    <p:anim calcmode="lin" valueType="num">
                                      <p:cBhvr additive="base">
                                        <p:cTn id="29" dur="500" fill="hold"/>
                                        <p:tgtEl>
                                          <p:spTgt spid="104878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487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48782">
                                            <p:txEl>
                                              <p:pRg st="3" end="3"/>
                                            </p:txEl>
                                          </p:spTgt>
                                        </p:tgtEl>
                                        <p:attrNameLst>
                                          <p:attrName>style.visibility</p:attrName>
                                        </p:attrNameLst>
                                      </p:cBhvr>
                                      <p:to>
                                        <p:strVal val="visible"/>
                                      </p:to>
                                    </p:set>
                                    <p:anim calcmode="lin" valueType="num">
                                      <p:cBhvr additive="base">
                                        <p:cTn id="35" dur="500" fill="hold"/>
                                        <p:tgtEl>
                                          <p:spTgt spid="1048782">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4878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48782">
                                            <p:txEl>
                                              <p:pRg st="4" end="4"/>
                                            </p:txEl>
                                          </p:spTgt>
                                        </p:tgtEl>
                                        <p:attrNameLst>
                                          <p:attrName>style.visibility</p:attrName>
                                        </p:attrNameLst>
                                      </p:cBhvr>
                                      <p:to>
                                        <p:strVal val="visible"/>
                                      </p:to>
                                    </p:set>
                                    <p:anim calcmode="lin" valueType="num">
                                      <p:cBhvr additive="base">
                                        <p:cTn id="41" dur="500" fill="hold"/>
                                        <p:tgtEl>
                                          <p:spTgt spid="1048782">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4878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48782">
                                            <p:txEl>
                                              <p:pRg st="5" end="5"/>
                                            </p:txEl>
                                          </p:spTgt>
                                        </p:tgtEl>
                                        <p:attrNameLst>
                                          <p:attrName>style.visibility</p:attrName>
                                        </p:attrNameLst>
                                      </p:cBhvr>
                                      <p:to>
                                        <p:strVal val="visible"/>
                                      </p:to>
                                    </p:set>
                                    <p:anim calcmode="lin" valueType="num">
                                      <p:cBhvr additive="base">
                                        <p:cTn id="47" dur="500" fill="hold"/>
                                        <p:tgtEl>
                                          <p:spTgt spid="1048782">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04878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1" grpId="0"/>
      <p:bldP spid="104878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48318" y="61555"/>
            <a:ext cx="6979796" cy="1015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indent="1333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763">
              <a:defRPr/>
            </a:pPr>
            <a:r>
              <a:rPr lang="zh-CN" altLang="en-US" sz="2000" b="1" dirty="0" smtClean="0">
                <a:solidFill>
                  <a:srgbClr val="FF0000"/>
                </a:solidFill>
                <a:latin typeface="Times New Roman" panose="02020603050405020304" pitchFamily="18" charset="0"/>
                <a:cs typeface="Times New Roman" panose="02020603050405020304" pitchFamily="18" charset="0"/>
              </a:rPr>
              <a:t>（</a:t>
            </a:r>
            <a:r>
              <a:rPr lang="en-US" altLang="zh-CN" sz="2000" b="1" dirty="0" smtClean="0">
                <a:solidFill>
                  <a:srgbClr val="FF0000"/>
                </a:solidFill>
                <a:latin typeface="Times New Roman" panose="02020603050405020304" pitchFamily="18" charset="0"/>
                <a:cs typeface="Times New Roman" panose="02020603050405020304" pitchFamily="18" charset="0"/>
              </a:rPr>
              <a:t>2020.1</a:t>
            </a:r>
            <a:r>
              <a:rPr lang="zh-CN" altLang="en-US" sz="2000" b="1" dirty="0" smtClean="0">
                <a:solidFill>
                  <a:srgbClr val="FF0000"/>
                </a:solidFill>
                <a:latin typeface="Times New Roman" panose="02020603050405020304" pitchFamily="18" charset="0"/>
                <a:cs typeface="Times New Roman" panose="02020603050405020304" pitchFamily="18" charset="0"/>
              </a:rPr>
              <a:t>浙江）</a:t>
            </a:r>
            <a:r>
              <a:rPr lang="en-US" altLang="zh-CN" sz="2000" b="1" dirty="0" smtClean="0">
                <a:latin typeface="Times New Roman" panose="02020603050405020304" pitchFamily="18" charset="0"/>
                <a:cs typeface="Times New Roman" panose="02020603050405020304" pitchFamily="18" charset="0"/>
              </a:rPr>
              <a:t>29.</a:t>
            </a:r>
            <a:r>
              <a:rPr lang="zh-CN" altLang="en-US" sz="2000" b="1" dirty="0" smtClean="0">
                <a:latin typeface="Times New Roman" panose="02020603050405020304" pitchFamily="18" charset="0"/>
                <a:cs typeface="Times New Roman" panose="02020603050405020304" pitchFamily="18" charset="0"/>
              </a:rPr>
              <a:t>阅读材料，完成下列问题。（</a:t>
            </a:r>
            <a:r>
              <a:rPr lang="en-US" altLang="zh-CN" sz="2000" b="1" dirty="0" smtClean="0">
                <a:latin typeface="Times New Roman" panose="02020603050405020304" pitchFamily="18" charset="0"/>
                <a:cs typeface="Times New Roman" panose="02020603050405020304" pitchFamily="18" charset="0"/>
              </a:rPr>
              <a:t>13</a:t>
            </a:r>
            <a:r>
              <a:rPr lang="zh-CN" altLang="en-US" sz="2000" b="1" dirty="0" smtClean="0">
                <a:latin typeface="Times New Roman" panose="02020603050405020304" pitchFamily="18" charset="0"/>
                <a:cs typeface="Times New Roman" panose="02020603050405020304" pitchFamily="18" charset="0"/>
              </a:rPr>
              <a:t>分）</a:t>
            </a:r>
            <a:endParaRPr lang="zh-CN" altLang="en-US" sz="2000" b="1" dirty="0" smtClean="0"/>
          </a:p>
          <a:p>
            <a:pPr>
              <a:defRPr/>
            </a:pPr>
            <a:r>
              <a:rPr lang="zh-CN" altLang="en-US" sz="2000" b="1" dirty="0" smtClean="0">
                <a:solidFill>
                  <a:srgbClr val="000000"/>
                </a:solidFill>
                <a:latin typeface="黑体" panose="02010609060101010101" pitchFamily="49" charset="-122"/>
                <a:cs typeface="Times New Roman" panose="02020603050405020304" pitchFamily="18" charset="0"/>
              </a:rPr>
              <a:t>材料一</a:t>
            </a:r>
            <a:r>
              <a:rPr lang="zh-CN" altLang="en-US" sz="2000" b="1" dirty="0" smtClean="0">
                <a:solidFill>
                  <a:srgbClr val="000000"/>
                </a:solidFill>
                <a:latin typeface="Calibri" panose="020F0502020204030204" pitchFamily="34" charset="0"/>
                <a:cs typeface="Times New Roman" panose="02020603050405020304" pitchFamily="18" charset="0"/>
              </a:rPr>
              <a:t>  </a:t>
            </a:r>
            <a:r>
              <a:rPr lang="zh-CN" altLang="en-US" sz="2000" b="1" dirty="0" smtClean="0">
                <a:latin typeface="华文楷体" panose="02010600040101010101" pitchFamily="2" charset="-122"/>
                <a:cs typeface="Times New Roman" panose="02020603050405020304" pitchFamily="18" charset="0"/>
              </a:rPr>
              <a:t>图</a:t>
            </a:r>
            <a:r>
              <a:rPr lang="en-US" altLang="zh-CN" sz="2000" b="1" dirty="0" smtClean="0">
                <a:latin typeface="Calibri" panose="020F0502020204030204" pitchFamily="34" charset="0"/>
                <a:cs typeface="Times New Roman" panose="02020603050405020304" pitchFamily="18" charset="0"/>
              </a:rPr>
              <a:t>1</a:t>
            </a:r>
            <a:r>
              <a:rPr lang="zh-CN" altLang="en-US" sz="2000" b="1" dirty="0" smtClean="0">
                <a:latin typeface="华文楷体" panose="02010600040101010101" pitchFamily="2" charset="-122"/>
                <a:cs typeface="Times New Roman" panose="02020603050405020304" pitchFamily="18" charset="0"/>
              </a:rPr>
              <a:t>为世界某区域略图，图</a:t>
            </a:r>
            <a:r>
              <a:rPr lang="en-US" altLang="zh-CN" sz="2000" b="1" dirty="0" smtClean="0">
                <a:latin typeface="Calibri" panose="020F0502020204030204" pitchFamily="34" charset="0"/>
                <a:cs typeface="Times New Roman" panose="02020603050405020304" pitchFamily="18" charset="0"/>
              </a:rPr>
              <a:t>2</a:t>
            </a:r>
            <a:r>
              <a:rPr lang="zh-CN" altLang="en-US" sz="2000" b="1" dirty="0" smtClean="0">
                <a:latin typeface="华文楷体" panose="02010600040101010101" pitchFamily="2" charset="-122"/>
                <a:cs typeface="Times New Roman" panose="02020603050405020304" pitchFamily="18" charset="0"/>
              </a:rPr>
              <a:t>是图</a:t>
            </a:r>
            <a:r>
              <a:rPr lang="en-US" altLang="zh-CN" sz="2000" b="1" dirty="0" smtClean="0">
                <a:latin typeface="Calibri" panose="020F0502020204030204" pitchFamily="34" charset="0"/>
                <a:cs typeface="Times New Roman" panose="02020603050405020304" pitchFamily="18" charset="0"/>
              </a:rPr>
              <a:t>1</a:t>
            </a:r>
            <a:r>
              <a:rPr lang="zh-CN" altLang="en-US" sz="2000" b="1" dirty="0" smtClean="0">
                <a:latin typeface="华文楷体" panose="02010600040101010101" pitchFamily="2" charset="-122"/>
                <a:cs typeface="Times New Roman" panose="02020603050405020304" pitchFamily="18" charset="0"/>
              </a:rPr>
              <a:t>中丙地的气候资料</a:t>
            </a:r>
            <a:endParaRPr lang="zh-CN" altLang="en-US" sz="2000" b="1" dirty="0" smtClean="0"/>
          </a:p>
          <a:p>
            <a:pPr>
              <a:defRPr/>
            </a:pPr>
            <a:endParaRPr lang="zh-CN" altLang="en-US" sz="2000" b="1" dirty="0" smtClean="0"/>
          </a:p>
        </p:txBody>
      </p:sp>
      <p:pic>
        <p:nvPicPr>
          <p:cNvPr id="3077" name="图片 7" descr="646"/>
          <p:cNvPicPr>
            <a:picLocks noChangeAspect="1" noChangeArrowheads="1"/>
          </p:cNvPicPr>
          <p:nvPr/>
        </p:nvPicPr>
        <p:blipFill>
          <a:blip r:embed="rId2" cstate="print">
            <a:lum bright="-6000" contrast="24000"/>
            <a:extLst>
              <a:ext uri="{28A0092B-C50C-407E-A947-70E740481C1C}">
                <a14:useLocalDpi xmlns:a14="http://schemas.microsoft.com/office/drawing/2010/main" val="0"/>
              </a:ext>
            </a:extLst>
          </a:blip>
          <a:srcRect l="12805" t="61960" r="8765" b="5066"/>
          <a:stretch>
            <a:fillRect/>
          </a:stretch>
        </p:blipFill>
        <p:spPr bwMode="auto">
          <a:xfrm>
            <a:off x="0" y="2302859"/>
            <a:ext cx="5227975" cy="418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48318" y="671643"/>
            <a:ext cx="8485187" cy="163121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lvl1pPr indent="4763"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133350">
              <a:defRPr/>
            </a:pPr>
            <a:r>
              <a:rPr lang="zh-CN" sz="2000" b="1" dirty="0" smtClean="0">
                <a:latin typeface="黑体" panose="02010609060101010101" pitchFamily="49" charset="-122"/>
                <a:cs typeface="Times New Roman" panose="02020603050405020304" pitchFamily="18" charset="0"/>
              </a:rPr>
              <a:t>材料二</a:t>
            </a:r>
            <a:r>
              <a:rPr lang="zh-CN" altLang="en-US" sz="2000" b="1" dirty="0" smtClean="0">
                <a:latin typeface="Calibri" panose="020F0502020204030204" pitchFamily="34" charset="0"/>
                <a:cs typeface="Times New Roman" panose="02020603050405020304" pitchFamily="18" charset="0"/>
              </a:rPr>
              <a:t>  </a:t>
            </a:r>
            <a:r>
              <a:rPr lang="zh-CN" altLang="en-US" sz="2000" b="1" dirty="0" smtClean="0">
                <a:latin typeface="华文楷体" panose="02010600040101010101" pitchFamily="2" charset="-122"/>
                <a:cs typeface="Times New Roman" panose="02020603050405020304" pitchFamily="18" charset="0"/>
              </a:rPr>
              <a:t>甲地是全世界最大的露天铜矿，该矿易采易选，冶炼铜需要大量的水。甲地经百年开釆，形成了长</a:t>
            </a:r>
            <a:r>
              <a:rPr lang="en-US" altLang="zh-CN" sz="2000" b="1" dirty="0" smtClean="0">
                <a:latin typeface="Calibri" panose="020F0502020204030204" pitchFamily="34" charset="0"/>
                <a:cs typeface="Times New Roman" panose="02020603050405020304" pitchFamily="18" charset="0"/>
              </a:rPr>
              <a:t>4300</a:t>
            </a:r>
            <a:r>
              <a:rPr lang="zh-CN" altLang="en-US" sz="2000" b="1" dirty="0" smtClean="0">
                <a:latin typeface="华文楷体" panose="02010600040101010101" pitchFamily="2" charset="-122"/>
                <a:cs typeface="Times New Roman" panose="02020603050405020304" pitchFamily="18" charset="0"/>
              </a:rPr>
              <a:t>米、宽</a:t>
            </a:r>
            <a:r>
              <a:rPr lang="en-US" altLang="zh-CN" sz="2000" b="1" dirty="0" smtClean="0">
                <a:latin typeface="Calibri" panose="020F0502020204030204" pitchFamily="34" charset="0"/>
                <a:cs typeface="Times New Roman" panose="02020603050405020304" pitchFamily="18" charset="0"/>
              </a:rPr>
              <a:t>3000</a:t>
            </a:r>
            <a:r>
              <a:rPr lang="zh-CN" altLang="en-US" sz="2000" b="1" dirty="0" smtClean="0">
                <a:latin typeface="华文楷体" panose="02010600040101010101" pitchFamily="2" charset="-122"/>
                <a:cs typeface="Times New Roman" panose="02020603050405020304" pitchFamily="18" charset="0"/>
              </a:rPr>
              <a:t>米、深</a:t>
            </a:r>
            <a:r>
              <a:rPr lang="en-US" altLang="zh-CN" sz="2000" b="1" dirty="0" smtClean="0">
                <a:latin typeface="Calibri" panose="020F0502020204030204" pitchFamily="34" charset="0"/>
                <a:cs typeface="Times New Roman" panose="02020603050405020304" pitchFamily="18" charset="0"/>
              </a:rPr>
              <a:t>700</a:t>
            </a:r>
            <a:r>
              <a:rPr lang="zh-CN" altLang="en-US" sz="2000" b="1" dirty="0" smtClean="0">
                <a:latin typeface="华文楷体" panose="02010600040101010101" pitchFamily="2" charset="-122"/>
                <a:cs typeface="Times New Roman" panose="02020603050405020304" pitchFamily="18" charset="0"/>
              </a:rPr>
              <a:t>米的巨型深坑，横亘在沙漠中，如同地球上一块型伤疤。现甲地所在国重视环境保护监管，建立了有效的环境影响评价体系。</a:t>
            </a:r>
            <a:endParaRPr lang="zh-CN" altLang="en-US" sz="2000" b="1" dirty="0" smtClean="0"/>
          </a:p>
          <a:p>
            <a:pPr>
              <a:defRPr/>
            </a:pPr>
            <a:r>
              <a:rPr lang="zh-CN" altLang="en-US" sz="2000" b="1" dirty="0" smtClean="0">
                <a:solidFill>
                  <a:srgbClr val="0221DE"/>
                </a:solidFill>
                <a:latin typeface="Times New Roman" panose="02020603050405020304" pitchFamily="18" charset="0"/>
                <a:cs typeface="Times New Roman" panose="02020603050405020304" pitchFamily="18" charset="0"/>
              </a:rPr>
              <a:t>（</a:t>
            </a:r>
            <a:r>
              <a:rPr lang="en-US" altLang="zh-CN" sz="2000" b="1" dirty="0" smtClean="0">
                <a:solidFill>
                  <a:srgbClr val="0221DE"/>
                </a:solidFill>
                <a:latin typeface="Times New Roman" panose="02020603050405020304" pitchFamily="18" charset="0"/>
                <a:cs typeface="Times New Roman" panose="02020603050405020304" pitchFamily="18" charset="0"/>
              </a:rPr>
              <a:t>2</a:t>
            </a:r>
            <a:r>
              <a:rPr lang="zh-CN" altLang="en-US" sz="2000" b="1" dirty="0" smtClean="0">
                <a:solidFill>
                  <a:srgbClr val="0221DE"/>
                </a:solidFill>
                <a:latin typeface="Times New Roman" panose="02020603050405020304" pitchFamily="18" charset="0"/>
                <a:cs typeface="Times New Roman" panose="02020603050405020304" pitchFamily="18" charset="0"/>
              </a:rPr>
              <a:t>）试从内、外力作用角度，说明乙地海岸线破碎的原因。（</a:t>
            </a:r>
            <a:r>
              <a:rPr lang="en-US" altLang="zh-CN" sz="2000" b="1" dirty="0" smtClean="0">
                <a:solidFill>
                  <a:srgbClr val="0221DE"/>
                </a:solidFill>
                <a:latin typeface="Times New Roman" panose="02020603050405020304" pitchFamily="18" charset="0"/>
                <a:cs typeface="Times New Roman" panose="02020603050405020304" pitchFamily="18" charset="0"/>
              </a:rPr>
              <a:t>5</a:t>
            </a:r>
            <a:r>
              <a:rPr lang="zh-CN" altLang="en-US" sz="2000" b="1" dirty="0" smtClean="0">
                <a:solidFill>
                  <a:srgbClr val="0221DE"/>
                </a:solidFill>
                <a:latin typeface="Times New Roman" panose="02020603050405020304" pitchFamily="18" charset="0"/>
                <a:cs typeface="Times New Roman" panose="02020603050405020304" pitchFamily="18" charset="0"/>
              </a:rPr>
              <a:t>分）</a:t>
            </a:r>
          </a:p>
        </p:txBody>
      </p:sp>
      <p:sp>
        <p:nvSpPr>
          <p:cNvPr id="6" name="矩形 5"/>
          <p:cNvSpPr/>
          <p:nvPr/>
        </p:nvSpPr>
        <p:spPr>
          <a:xfrm>
            <a:off x="5450180" y="2687212"/>
            <a:ext cx="3563191" cy="3416320"/>
          </a:xfrm>
          <a:prstGeom prst="rect">
            <a:avLst/>
          </a:prstGeom>
        </p:spPr>
        <p:txBody>
          <a:bodyPr wrap="square">
            <a:spAutoFit/>
          </a:bodyPr>
          <a:lstStyle/>
          <a:p>
            <a:pPr indent="133350" eaLnBrk="1" hangingPunct="1">
              <a:spcAft>
                <a:spcPts val="0"/>
              </a:spcAft>
              <a:defRPr/>
            </a:pPr>
            <a:r>
              <a:rPr lang="zh-CN" altLang="zh-CN" sz="2400" b="1" kern="100" dirty="0" smtClean="0">
                <a:solidFill>
                  <a:srgbClr val="FF0000"/>
                </a:solidFill>
                <a:latin typeface="Times New Roman" panose="02020603050405020304" pitchFamily="18" charset="0"/>
                <a:cs typeface="Times New Roman" panose="02020603050405020304" pitchFamily="18" charset="0"/>
              </a:rPr>
              <a:t>（</a:t>
            </a:r>
            <a:r>
              <a:rPr lang="en-US" altLang="zh-CN" sz="2400" b="1" kern="100" dirty="0">
                <a:solidFill>
                  <a:srgbClr val="FF0000"/>
                </a:solidFill>
                <a:latin typeface="Times New Roman" panose="02020603050405020304" pitchFamily="18" charset="0"/>
                <a:cs typeface="Times New Roman" panose="02020603050405020304" pitchFamily="18" charset="0"/>
              </a:rPr>
              <a:t>2</a:t>
            </a:r>
            <a:r>
              <a:rPr lang="zh-CN" altLang="zh-CN" sz="2400" b="1" kern="100" dirty="0">
                <a:solidFill>
                  <a:srgbClr val="FF0000"/>
                </a:solidFill>
                <a:latin typeface="Times New Roman" panose="02020603050405020304" pitchFamily="18" charset="0"/>
                <a:cs typeface="Times New Roman" panose="02020603050405020304" pitchFamily="18" charset="0"/>
              </a:rPr>
              <a:t>）</a:t>
            </a:r>
            <a:r>
              <a:rPr lang="zh-CN" altLang="zh-CN" sz="2400" b="1" kern="100" dirty="0">
                <a:solidFill>
                  <a:srgbClr val="0221DE"/>
                </a:solidFill>
                <a:latin typeface="Times New Roman" panose="02020603050405020304" pitchFamily="18" charset="0"/>
                <a:cs typeface="Times New Roman" panose="02020603050405020304" pitchFamily="18" charset="0"/>
              </a:rPr>
              <a:t>内力作用</a:t>
            </a:r>
            <a:r>
              <a:rPr lang="zh-CN" altLang="zh-CN" sz="2400" b="1" kern="100" dirty="0">
                <a:solidFill>
                  <a:srgbClr val="FF0000"/>
                </a:solidFill>
                <a:latin typeface="Times New Roman" panose="02020603050405020304" pitchFamily="18" charset="0"/>
                <a:cs typeface="Times New Roman" panose="02020603050405020304" pitchFamily="18" charset="0"/>
              </a:rPr>
              <a:t>：位于板块交界处，岩石破碎</a:t>
            </a:r>
            <a:r>
              <a:rPr lang="zh-CN" altLang="zh-CN" sz="2400" b="1" kern="100" dirty="0" smtClean="0">
                <a:solidFill>
                  <a:srgbClr val="FF0000"/>
                </a:solidFill>
                <a:latin typeface="Times New Roman" panose="02020603050405020304" pitchFamily="18" charset="0"/>
                <a:cs typeface="Times New Roman" panose="02020603050405020304" pitchFamily="18" charset="0"/>
              </a:rPr>
              <a:t>；</a:t>
            </a:r>
            <a:endParaRPr lang="en-US" altLang="zh-CN" sz="2400" b="1" kern="100" dirty="0" smtClean="0">
              <a:solidFill>
                <a:srgbClr val="FF0000"/>
              </a:solidFill>
              <a:latin typeface="Times New Roman" panose="02020603050405020304" pitchFamily="18" charset="0"/>
              <a:cs typeface="Times New Roman" panose="02020603050405020304" pitchFamily="18" charset="0"/>
            </a:endParaRPr>
          </a:p>
          <a:p>
            <a:pPr indent="133350" eaLnBrk="1" hangingPunct="1">
              <a:spcAft>
                <a:spcPts val="0"/>
              </a:spcAft>
              <a:defRPr/>
            </a:pPr>
            <a:r>
              <a:rPr lang="zh-CN" altLang="zh-CN" sz="2400" b="1" kern="100" dirty="0" smtClean="0">
                <a:solidFill>
                  <a:srgbClr val="0221DE"/>
                </a:solidFill>
                <a:latin typeface="Times New Roman" panose="02020603050405020304" pitchFamily="18" charset="0"/>
                <a:cs typeface="Times New Roman" panose="02020603050405020304" pitchFamily="18" charset="0"/>
              </a:rPr>
              <a:t>外力作用</a:t>
            </a:r>
            <a:r>
              <a:rPr lang="zh-CN" altLang="zh-CN" sz="2400" b="1" kern="100" dirty="0">
                <a:solidFill>
                  <a:srgbClr val="FF0000"/>
                </a:solidFill>
                <a:latin typeface="Times New Roman" panose="02020603050405020304" pitchFamily="18" charset="0"/>
                <a:cs typeface="Times New Roman" panose="02020603050405020304" pitchFamily="18" charset="0"/>
              </a:rPr>
              <a:t>：纬度高，曾受较强冰川作用</a:t>
            </a:r>
            <a:r>
              <a:rPr lang="zh-CN" altLang="zh-CN" sz="2400" b="1" kern="100" dirty="0" smtClean="0">
                <a:solidFill>
                  <a:srgbClr val="FF0000"/>
                </a:solidFill>
                <a:latin typeface="Times New Roman" panose="02020603050405020304" pitchFamily="18" charset="0"/>
                <a:cs typeface="Times New Roman" panose="02020603050405020304" pitchFamily="18" charset="0"/>
              </a:rPr>
              <a:t>；西风</a:t>
            </a:r>
            <a:r>
              <a:rPr lang="zh-CN" altLang="zh-CN" sz="2400" b="1" kern="100" dirty="0">
                <a:solidFill>
                  <a:srgbClr val="FF0000"/>
                </a:solidFill>
                <a:latin typeface="Times New Roman" panose="02020603050405020304" pitchFamily="18" charset="0"/>
                <a:cs typeface="Times New Roman" panose="02020603050405020304" pitchFamily="18" charset="0"/>
              </a:rPr>
              <a:t>迎风坡，风大浪急，海水侵蚀作用强；多地形雨，流水侵蚀作用强。在内、外力共同作用下，致使海岸线破碎</a:t>
            </a:r>
            <a:r>
              <a:rPr lang="zh-CN" altLang="zh-CN" sz="2400" b="1" kern="100" dirty="0" smtClean="0">
                <a:solidFill>
                  <a:srgbClr val="FF0000"/>
                </a:solidFill>
                <a:latin typeface="Times New Roman" panose="02020603050405020304" pitchFamily="18" charset="0"/>
                <a:cs typeface="Times New Roman" panose="02020603050405020304" pitchFamily="18" charset="0"/>
              </a:rPr>
              <a:t>。</a:t>
            </a:r>
            <a:endParaRPr lang="zh-CN" altLang="zh-CN" sz="2400" b="1" kern="100" dirty="0">
              <a:solidFill>
                <a:srgbClr val="FF0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887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拉丁美洲气候02 - 副本_副本"/>
          <p:cNvPicPr>
            <a:picLocks noChangeAspect="1"/>
          </p:cNvPicPr>
          <p:nvPr/>
        </p:nvPicPr>
        <p:blipFill>
          <a:blip r:embed="rId2"/>
          <a:stretch>
            <a:fillRect/>
          </a:stretch>
        </p:blipFill>
        <p:spPr>
          <a:xfrm>
            <a:off x="4016375" y="813435"/>
            <a:ext cx="5026025" cy="5917565"/>
          </a:xfrm>
          <a:prstGeom prst="rect">
            <a:avLst/>
          </a:prstGeom>
          <a:ln>
            <a:solidFill>
              <a:schemeClr val="tx1">
                <a:lumMod val="95000"/>
                <a:lumOff val="5000"/>
              </a:schemeClr>
            </a:solidFill>
          </a:ln>
        </p:spPr>
      </p:pic>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79705" y="904240"/>
            <a:ext cx="259016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气候特征</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4" name="矩形 3"/>
          <p:cNvSpPr/>
          <p:nvPr/>
        </p:nvSpPr>
        <p:spPr>
          <a:xfrm>
            <a:off x="4016375" y="4416136"/>
            <a:ext cx="1594716" cy="2314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22118" y="1774075"/>
            <a:ext cx="3148446" cy="523220"/>
          </a:xfrm>
          <a:prstGeom prst="rect">
            <a:avLst/>
          </a:prstGeom>
          <a:noFill/>
        </p:spPr>
        <p:txBody>
          <a:bodyPr wrap="square" rtlCol="0">
            <a:spAutoFit/>
          </a:bodyPr>
          <a:lstStyle/>
          <a:p>
            <a:r>
              <a:rPr lang="zh-CN" altLang="en-US" sz="2800" b="1" dirty="0" smtClean="0"/>
              <a:t>说出各地气候类型</a:t>
            </a:r>
            <a:endParaRPr lang="zh-CN" altLang="en-US" sz="2800" b="1" dirty="0"/>
          </a:p>
        </p:txBody>
      </p:sp>
    </p:spTree>
    <p:extLst>
      <p:ext uri="{BB962C8B-B14F-4D97-AF65-F5344CB8AC3E}">
        <p14:creationId xmlns:p14="http://schemas.microsoft.com/office/powerpoint/2010/main" val="2118139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拉丁美洲气候02 - 副本_副本"/>
          <p:cNvPicPr>
            <a:picLocks noChangeAspect="1"/>
          </p:cNvPicPr>
          <p:nvPr/>
        </p:nvPicPr>
        <p:blipFill>
          <a:blip r:embed="rId2"/>
          <a:stretch>
            <a:fillRect/>
          </a:stretch>
        </p:blipFill>
        <p:spPr>
          <a:xfrm>
            <a:off x="4016375" y="813435"/>
            <a:ext cx="5026025" cy="5917565"/>
          </a:xfrm>
          <a:prstGeom prst="rect">
            <a:avLst/>
          </a:prstGeom>
          <a:ln>
            <a:solidFill>
              <a:schemeClr val="tx1">
                <a:lumMod val="95000"/>
                <a:lumOff val="5000"/>
              </a:schemeClr>
            </a:solidFill>
          </a:ln>
        </p:spPr>
      </p:pic>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79705" y="904240"/>
            <a:ext cx="259016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气候特征</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7" name="文本框 6"/>
          <p:cNvSpPr txBox="1"/>
          <p:nvPr/>
        </p:nvSpPr>
        <p:spPr>
          <a:xfrm>
            <a:off x="179705" y="1729105"/>
            <a:ext cx="3387090"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rgbClr val="FF0000"/>
                </a:solidFill>
                <a:latin typeface="+mn-ea"/>
                <a:cs typeface="+mn-ea"/>
              </a:rPr>
              <a:t>湿热为主</a:t>
            </a:r>
            <a:r>
              <a:rPr lang="zh-CN" altLang="en-US" sz="2800" b="1">
                <a:solidFill>
                  <a:schemeClr val="tx1">
                    <a:lumMod val="95000"/>
                    <a:lumOff val="5000"/>
                  </a:schemeClr>
                </a:solidFill>
                <a:latin typeface="+mn-ea"/>
                <a:cs typeface="+mn-ea"/>
              </a:rPr>
              <a:t>的气候</a:t>
            </a:r>
            <a:endParaRPr lang="zh-CN" altLang="en-US" sz="2800" b="1">
              <a:solidFill>
                <a:schemeClr val="tx1"/>
              </a:solidFill>
              <a:latin typeface="+mn-ea"/>
              <a:cs typeface="+mn-ea"/>
            </a:endParaRPr>
          </a:p>
        </p:txBody>
      </p:sp>
      <p:sp>
        <p:nvSpPr>
          <p:cNvPr id="10" name="文本框 9"/>
          <p:cNvSpPr txBox="1"/>
          <p:nvPr/>
        </p:nvSpPr>
        <p:spPr>
          <a:xfrm>
            <a:off x="360045" y="2484018"/>
            <a:ext cx="3206750" cy="56515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0221DE"/>
                </a:solidFill>
                <a:latin typeface="Calibri" panose="020F0502020204030204" charset="0"/>
              </a:rPr>
              <a:t>①热带雨林气候：</a:t>
            </a:r>
          </a:p>
        </p:txBody>
      </p:sp>
      <p:sp>
        <p:nvSpPr>
          <p:cNvPr id="5" name="文本框 4"/>
          <p:cNvSpPr txBox="1"/>
          <p:nvPr/>
        </p:nvSpPr>
        <p:spPr>
          <a:xfrm>
            <a:off x="360045" y="4680034"/>
            <a:ext cx="3207385" cy="103886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0221DE"/>
                </a:solidFill>
                <a:latin typeface="Calibri" panose="020F0502020204030204" charset="0"/>
              </a:rPr>
              <a:t>②热带草原气候：</a:t>
            </a:r>
          </a:p>
          <a:p>
            <a:pPr>
              <a:lnSpc>
                <a:spcPct val="110000"/>
              </a:lnSpc>
            </a:pPr>
            <a:r>
              <a:rPr lang="zh-CN" altLang="en-US" sz="2800" b="1">
                <a:solidFill>
                  <a:srgbClr val="0221DE"/>
                </a:solidFill>
                <a:latin typeface="Calibri" panose="020F0502020204030204" charset="0"/>
              </a:rPr>
              <a:t>      </a:t>
            </a:r>
            <a:r>
              <a:rPr lang="zh-CN" altLang="en-US" sz="2400" b="1">
                <a:solidFill>
                  <a:srgbClr val="FF0000"/>
                </a:solidFill>
                <a:latin typeface="Calibri" panose="020F0502020204030204" charset="0"/>
              </a:rPr>
              <a:t>巴西高原</a:t>
            </a:r>
          </a:p>
        </p:txBody>
      </p:sp>
      <p:sp>
        <p:nvSpPr>
          <p:cNvPr id="6" name="文本框 5"/>
          <p:cNvSpPr txBox="1"/>
          <p:nvPr/>
        </p:nvSpPr>
        <p:spPr>
          <a:xfrm>
            <a:off x="622935" y="3132023"/>
            <a:ext cx="2756535" cy="1308735"/>
          </a:xfrm>
          <a:prstGeom prst="rect">
            <a:avLst/>
          </a:prstGeom>
          <a:solidFill>
            <a:schemeClr val="bg1"/>
          </a:solidFill>
          <a:ln>
            <a:solidFill>
              <a:schemeClr val="accent1"/>
            </a:solidFill>
          </a:ln>
          <a:effectLst>
            <a:outerShdw blurRad="12700" algn="ctr" rotWithShape="0">
              <a:prstClr val="black">
                <a:alpha val="40000"/>
              </a:prstClr>
            </a:outerShdw>
          </a:effectLst>
        </p:spPr>
        <p:txBody>
          <a:bodyPr wrap="square" rtlCol="0">
            <a:spAutoFit/>
          </a:bodyPr>
          <a:lstStyle/>
          <a:p>
            <a:pPr>
              <a:lnSpc>
                <a:spcPct val="110000"/>
              </a:lnSpc>
            </a:pPr>
            <a:r>
              <a:rPr lang="zh-CN" altLang="en-US" sz="2400" b="1">
                <a:solidFill>
                  <a:srgbClr val="FF0000"/>
                </a:solidFill>
              </a:rPr>
              <a:t>亚马孙平原：</a:t>
            </a:r>
            <a:endParaRPr lang="zh-CN" altLang="en-US" sz="2400"/>
          </a:p>
          <a:p>
            <a:pPr>
              <a:lnSpc>
                <a:spcPct val="110000"/>
              </a:lnSpc>
            </a:pPr>
            <a:r>
              <a:rPr lang="zh-CN" altLang="en-US" sz="2400" b="1">
                <a:solidFill>
                  <a:srgbClr val="FF0000"/>
                </a:solidFill>
              </a:rPr>
              <a:t>墨西哥东南部：</a:t>
            </a:r>
            <a:endParaRPr lang="zh-CN" altLang="en-US" sz="2400"/>
          </a:p>
          <a:p>
            <a:pPr>
              <a:lnSpc>
                <a:spcPct val="110000"/>
              </a:lnSpc>
            </a:pPr>
            <a:r>
              <a:rPr lang="zh-CN" altLang="en-US" sz="2400" b="1">
                <a:solidFill>
                  <a:srgbClr val="FF0000"/>
                </a:solidFill>
              </a:rPr>
              <a:t>巴西东南部：</a:t>
            </a:r>
          </a:p>
        </p:txBody>
      </p:sp>
      <p:sp>
        <p:nvSpPr>
          <p:cNvPr id="9" name="文本框 8"/>
          <p:cNvSpPr txBox="1"/>
          <p:nvPr/>
        </p:nvSpPr>
        <p:spPr>
          <a:xfrm>
            <a:off x="360045" y="5940044"/>
            <a:ext cx="3206750" cy="56515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0221DE"/>
                </a:solidFill>
                <a:latin typeface="Calibri" panose="020F0502020204030204" charset="0"/>
              </a:rPr>
              <a:t>③其他气候分布：</a:t>
            </a:r>
            <a:endParaRPr lang="zh-CN" altLang="en-US" sz="2400" b="1">
              <a:solidFill>
                <a:srgbClr val="FF0000"/>
              </a:solidFill>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ldLvl="0" animBg="1"/>
      <p:bldP spid="5" grpId="0" bldLvl="0" animBg="1"/>
      <p:bldP spid="6" grpId="0" bldLvl="0" animBg="1"/>
      <p:bldP spid="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拉丁美洲气候02 - 副本_副本"/>
          <p:cNvPicPr>
            <a:picLocks noChangeAspect="1"/>
          </p:cNvPicPr>
          <p:nvPr/>
        </p:nvPicPr>
        <p:blipFill>
          <a:blip r:embed="rId2"/>
          <a:stretch>
            <a:fillRect/>
          </a:stretch>
        </p:blipFill>
        <p:spPr>
          <a:xfrm>
            <a:off x="4016375" y="813435"/>
            <a:ext cx="5026025" cy="5917565"/>
          </a:xfrm>
          <a:prstGeom prst="rect">
            <a:avLst/>
          </a:prstGeom>
          <a:ln>
            <a:solidFill>
              <a:schemeClr val="tx1">
                <a:lumMod val="95000"/>
                <a:lumOff val="5000"/>
              </a:schemeClr>
            </a:solidFill>
          </a:ln>
        </p:spPr>
      </p:pic>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4001" y="904240"/>
            <a:ext cx="259016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气候特征</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1" name="文本框 10"/>
          <p:cNvSpPr txBox="1"/>
          <p:nvPr/>
        </p:nvSpPr>
        <p:spPr>
          <a:xfrm>
            <a:off x="144001" y="1728013"/>
            <a:ext cx="3100070"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lumMod val="95000"/>
                    <a:lumOff val="5000"/>
                  </a:schemeClr>
                </a:solidFill>
                <a:latin typeface="+mn-ea"/>
                <a:cs typeface="+mn-ea"/>
              </a:rPr>
              <a:t>特殊气候分析：</a:t>
            </a:r>
            <a:endParaRPr lang="zh-CN" altLang="en-US" sz="2800" b="1">
              <a:solidFill>
                <a:schemeClr val="tx1"/>
              </a:solidFill>
              <a:latin typeface="+mn-ea"/>
              <a:cs typeface="+mn-ea"/>
            </a:endParaRPr>
          </a:p>
        </p:txBody>
      </p:sp>
      <p:sp>
        <p:nvSpPr>
          <p:cNvPr id="16" name="文本框 36868"/>
          <p:cNvSpPr txBox="1"/>
          <p:nvPr/>
        </p:nvSpPr>
        <p:spPr>
          <a:xfrm>
            <a:off x="190660" y="2324894"/>
            <a:ext cx="3700303" cy="1569660"/>
          </a:xfrm>
          <a:prstGeom prst="rect">
            <a:avLst/>
          </a:prstGeom>
          <a:noFill/>
          <a:ln w="9525">
            <a:noFill/>
          </a:ln>
        </p:spPr>
        <p:txBody>
          <a:bodyPr wrap="square" anchor="t">
            <a:spAutoFit/>
          </a:bodyPr>
          <a:lstStyle/>
          <a:p>
            <a:r>
              <a:rPr lang="en-US" altLang="zh-CN" sz="2400" b="1" dirty="0">
                <a:latin typeface="黑体" panose="02010609060101010101" pitchFamily="2" charset="-122"/>
                <a:ea typeface="黑体" panose="02010609060101010101" pitchFamily="2" charset="-122"/>
                <a:cs typeface="黑体" panose="02010609060101010101" pitchFamily="2" charset="-122"/>
              </a:rPr>
              <a:t>1</a:t>
            </a:r>
            <a:r>
              <a:rPr lang="zh-CN" altLang="en-US" sz="2400" b="1" dirty="0">
                <a:latin typeface="黑体" panose="02010609060101010101" pitchFamily="2" charset="-122"/>
                <a:ea typeface="黑体" panose="02010609060101010101" pitchFamily="2" charset="-122"/>
                <a:cs typeface="黑体" panose="02010609060101010101" pitchFamily="2" charset="-122"/>
              </a:rPr>
              <a:t>、巴西高原东南部、墨西哥高原东部热带雨林带</a:t>
            </a:r>
          </a:p>
          <a:p>
            <a:r>
              <a:rPr lang="zh-CN" altLang="en-US" sz="2400" b="1" dirty="0">
                <a:latin typeface="黑体" panose="02010609060101010101" pitchFamily="2" charset="-122"/>
                <a:ea typeface="黑体" panose="02010609060101010101" pitchFamily="2" charset="-122"/>
                <a:cs typeface="黑体" panose="02010609060101010101" pitchFamily="2" charset="-122"/>
              </a:rPr>
              <a:t>  </a:t>
            </a:r>
            <a:r>
              <a:rPr lang="en-US" altLang="zh-CN" sz="2400" b="1" dirty="0">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FF0000"/>
                </a:solidFill>
                <a:latin typeface="黑体" panose="02010609060101010101" pitchFamily="2" charset="-122"/>
                <a:ea typeface="黑体" panose="02010609060101010101" pitchFamily="2" charset="-122"/>
                <a:cs typeface="黑体" panose="02010609060101010101" pitchFamily="2" charset="-122"/>
              </a:rPr>
              <a:t>热带雨林气候）</a:t>
            </a:r>
            <a:r>
              <a:rPr lang="en-US" altLang="zh-CN" sz="2400" b="1" dirty="0" smtClean="0">
                <a:solidFill>
                  <a:srgbClr val="0000FF"/>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smtClean="0">
                <a:solidFill>
                  <a:srgbClr val="0000FF"/>
                </a:solidFill>
                <a:latin typeface="黑体" panose="02010609060101010101" pitchFamily="2" charset="-122"/>
                <a:ea typeface="黑体" panose="02010609060101010101" pitchFamily="2" charset="-122"/>
                <a:cs typeface="黑体" panose="02010609060101010101" pitchFamily="2" charset="-122"/>
              </a:rPr>
              <a:t>纬度、地形、信风和</a:t>
            </a:r>
            <a:r>
              <a:rPr lang="zh-CN" altLang="en-US" sz="2400" b="1" dirty="0">
                <a:solidFill>
                  <a:srgbClr val="0000FF"/>
                </a:solidFill>
                <a:latin typeface="黑体" panose="02010609060101010101" pitchFamily="2" charset="-122"/>
                <a:ea typeface="黑体" panose="02010609060101010101" pitchFamily="2" charset="-122"/>
                <a:cs typeface="黑体" panose="02010609060101010101" pitchFamily="2" charset="-122"/>
              </a:rPr>
              <a:t>暖流</a:t>
            </a:r>
          </a:p>
        </p:txBody>
      </p:sp>
      <p:sp>
        <p:nvSpPr>
          <p:cNvPr id="17" name="文本框 36869"/>
          <p:cNvSpPr txBox="1"/>
          <p:nvPr/>
        </p:nvSpPr>
        <p:spPr>
          <a:xfrm>
            <a:off x="144001" y="4198850"/>
            <a:ext cx="3491827" cy="1938992"/>
          </a:xfrm>
          <a:prstGeom prst="rect">
            <a:avLst/>
          </a:prstGeom>
          <a:noFill/>
          <a:ln w="9525">
            <a:noFill/>
          </a:ln>
        </p:spPr>
        <p:txBody>
          <a:bodyPr wrap="square" anchor="t">
            <a:spAutoFit/>
          </a:bodyPr>
          <a:lstStyle/>
          <a:p>
            <a:r>
              <a:rPr lang="en-US" altLang="zh-CN" sz="2400" b="1" dirty="0" smtClean="0">
                <a:latin typeface="黑体" panose="02010609060101010101" pitchFamily="2" charset="-122"/>
                <a:ea typeface="黑体" panose="02010609060101010101" pitchFamily="2" charset="-122"/>
                <a:cs typeface="黑体" panose="02010609060101010101" pitchFamily="2" charset="-122"/>
              </a:rPr>
              <a:t>2</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a:t>
            </a:r>
            <a:r>
              <a:rPr lang="zh-CN" altLang="en-US" sz="2400" b="1" dirty="0">
                <a:latin typeface="黑体" panose="02010609060101010101" pitchFamily="2" charset="-122"/>
                <a:ea typeface="黑体" panose="02010609060101010101" pitchFamily="2" charset="-122"/>
                <a:cs typeface="黑体" panose="02010609060101010101" pitchFamily="2" charset="-122"/>
              </a:rPr>
              <a:t>安第斯山西侧自然带南北</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狭长，</a:t>
            </a:r>
            <a:r>
              <a:rPr lang="zh-CN" altLang="en-US" sz="2400" b="1" dirty="0">
                <a:latin typeface="黑体" panose="02010609060101010101" pitchFamily="2" charset="-122"/>
                <a:ea typeface="黑体" panose="02010609060101010101" pitchFamily="2" charset="-122"/>
                <a:cs typeface="黑体" panose="02010609060101010101" pitchFamily="2" charset="-122"/>
              </a:rPr>
              <a:t>热带荒漠带向赤道</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延伸</a:t>
            </a:r>
            <a:endParaRPr lang="en-US" altLang="zh-CN" sz="2400" b="1" dirty="0" smtClean="0">
              <a:latin typeface="黑体" panose="02010609060101010101" pitchFamily="2" charset="-122"/>
              <a:ea typeface="黑体" panose="02010609060101010101" pitchFamily="2" charset="-122"/>
              <a:cs typeface="黑体" panose="02010609060101010101" pitchFamily="2" charset="-122"/>
            </a:endParaRPr>
          </a:p>
          <a:p>
            <a:r>
              <a:rPr lang="zh-CN" altLang="en-US" sz="2400" b="1" dirty="0" smtClean="0">
                <a:latin typeface="黑体" panose="02010609060101010101" pitchFamily="2" charset="-122"/>
                <a:ea typeface="黑体" panose="02010609060101010101" pitchFamily="2" charset="-122"/>
                <a:cs typeface="黑体" panose="02010609060101010101" pitchFamily="2" charset="-122"/>
              </a:rPr>
              <a:t>   </a:t>
            </a:r>
            <a:r>
              <a:rPr lang="en-US" altLang="zh-CN" sz="2400" b="1" dirty="0" smtClean="0">
                <a:solidFill>
                  <a:srgbClr val="0000FF"/>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FF"/>
                </a:solidFill>
                <a:latin typeface="黑体" panose="02010609060101010101" pitchFamily="2" charset="-122"/>
                <a:ea typeface="黑体" panose="02010609060101010101" pitchFamily="2" charset="-122"/>
                <a:cs typeface="黑体" panose="02010609060101010101" pitchFamily="2" charset="-122"/>
              </a:rPr>
              <a:t>地形、纬度、寒流</a:t>
            </a:r>
            <a:r>
              <a:rPr lang="zh-CN" altLang="en-US" sz="2400" b="1" dirty="0" smtClean="0">
                <a:solidFill>
                  <a:srgbClr val="0000FF"/>
                </a:solidFill>
                <a:latin typeface="黑体" panose="02010609060101010101" pitchFamily="2" charset="-122"/>
                <a:ea typeface="黑体" panose="02010609060101010101" pitchFamily="2" charset="-122"/>
                <a:cs typeface="黑体" panose="02010609060101010101" pitchFamily="2" charset="-122"/>
              </a:rPr>
              <a:t>、副高和信风离岸风</a:t>
            </a:r>
            <a:endParaRPr lang="zh-CN" altLang="en-US" sz="2400" b="1" dirty="0">
              <a:solidFill>
                <a:srgbClr val="0000FF"/>
              </a:solidFill>
              <a:latin typeface="黑体" panose="02010609060101010101" pitchFamily="2" charset="-122"/>
              <a:ea typeface="黑体" panose="02010609060101010101" pitchFamily="2" charset="-122"/>
              <a:cs typeface="黑体" panose="02010609060101010101" pitchFamily="2" charset="-122"/>
            </a:endParaRPr>
          </a:p>
        </p:txBody>
      </p:sp>
    </p:spTree>
    <p:extLst>
      <p:ext uri="{BB962C8B-B14F-4D97-AF65-F5344CB8AC3E}">
        <p14:creationId xmlns:p14="http://schemas.microsoft.com/office/powerpoint/2010/main" val="122405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7">
                                            <p:txEl>
                                              <p:pRg st="1" end="1"/>
                                            </p:txEl>
                                          </p:spTgt>
                                        </p:tgtEl>
                                        <p:attrNameLst>
                                          <p:attrName>style.visibility</p:attrName>
                                        </p:attrNameLst>
                                      </p:cBhvr>
                                      <p:to>
                                        <p:strVal val="visible"/>
                                      </p:to>
                                    </p:set>
                                    <p:animEffect transition="in" filter="fade">
                                      <p:cBhvr>
                                        <p:cTn id="25" dur="1000"/>
                                        <p:tgtEl>
                                          <p:spTgt spid="17">
                                            <p:txEl>
                                              <p:pRg st="1" end="1"/>
                                            </p:txEl>
                                          </p:spTgt>
                                        </p:tgtEl>
                                      </p:cBhvr>
                                    </p:animEffect>
                                    <p:anim calcmode="lin" valueType="num">
                                      <p:cBhvr>
                                        <p:cTn id="26"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ttps://p3-tt.byteimg.com/origin/pgc-image/042e93fef4f54b8ab9b18875e8f89eb9?from=pc"/>
          <p:cNvPicPr>
            <a:picLocks noChangeAspect="1" noChangeArrowheads="1"/>
          </p:cNvPicPr>
          <p:nvPr/>
        </p:nvPicPr>
        <p:blipFill>
          <a:blip r:embed="rId2"/>
          <a:stretch>
            <a:fillRect/>
          </a:stretch>
        </p:blipFill>
        <p:spPr bwMode="auto">
          <a:xfrm>
            <a:off x="0" y="857250"/>
            <a:ext cx="9144000" cy="5143500"/>
          </a:xfrm>
          <a:prstGeom prst="rect">
            <a:avLst/>
          </a:prstGeom>
          <a:noFill/>
        </p:spPr>
      </p:pic>
      <p:pic>
        <p:nvPicPr>
          <p:cNvPr id="3" name="Picture 2" descr="https://bkimg.cdn.bcebos.com/pic/8c1001e93901213fb91c08035de736d12e2e95c5?x-bce-process=image/watermark,image_d2F0ZXIvYmFpa2UxMTY=,g_7,xp_5,yp_5"/>
          <p:cNvPicPr>
            <a:picLocks noChangeAspect="1" noChangeArrowheads="1"/>
          </p:cNvPicPr>
          <p:nvPr/>
        </p:nvPicPr>
        <p:blipFill>
          <a:blip r:embed="rId3"/>
          <a:stretch>
            <a:fillRect/>
          </a:stretch>
        </p:blipFill>
        <p:spPr bwMode="auto">
          <a:xfrm>
            <a:off x="6674920" y="3071811"/>
            <a:ext cx="2469081" cy="3008987"/>
          </a:xfrm>
          <a:prstGeom prst="rect">
            <a:avLst/>
          </a:prstGeom>
          <a:noFill/>
        </p:spPr>
      </p:pic>
      <p:sp>
        <p:nvSpPr>
          <p:cNvPr id="4" name="TextBox 3"/>
          <p:cNvSpPr txBox="1"/>
          <p:nvPr/>
        </p:nvSpPr>
        <p:spPr>
          <a:xfrm>
            <a:off x="0" y="1341768"/>
            <a:ext cx="9095760" cy="1015663"/>
          </a:xfrm>
          <a:prstGeom prst="rect">
            <a:avLst/>
          </a:prstGeom>
          <a:noFill/>
        </p:spPr>
        <p:txBody>
          <a:bodyPr wrap="none" rtlCol="0">
            <a:spAutoFit/>
          </a:bodyPr>
          <a:lstStyle/>
          <a:p>
            <a:r>
              <a:rPr lang="zh-CN" altLang="en-US" sz="2000" b="1">
                <a:latin typeface="宋体" pitchFamily="2" charset="-122"/>
                <a:ea typeface="宋体" pitchFamily="2" charset="-122"/>
              </a:rPr>
              <a:t>    阿塔卡马沙漠位于南美洲西海岸中部，介于南纬</a:t>
            </a:r>
            <a:r>
              <a:rPr lang="en-US" altLang="zh-CN" sz="2000" b="1">
                <a:latin typeface="宋体" pitchFamily="2" charset="-122"/>
                <a:ea typeface="宋体" pitchFamily="2" charset="-122"/>
              </a:rPr>
              <a:t>18°-28°</a:t>
            </a:r>
            <a:r>
              <a:rPr lang="zh-CN" altLang="en-US" sz="2000" b="1">
                <a:latin typeface="宋体" pitchFamily="2" charset="-122"/>
                <a:ea typeface="宋体" pitchFamily="2" charset="-122"/>
              </a:rPr>
              <a:t>之间，南北长约</a:t>
            </a:r>
            <a:endParaRPr lang="en-US" altLang="zh-CN" sz="2000" b="1">
              <a:latin typeface="宋体" pitchFamily="2" charset="-122"/>
              <a:ea typeface="宋体" pitchFamily="2" charset="-122"/>
            </a:endParaRPr>
          </a:p>
          <a:p>
            <a:r>
              <a:rPr lang="en-US" altLang="zh-CN" sz="2000" b="1">
                <a:latin typeface="宋体" pitchFamily="2" charset="-122"/>
                <a:ea typeface="宋体" pitchFamily="2" charset="-122"/>
              </a:rPr>
              <a:t>1100</a:t>
            </a:r>
            <a:r>
              <a:rPr lang="zh-CN" altLang="en-US" sz="2000" b="1">
                <a:latin typeface="宋体" pitchFamily="2" charset="-122"/>
                <a:ea typeface="宋体" pitchFamily="2" charset="-122"/>
              </a:rPr>
              <a:t>千米，被太平洋和安第斯山脉夹峙，从沿海到东部山麓宽</a:t>
            </a:r>
            <a:r>
              <a:rPr lang="en-US" altLang="zh-CN" sz="2000" b="1">
                <a:latin typeface="宋体" pitchFamily="2" charset="-122"/>
                <a:ea typeface="宋体" pitchFamily="2" charset="-122"/>
              </a:rPr>
              <a:t>100</a:t>
            </a:r>
            <a:r>
              <a:rPr lang="zh-CN" altLang="en-US" sz="2000" b="1">
                <a:latin typeface="宋体" pitchFamily="2" charset="-122"/>
                <a:ea typeface="宋体" pitchFamily="2" charset="-122"/>
              </a:rPr>
              <a:t>多千米。被称</a:t>
            </a:r>
            <a:endParaRPr lang="en-US" altLang="zh-CN" sz="2000" b="1">
              <a:latin typeface="宋体" pitchFamily="2" charset="-122"/>
              <a:ea typeface="宋体" pitchFamily="2" charset="-122"/>
            </a:endParaRPr>
          </a:p>
          <a:p>
            <a:r>
              <a:rPr lang="zh-CN" altLang="en-US" sz="2000" b="1">
                <a:latin typeface="宋体" pitchFamily="2" charset="-122"/>
                <a:ea typeface="宋体" pitchFamily="2" charset="-122"/>
              </a:rPr>
              <a:t>为世界</a:t>
            </a:r>
            <a:r>
              <a:rPr lang="en-US" sz="2000" b="1">
                <a:latin typeface="宋体" pitchFamily="2" charset="-122"/>
                <a:ea typeface="宋体" pitchFamily="2" charset="-122"/>
              </a:rPr>
              <a:t>“</a:t>
            </a:r>
            <a:r>
              <a:rPr lang="zh-CN" altLang="en-US" sz="2000" b="1">
                <a:latin typeface="宋体" pitchFamily="2" charset="-122"/>
                <a:ea typeface="宋体" pitchFamily="2" charset="-122"/>
              </a:rPr>
              <a:t>旱极</a:t>
            </a:r>
            <a:r>
              <a:rPr lang="en-US" sz="2000" b="1">
                <a:latin typeface="宋体" pitchFamily="2" charset="-122"/>
                <a:ea typeface="宋体" pitchFamily="2" charset="-122"/>
              </a:rPr>
              <a:t>”</a:t>
            </a:r>
            <a:r>
              <a:rPr lang="zh-CN" altLang="en-US" sz="2000" b="1">
                <a:latin typeface="宋体" pitchFamily="2" charset="-122"/>
                <a:ea typeface="宋体" pitchFamily="2" charset="-122"/>
              </a:rPr>
              <a:t> 。</a:t>
            </a:r>
          </a:p>
        </p:txBody>
      </p:sp>
      <p:sp>
        <p:nvSpPr>
          <p:cNvPr id="5" name="TextBox 4"/>
          <p:cNvSpPr txBox="1"/>
          <p:nvPr/>
        </p:nvSpPr>
        <p:spPr>
          <a:xfrm>
            <a:off x="1" y="3786191"/>
            <a:ext cx="6643701" cy="830997"/>
          </a:xfrm>
          <a:prstGeom prst="rect">
            <a:avLst/>
          </a:prstGeom>
          <a:solidFill>
            <a:srgbClr val="FFFF00"/>
          </a:solidFill>
          <a:ln w="38100">
            <a:solidFill>
              <a:srgbClr val="FF0000"/>
            </a:solidFill>
          </a:ln>
        </p:spPr>
        <p:txBody>
          <a:bodyPr wrap="square" rtlCol="0">
            <a:spAutoFit/>
          </a:bodyPr>
          <a:lstStyle/>
          <a:p>
            <a:pPr fontAlgn="ctr"/>
            <a:r>
              <a:rPr lang="zh-CN" altLang="en-US" sz="2400" b="1"/>
              <a:t>受</a:t>
            </a:r>
            <a:r>
              <a:rPr lang="zh-CN" altLang="en-US" sz="2400" b="1">
                <a:solidFill>
                  <a:srgbClr val="FF0000"/>
                </a:solidFill>
                <a:latin typeface="黑体" panose="02010609060101010101" pitchFamily="49" charset="-122"/>
                <a:ea typeface="黑体" panose="02010609060101010101" pitchFamily="49" charset="-122"/>
              </a:rPr>
              <a:t>副热带高气压带</a:t>
            </a:r>
            <a:r>
              <a:rPr lang="zh-CN" altLang="en-US" sz="2400" b="1"/>
              <a:t>控制，盛行下沉气流；</a:t>
            </a:r>
          </a:p>
          <a:p>
            <a:pPr fontAlgn="ctr"/>
            <a:r>
              <a:rPr lang="zh-CN" altLang="en-US" sz="2400" b="1"/>
              <a:t>盛行</a:t>
            </a:r>
            <a:r>
              <a:rPr lang="zh-CN" altLang="en-US" sz="2400" b="1">
                <a:solidFill>
                  <a:srgbClr val="FF0000"/>
                </a:solidFill>
                <a:latin typeface="黑体" panose="02010609060101010101" pitchFamily="49" charset="-122"/>
                <a:ea typeface="黑体" panose="02010609060101010101" pitchFamily="49" charset="-122"/>
              </a:rPr>
              <a:t>离岸东南信风</a:t>
            </a:r>
            <a:r>
              <a:rPr lang="zh-CN" altLang="en-US" sz="2400" b="1"/>
              <a:t>，降水少；</a:t>
            </a:r>
          </a:p>
        </p:txBody>
      </p:sp>
      <p:sp>
        <p:nvSpPr>
          <p:cNvPr id="6" name="TextBox 5"/>
          <p:cNvSpPr txBox="1"/>
          <p:nvPr/>
        </p:nvSpPr>
        <p:spPr>
          <a:xfrm>
            <a:off x="1" y="3000373"/>
            <a:ext cx="6372257" cy="461665"/>
          </a:xfrm>
          <a:prstGeom prst="rect">
            <a:avLst/>
          </a:prstGeom>
          <a:noFill/>
        </p:spPr>
        <p:txBody>
          <a:bodyPr wrap="none" rtlCol="0">
            <a:spAutoFit/>
          </a:bodyPr>
          <a:lstStyle/>
          <a:p>
            <a:r>
              <a:rPr lang="zh-CN" altLang="en-US" sz="2400" b="1">
                <a:solidFill>
                  <a:srgbClr val="FF0000"/>
                </a:solidFill>
                <a:latin typeface="宋体" pitchFamily="2" charset="-122"/>
                <a:ea typeface="宋体" pitchFamily="2" charset="-122"/>
              </a:rPr>
              <a:t>影响（气候）降水的的因素</a:t>
            </a:r>
            <a:r>
              <a:rPr lang="zh-CN" altLang="en-US" sz="2400" b="1">
                <a:solidFill>
                  <a:srgbClr val="FF0000"/>
                </a:solidFill>
                <a:latin typeface="宋体" pitchFamily="2" charset="-122"/>
                <a:ea typeface="宋体" pitchFamily="2" charset="-122"/>
                <a:sym typeface="Wingdings" pitchFamily="2" charset="2"/>
              </a:rPr>
              <a:t>：（</a:t>
            </a:r>
            <a:r>
              <a:rPr lang="zh-CN" altLang="en-US" sz="2400" b="1">
                <a:solidFill>
                  <a:srgbClr val="FF0000"/>
                </a:solidFill>
                <a:latin typeface="宋体" pitchFamily="2" charset="-122"/>
                <a:ea typeface="宋体" pitchFamily="2" charset="-122"/>
              </a:rPr>
              <a:t>纬）大地海洋</a:t>
            </a:r>
          </a:p>
        </p:txBody>
      </p:sp>
      <p:cxnSp>
        <p:nvCxnSpPr>
          <p:cNvPr id="8" name="直接连接符 7"/>
          <p:cNvCxnSpPr/>
          <p:nvPr/>
        </p:nvCxnSpPr>
        <p:spPr>
          <a:xfrm>
            <a:off x="6929454" y="4357694"/>
            <a:ext cx="1857388"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929454" y="4929198"/>
            <a:ext cx="1857388"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5468795" y="1384299"/>
            <a:ext cx="1674973" cy="3571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8655165" y="4143380"/>
            <a:ext cx="702436" cy="400110"/>
          </a:xfrm>
          <a:prstGeom prst="rect">
            <a:avLst/>
          </a:prstGeom>
          <a:noFill/>
          <a:ln>
            <a:noFill/>
          </a:ln>
        </p:spPr>
        <p:txBody>
          <a:bodyPr wrap="none" rtlCol="0">
            <a:spAutoFit/>
          </a:bodyPr>
          <a:lstStyle/>
          <a:p>
            <a:r>
              <a:rPr lang="en-US" altLang="zh-CN" sz="2000" b="1">
                <a:solidFill>
                  <a:srgbClr val="FF0000"/>
                </a:solidFill>
                <a:latin typeface="宋体" pitchFamily="2" charset="-122"/>
                <a:ea typeface="宋体" pitchFamily="2" charset="-122"/>
              </a:rPr>
              <a:t>18°</a:t>
            </a:r>
            <a:endParaRPr lang="zh-CN" altLang="en-US" sz="2000" b="1">
              <a:solidFill>
                <a:srgbClr val="FF0000"/>
              </a:solidFill>
              <a:latin typeface="宋体" pitchFamily="2" charset="-122"/>
              <a:ea typeface="宋体" pitchFamily="2" charset="-122"/>
            </a:endParaRPr>
          </a:p>
        </p:txBody>
      </p:sp>
      <p:sp>
        <p:nvSpPr>
          <p:cNvPr id="19" name="TextBox 18"/>
          <p:cNvSpPr txBox="1"/>
          <p:nvPr/>
        </p:nvSpPr>
        <p:spPr>
          <a:xfrm>
            <a:off x="8683505" y="4682597"/>
            <a:ext cx="702436" cy="400110"/>
          </a:xfrm>
          <a:prstGeom prst="rect">
            <a:avLst/>
          </a:prstGeom>
          <a:noFill/>
          <a:ln>
            <a:noFill/>
          </a:ln>
        </p:spPr>
        <p:txBody>
          <a:bodyPr wrap="none" rtlCol="0">
            <a:spAutoFit/>
          </a:bodyPr>
          <a:lstStyle/>
          <a:p>
            <a:r>
              <a:rPr lang="en-US" altLang="zh-CN" sz="2000" b="1">
                <a:solidFill>
                  <a:srgbClr val="FF0000"/>
                </a:solidFill>
                <a:latin typeface="宋体" pitchFamily="2" charset="-122"/>
                <a:ea typeface="宋体" pitchFamily="2" charset="-122"/>
              </a:rPr>
              <a:t>28°</a:t>
            </a:r>
            <a:endParaRPr lang="zh-CN" altLang="en-US" sz="2000" b="1">
              <a:solidFill>
                <a:srgbClr val="FF0000"/>
              </a:solidFill>
              <a:latin typeface="宋体" pitchFamily="2" charset="-122"/>
              <a:ea typeface="宋体" pitchFamily="2" charset="-122"/>
            </a:endParaRPr>
          </a:p>
        </p:txBody>
      </p:sp>
      <p:sp>
        <p:nvSpPr>
          <p:cNvPr id="12" name="TextBox 11"/>
          <p:cNvSpPr txBox="1"/>
          <p:nvPr/>
        </p:nvSpPr>
        <p:spPr>
          <a:xfrm>
            <a:off x="15610" y="4682597"/>
            <a:ext cx="6643701" cy="1200329"/>
          </a:xfrm>
          <a:prstGeom prst="rect">
            <a:avLst/>
          </a:prstGeom>
          <a:solidFill>
            <a:srgbClr val="FFFF00"/>
          </a:solidFill>
          <a:ln w="38100">
            <a:solidFill>
              <a:srgbClr val="FF0000"/>
            </a:solidFill>
          </a:ln>
        </p:spPr>
        <p:txBody>
          <a:bodyPr wrap="square" rtlCol="0">
            <a:spAutoFit/>
          </a:bodyPr>
          <a:lstStyle/>
          <a:p>
            <a:pPr fontAlgn="ctr"/>
            <a:r>
              <a:rPr lang="zh-CN" altLang="en-US" sz="2400" b="1"/>
              <a:t>东部安第斯</a:t>
            </a:r>
            <a:r>
              <a:rPr lang="zh-CN" altLang="en-US" sz="2400" b="1">
                <a:solidFill>
                  <a:srgbClr val="FF0000"/>
                </a:solidFill>
                <a:latin typeface="黑体" panose="02010609060101010101" pitchFamily="49" charset="-122"/>
                <a:ea typeface="黑体" panose="02010609060101010101" pitchFamily="49" charset="-122"/>
              </a:rPr>
              <a:t>山脉阻挡</a:t>
            </a:r>
            <a:r>
              <a:rPr lang="zh-CN" altLang="en-US" sz="2400" b="1"/>
              <a:t>了来自大西洋的暖温气流；</a:t>
            </a:r>
          </a:p>
          <a:p>
            <a:pPr fontAlgn="ctr"/>
            <a:r>
              <a:rPr lang="zh-CN" altLang="en-US" sz="2400" b="1"/>
              <a:t>沿岸</a:t>
            </a:r>
            <a:r>
              <a:rPr lang="zh-CN" altLang="en-US" sz="2400" b="1">
                <a:solidFill>
                  <a:srgbClr val="FF0000"/>
                </a:solidFill>
                <a:latin typeface="黑体" panose="02010609060101010101" pitchFamily="49" charset="-122"/>
                <a:ea typeface="黑体" panose="02010609060101010101" pitchFamily="49" charset="-122"/>
              </a:rPr>
              <a:t>寒流</a:t>
            </a:r>
            <a:r>
              <a:rPr lang="zh-CN" altLang="en-US" sz="2400" b="1"/>
              <a:t>降温减湿；</a:t>
            </a:r>
            <a:endParaRPr lang="en-US" altLang="zh-CN" sz="2400" b="1"/>
          </a:p>
          <a:p>
            <a:pPr fontAlgn="ctr"/>
            <a:r>
              <a:rPr lang="zh-CN" altLang="en-US" sz="2400" b="1"/>
              <a:t>纬度低，气温高，</a:t>
            </a:r>
            <a:r>
              <a:rPr lang="zh-CN" altLang="en-US" sz="2400" b="1">
                <a:solidFill>
                  <a:srgbClr val="FF0000"/>
                </a:solidFill>
                <a:latin typeface="黑体" panose="02010609060101010101" pitchFamily="49" charset="-122"/>
                <a:ea typeface="黑体" panose="02010609060101010101" pitchFamily="49" charset="-122"/>
              </a:rPr>
              <a:t>蒸发</a:t>
            </a:r>
            <a:r>
              <a:rPr lang="zh-CN" altLang="en-US" sz="2400" b="1"/>
              <a:t>强</a:t>
            </a:r>
            <a:endParaRPr lang="en-US" altLang="zh-CN" sz="2400" b="1"/>
          </a:p>
        </p:txBody>
      </p:sp>
      <p:sp>
        <p:nvSpPr>
          <p:cNvPr id="13" name="TextBox 12"/>
          <p:cNvSpPr txBox="1"/>
          <p:nvPr/>
        </p:nvSpPr>
        <p:spPr>
          <a:xfrm>
            <a:off x="0" y="2428868"/>
            <a:ext cx="5857884" cy="523220"/>
          </a:xfrm>
          <a:prstGeom prst="rect">
            <a:avLst/>
          </a:prstGeom>
          <a:noFill/>
        </p:spPr>
        <p:txBody>
          <a:bodyPr wrap="square" rtlCol="0">
            <a:spAutoFit/>
          </a:bodyPr>
          <a:lstStyle/>
          <a:p>
            <a:r>
              <a:rPr lang="zh-CN" altLang="en-US" sz="2800" b="1">
                <a:solidFill>
                  <a:srgbClr val="0000FF"/>
                </a:solidFill>
                <a:latin typeface="微软雅黑" panose="020B0503020204020204" pitchFamily="34" charset="-122"/>
                <a:ea typeface="微软雅黑" panose="020B0503020204020204" pitchFamily="34" charset="-122"/>
              </a:rPr>
              <a:t>思考：临海，为何成为世界旱极？</a:t>
            </a:r>
          </a:p>
        </p:txBody>
      </p:sp>
      <p:sp>
        <p:nvSpPr>
          <p:cNvPr id="14" name="TextBox 13"/>
          <p:cNvSpPr txBox="1"/>
          <p:nvPr/>
        </p:nvSpPr>
        <p:spPr>
          <a:xfrm>
            <a:off x="0" y="857250"/>
            <a:ext cx="9144000" cy="523220"/>
          </a:xfrm>
          <a:prstGeom prst="rect">
            <a:avLst/>
          </a:prstGeom>
          <a:noFill/>
        </p:spPr>
        <p:txBody>
          <a:bodyPr wrap="square" rtlCol="0">
            <a:spAutoFit/>
          </a:bodyPr>
          <a:lstStyle/>
          <a:p>
            <a:pPr algn="ctr"/>
            <a:r>
              <a:rPr lang="zh-CN" altLang="en-US" sz="2800" b="1">
                <a:solidFill>
                  <a:srgbClr val="FF0000"/>
                </a:solidFill>
                <a:latin typeface="微软雅黑" panose="020B0503020204020204" pitchFamily="34" charset="-122"/>
                <a:ea typeface="微软雅黑" panose="020B0503020204020204" pitchFamily="34" charset="-122"/>
              </a:rPr>
              <a:t>世界“旱极”</a:t>
            </a:r>
            <a:r>
              <a:rPr lang="en-US" altLang="zh-CN" sz="2800" b="1">
                <a:solidFill>
                  <a:srgbClr val="FF0000"/>
                </a:solidFill>
                <a:latin typeface="微软雅黑" panose="020B0503020204020204" pitchFamily="34" charset="-122"/>
                <a:ea typeface="微软雅黑" panose="020B0503020204020204" pitchFamily="34" charset="-122"/>
              </a:rPr>
              <a:t>—</a:t>
            </a:r>
            <a:r>
              <a:rPr lang="zh-CN" altLang="en-US" sz="2800" b="1">
                <a:solidFill>
                  <a:srgbClr val="FF0000"/>
                </a:solidFill>
                <a:latin typeface="微软雅黑" panose="020B0503020204020204" pitchFamily="34" charset="-122"/>
                <a:ea typeface="微软雅黑" panose="020B0503020204020204" pitchFamily="34" charset="-122"/>
              </a:rPr>
              <a:t>阿塔卡马沙漠</a:t>
            </a:r>
          </a:p>
        </p:txBody>
      </p:sp>
    </p:spTree>
    <p:extLst>
      <p:ext uri="{BB962C8B-B14F-4D97-AF65-F5344CB8AC3E}">
        <p14:creationId xmlns:p14="http://schemas.microsoft.com/office/powerpoint/2010/main" val="1513011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Left)">
                                      <p:cBhvr>
                                        <p:cTn id="12" dur="500"/>
                                        <p:tgtEl>
                                          <p:spTgt spid="9"/>
                                        </p:tgtEl>
                                      </p:cBhvr>
                                    </p:animEffect>
                                  </p:childTnLst>
                                </p:cTn>
                              </p:par>
                              <p:par>
                                <p:cTn id="13" presetID="18" presetClass="entr" presetSubtype="1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Left)">
                                      <p:cBhvr>
                                        <p:cTn id="15" dur="500"/>
                                        <p:tgtEl>
                                          <p:spTgt spid="8"/>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strips(downLeft)">
                                      <p:cBhvr>
                                        <p:cTn id="18" dur="500"/>
                                        <p:tgtEl>
                                          <p:spTgt spid="18"/>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strips(downLeft)">
                                      <p:cBhvr>
                                        <p:cTn id="21" dur="500"/>
                                        <p:tgtEl>
                                          <p:spTgt spid="19"/>
                                        </p:tgtEl>
                                      </p:cBhvr>
                                    </p:animEffect>
                                  </p:childTnLst>
                                </p:cTn>
                              </p:par>
                            </p:childTnLst>
                          </p:cTn>
                        </p:par>
                      </p:childTnLst>
                    </p:cTn>
                  </p:par>
                  <p:par>
                    <p:cTn id="22" fill="hold" nodeType="clickPar">
                      <p:stCondLst>
                        <p:cond delay="indefinite"/>
                      </p:stCondLst>
                      <p:childTnLst>
                        <p:par>
                          <p:cTn id="23" fill="hold" nodeType="afterGroup">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strips(downLeft)">
                                      <p:cBhvr>
                                        <p:cTn id="26" dur="500"/>
                                        <p:tgtEl>
                                          <p:spTgt spid="5"/>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strips(down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8" grpId="0"/>
      <p:bldP spid="19" grpId="0"/>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拉丁美洲气候02 - 副本_副本"/>
          <p:cNvPicPr>
            <a:picLocks noChangeAspect="1"/>
          </p:cNvPicPr>
          <p:nvPr/>
        </p:nvPicPr>
        <p:blipFill>
          <a:blip r:embed="rId2"/>
          <a:stretch>
            <a:fillRect/>
          </a:stretch>
        </p:blipFill>
        <p:spPr>
          <a:xfrm>
            <a:off x="4016375" y="813435"/>
            <a:ext cx="5026025" cy="5917565"/>
          </a:xfrm>
          <a:prstGeom prst="rect">
            <a:avLst/>
          </a:prstGeom>
          <a:ln>
            <a:solidFill>
              <a:schemeClr val="tx1">
                <a:lumMod val="95000"/>
                <a:lumOff val="5000"/>
              </a:schemeClr>
            </a:solidFill>
          </a:ln>
        </p:spPr>
      </p:pic>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4001" y="904240"/>
            <a:ext cx="259016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气候特征</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1" name="文本框 10"/>
          <p:cNvSpPr txBox="1"/>
          <p:nvPr/>
        </p:nvSpPr>
        <p:spPr>
          <a:xfrm>
            <a:off x="144001" y="1728013"/>
            <a:ext cx="3100070"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lumMod val="95000"/>
                    <a:lumOff val="5000"/>
                  </a:schemeClr>
                </a:solidFill>
                <a:latin typeface="+mn-ea"/>
                <a:cs typeface="+mn-ea"/>
              </a:rPr>
              <a:t>特殊气候分析：</a:t>
            </a:r>
            <a:endParaRPr lang="zh-CN" altLang="en-US" sz="2800" b="1">
              <a:solidFill>
                <a:schemeClr val="tx1"/>
              </a:solidFill>
              <a:latin typeface="+mn-ea"/>
              <a:cs typeface="+mn-ea"/>
            </a:endParaRPr>
          </a:p>
        </p:txBody>
      </p:sp>
      <p:sp>
        <p:nvSpPr>
          <p:cNvPr id="21" name="Rectangle 19"/>
          <p:cNvSpPr/>
          <p:nvPr/>
        </p:nvSpPr>
        <p:spPr>
          <a:xfrm>
            <a:off x="159270" y="2312625"/>
            <a:ext cx="3786822" cy="1107996"/>
          </a:xfrm>
          <a:prstGeom prst="rect">
            <a:avLst/>
          </a:prstGeom>
          <a:noFill/>
          <a:ln w="9525">
            <a:noFill/>
          </a:ln>
        </p:spPr>
        <p:txBody>
          <a:bodyPr wrap="square" lIns="0" tIns="0" rIns="0" bIns="0" anchor="ctr">
            <a:spAutoFit/>
          </a:bodyPr>
          <a:lstStyle/>
          <a:p>
            <a:r>
              <a:rPr lang="en-US" altLang="zh-CN" sz="2400" dirty="0" smtClean="0">
                <a:latin typeface="黑体" panose="02010609060101010101" pitchFamily="2" charset="-122"/>
                <a:ea typeface="黑体" panose="02010609060101010101" pitchFamily="2" charset="-122"/>
              </a:rPr>
              <a:t>3</a:t>
            </a:r>
            <a:r>
              <a:rPr lang="zh-CN" altLang="en-US" sz="2400" dirty="0" smtClean="0">
                <a:latin typeface="黑体" panose="02010609060101010101" pitchFamily="2" charset="-122"/>
                <a:ea typeface="黑体" panose="02010609060101010101" pitchFamily="2" charset="-122"/>
              </a:rPr>
              <a:t>、南美洲</a:t>
            </a:r>
            <a:r>
              <a:rPr lang="zh-CN" altLang="en-US" sz="2400" dirty="0">
                <a:latin typeface="黑体" panose="02010609060101010101" pitchFamily="2" charset="-122"/>
                <a:ea typeface="黑体" panose="02010609060101010101" pitchFamily="2" charset="-122"/>
              </a:rPr>
              <a:t>西岸赤道以北是热带雨林气候，以南是热带</a:t>
            </a:r>
            <a:r>
              <a:rPr lang="zh-CN" altLang="en-US" sz="2400" dirty="0" smtClean="0">
                <a:latin typeface="黑体" panose="02010609060101010101" pitchFamily="2" charset="-122"/>
                <a:ea typeface="黑体" panose="02010609060101010101" pitchFamily="2" charset="-122"/>
              </a:rPr>
              <a:t>草原气候。</a:t>
            </a:r>
            <a:endParaRPr lang="zh-CN" altLang="en-US" sz="2400" dirty="0">
              <a:latin typeface="黑体" panose="02010609060101010101" pitchFamily="2" charset="-122"/>
              <a:ea typeface="黑体" panose="02010609060101010101" pitchFamily="2" charset="-122"/>
            </a:endParaRPr>
          </a:p>
        </p:txBody>
      </p:sp>
      <p:sp>
        <p:nvSpPr>
          <p:cNvPr id="22" name="Rectangle 20"/>
          <p:cNvSpPr/>
          <p:nvPr/>
        </p:nvSpPr>
        <p:spPr>
          <a:xfrm>
            <a:off x="-1" y="3440083"/>
            <a:ext cx="3823856" cy="2751522"/>
          </a:xfrm>
          <a:prstGeom prst="rect">
            <a:avLst/>
          </a:prstGeom>
          <a:noFill/>
          <a:ln w="9525">
            <a:noFill/>
          </a:ln>
        </p:spPr>
        <p:txBody>
          <a:bodyPr wrap="square">
            <a:spAutoFit/>
          </a:bodyPr>
          <a:lstStyle/>
          <a:p>
            <a:pPr>
              <a:lnSpc>
                <a:spcPct val="120000"/>
              </a:lnSpc>
            </a:pP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en-US"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rPr>
              <a:t>1</a:t>
            </a:r>
            <a:r>
              <a:rPr lang="zh-CN" altLang="en-US" sz="2400" dirty="0" smtClean="0">
                <a:solidFill>
                  <a:srgbClr val="FF0000"/>
                </a:solidFill>
                <a:latin typeface="黑体" panose="02010609060101010101" pitchFamily="2" charset="-122"/>
                <a:ea typeface="黑体" panose="02010609060101010101" pitchFamily="2" charset="-122"/>
                <a:cs typeface="黑体" panose="02010609060101010101" pitchFamily="2" charset="-122"/>
              </a:rPr>
              <a:t>）赤道以北热带雨林气候。</a:t>
            </a:r>
            <a:r>
              <a:rPr lang="en-US" altLang="zh-CN" sz="2400" dirty="0" smtClean="0">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zh-CN" altLang="en-US" sz="2400" dirty="0" smtClean="0">
                <a:solidFill>
                  <a:srgbClr val="FF0000"/>
                </a:solidFill>
                <a:latin typeface="黑体" panose="02010609060101010101" pitchFamily="2" charset="-122"/>
                <a:ea typeface="黑体" panose="02010609060101010101" pitchFamily="2" charset="-122"/>
                <a:cs typeface="黑体" panose="02010609060101010101" pitchFamily="2" charset="-122"/>
              </a:rPr>
              <a:t>赤低、暖流</a:t>
            </a:r>
            <a:endPar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endParaRPr>
          </a:p>
          <a:p>
            <a:pPr>
              <a:lnSpc>
                <a:spcPct val="120000"/>
              </a:lnSpc>
            </a:pP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en-US" altLang="zh-CN" sz="2400" dirty="0">
                <a:solidFill>
                  <a:srgbClr val="FF0000"/>
                </a:solidFill>
                <a:latin typeface="黑体" panose="02010609060101010101" pitchFamily="2" charset="-122"/>
                <a:ea typeface="黑体" panose="02010609060101010101" pitchFamily="2" charset="-122"/>
                <a:cs typeface="黑体" panose="02010609060101010101" pitchFamily="2" charset="-122"/>
              </a:rPr>
              <a:t>2</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rPr>
              <a:t>）赤道</a:t>
            </a:r>
            <a:r>
              <a:rPr lang="zh-CN" altLang="en-US" sz="2400" dirty="0" smtClean="0">
                <a:solidFill>
                  <a:srgbClr val="FF0000"/>
                </a:solidFill>
                <a:latin typeface="黑体" panose="02010609060101010101" pitchFamily="2" charset="-122"/>
                <a:ea typeface="黑体" panose="02010609060101010101" pitchFamily="2" charset="-122"/>
                <a:cs typeface="黑体" panose="02010609060101010101" pitchFamily="2" charset="-122"/>
              </a:rPr>
              <a:t>以南</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rPr>
              <a:t>热带</a:t>
            </a:r>
            <a:r>
              <a:rPr lang="zh-CN" altLang="en-US" sz="2400" dirty="0" smtClean="0">
                <a:solidFill>
                  <a:srgbClr val="FF0000"/>
                </a:solidFill>
                <a:latin typeface="黑体" panose="02010609060101010101" pitchFamily="2" charset="-122"/>
                <a:ea typeface="黑体" panose="02010609060101010101" pitchFamily="2" charset="-122"/>
                <a:cs typeface="黑体" panose="02010609060101010101" pitchFamily="2" charset="-122"/>
              </a:rPr>
              <a:t>草原气候</a:t>
            </a:r>
            <a:r>
              <a:rPr lang="en-US" altLang="zh-CN" sz="2400" dirty="0" smtClean="0">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zh-CN" altLang="en-US" sz="2400" dirty="0" smtClean="0">
                <a:solidFill>
                  <a:srgbClr val="FF0000"/>
                </a:solidFill>
                <a:latin typeface="黑体" panose="02010609060101010101" pitchFamily="2" charset="-122"/>
                <a:ea typeface="黑体" panose="02010609060101010101" pitchFamily="2" charset="-122"/>
                <a:cs typeface="黑体" panose="02010609060101010101" pitchFamily="2" charset="-122"/>
              </a:rPr>
              <a:t>秘鲁寒流，冬季信风离岸风，降水</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rPr>
              <a:t>少，</a:t>
            </a:r>
            <a:r>
              <a:rPr lang="zh-CN" altLang="en-US" sz="2400" dirty="0" smtClean="0">
                <a:solidFill>
                  <a:srgbClr val="FF0000"/>
                </a:solidFill>
                <a:latin typeface="黑体" panose="02010609060101010101" pitchFamily="2" charset="-122"/>
                <a:ea typeface="黑体" panose="02010609060101010101" pitchFamily="2" charset="-122"/>
                <a:cs typeface="黑体" panose="02010609060101010101" pitchFamily="2" charset="-122"/>
              </a:rPr>
              <a:t>夏季赤低南移，</a:t>
            </a:r>
            <a:r>
              <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rPr>
              <a:t>降水</a:t>
            </a:r>
            <a:r>
              <a:rPr lang="zh-CN" altLang="en-US" sz="2400" dirty="0" smtClean="0">
                <a:solidFill>
                  <a:srgbClr val="FF0000"/>
                </a:solidFill>
                <a:latin typeface="黑体" panose="02010609060101010101" pitchFamily="2" charset="-122"/>
                <a:ea typeface="黑体" panose="02010609060101010101" pitchFamily="2" charset="-122"/>
                <a:cs typeface="黑体" panose="02010609060101010101" pitchFamily="2" charset="-122"/>
              </a:rPr>
              <a:t>较多。</a:t>
            </a:r>
            <a:endParaRPr lang="zh-CN" altLang="en-US" sz="2400" dirty="0">
              <a:solidFill>
                <a:srgbClr val="FF0000"/>
              </a:solidFill>
              <a:latin typeface="黑体" panose="02010609060101010101" pitchFamily="2" charset="-122"/>
              <a:ea typeface="黑体" panose="02010609060101010101" pitchFamily="2" charset="-122"/>
              <a:cs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拉丁美洲气候02 - 副本_副本"/>
          <p:cNvPicPr>
            <a:picLocks noChangeAspect="1"/>
          </p:cNvPicPr>
          <p:nvPr/>
        </p:nvPicPr>
        <p:blipFill>
          <a:blip r:embed="rId2"/>
          <a:stretch>
            <a:fillRect/>
          </a:stretch>
        </p:blipFill>
        <p:spPr>
          <a:xfrm>
            <a:off x="4016375" y="813435"/>
            <a:ext cx="5026025" cy="5917565"/>
          </a:xfrm>
          <a:prstGeom prst="rect">
            <a:avLst/>
          </a:prstGeom>
          <a:ln>
            <a:solidFill>
              <a:schemeClr val="tx1">
                <a:lumMod val="95000"/>
                <a:lumOff val="5000"/>
              </a:schemeClr>
            </a:solidFill>
          </a:ln>
        </p:spPr>
      </p:pic>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4001" y="904240"/>
            <a:ext cx="259016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气候特征</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1" name="文本框 10"/>
          <p:cNvSpPr txBox="1"/>
          <p:nvPr/>
        </p:nvSpPr>
        <p:spPr>
          <a:xfrm>
            <a:off x="144001" y="1728013"/>
            <a:ext cx="3100070"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lumMod val="95000"/>
                    <a:lumOff val="5000"/>
                  </a:schemeClr>
                </a:solidFill>
                <a:latin typeface="+mn-ea"/>
                <a:cs typeface="+mn-ea"/>
              </a:rPr>
              <a:t>特殊气候分析：</a:t>
            </a:r>
            <a:endParaRPr lang="zh-CN" altLang="en-US" sz="2800" b="1">
              <a:solidFill>
                <a:schemeClr val="tx1"/>
              </a:solidFill>
              <a:latin typeface="+mn-ea"/>
              <a:cs typeface="+mn-ea"/>
            </a:endParaRPr>
          </a:p>
        </p:txBody>
      </p:sp>
      <p:pic>
        <p:nvPicPr>
          <p:cNvPr id="14" name="Picture 4" descr="安第斯山东西侧比较">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1C87B74-489A-4376-BE9F-8386233E64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53668" y="1045702"/>
            <a:ext cx="5151437" cy="570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36867"/>
          <p:cNvSpPr txBox="1"/>
          <p:nvPr/>
        </p:nvSpPr>
        <p:spPr>
          <a:xfrm>
            <a:off x="0" y="2554810"/>
            <a:ext cx="3890963" cy="3046988"/>
          </a:xfrm>
          <a:prstGeom prst="rect">
            <a:avLst/>
          </a:prstGeom>
          <a:noFill/>
          <a:ln w="9525">
            <a:noFill/>
          </a:ln>
        </p:spPr>
        <p:txBody>
          <a:bodyPr wrap="square" anchor="t">
            <a:spAutoFit/>
          </a:bodyPr>
          <a:lstStyle/>
          <a:p>
            <a:r>
              <a:rPr lang="en-US" altLang="zh-CN" sz="2400" b="1" dirty="0" smtClean="0">
                <a:latin typeface="黑体" panose="02010609060101010101" pitchFamily="2" charset="-122"/>
                <a:ea typeface="黑体" panose="02010609060101010101" pitchFamily="2" charset="-122"/>
                <a:cs typeface="黑体" panose="02010609060101010101" pitchFamily="2" charset="-122"/>
              </a:rPr>
              <a:t>3</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、安第斯山脉南段差异：</a:t>
            </a:r>
            <a:endParaRPr lang="en-US" altLang="zh-CN" sz="2400" b="1" dirty="0" smtClean="0">
              <a:latin typeface="黑体" panose="02010609060101010101" pitchFamily="2" charset="-122"/>
              <a:ea typeface="黑体" panose="02010609060101010101" pitchFamily="2" charset="-122"/>
              <a:cs typeface="黑体" panose="02010609060101010101" pitchFamily="2" charset="-122"/>
            </a:endParaRPr>
          </a:p>
          <a:p>
            <a:r>
              <a:rPr lang="zh-CN" altLang="en-US" sz="2400" b="1" dirty="0" smtClean="0">
                <a:latin typeface="黑体" panose="02010609060101010101" pitchFamily="2" charset="-122"/>
                <a:ea typeface="黑体" panose="02010609060101010101" pitchFamily="2" charset="-122"/>
                <a:cs typeface="黑体" panose="02010609060101010101" pitchFamily="2" charset="-122"/>
              </a:rPr>
              <a:t>西侧</a:t>
            </a:r>
            <a:r>
              <a:rPr lang="zh-CN" altLang="en-US" sz="2400" b="1" dirty="0">
                <a:latin typeface="黑体" panose="02010609060101010101" pitchFamily="2" charset="-122"/>
                <a:ea typeface="黑体" panose="02010609060101010101" pitchFamily="2" charset="-122"/>
                <a:cs typeface="黑体" panose="02010609060101010101" pitchFamily="2" charset="-122"/>
              </a:rPr>
              <a:t>温带落叶阔叶林</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带</a:t>
            </a:r>
            <a:endParaRPr lang="en-US" altLang="zh-CN" sz="2400" b="1" dirty="0" smtClean="0">
              <a:latin typeface="黑体" panose="02010609060101010101" pitchFamily="2" charset="-122"/>
              <a:ea typeface="黑体" panose="02010609060101010101" pitchFamily="2" charset="-122"/>
              <a:cs typeface="黑体" panose="02010609060101010101" pitchFamily="2" charset="-122"/>
            </a:endParaRPr>
          </a:p>
          <a:p>
            <a:r>
              <a:rPr lang="zh-CN" altLang="en-US" sz="2400" b="1" dirty="0" smtClean="0">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FF0000"/>
                </a:solidFill>
                <a:latin typeface="黑体" panose="02010609060101010101" pitchFamily="2" charset="-122"/>
                <a:ea typeface="黑体" panose="02010609060101010101" pitchFamily="2" charset="-122"/>
                <a:cs typeface="黑体" panose="02010609060101010101" pitchFamily="2" charset="-122"/>
              </a:rPr>
              <a:t>温带</a:t>
            </a:r>
            <a:r>
              <a:rPr lang="zh-CN" altLang="en-US" sz="2400" b="1" dirty="0" smtClean="0">
                <a:solidFill>
                  <a:srgbClr val="FF0000"/>
                </a:solidFill>
                <a:latin typeface="黑体" panose="02010609060101010101" pitchFamily="2" charset="-122"/>
                <a:ea typeface="黑体" panose="02010609060101010101" pitchFamily="2" charset="-122"/>
                <a:cs typeface="黑体" panose="02010609060101010101" pitchFamily="2" charset="-122"/>
              </a:rPr>
              <a:t>海洋性气候），</a:t>
            </a:r>
            <a:endParaRPr lang="en-US" altLang="zh-CN" sz="2400" b="1" dirty="0" smtClean="0">
              <a:solidFill>
                <a:srgbClr val="FF0000"/>
              </a:solidFill>
              <a:latin typeface="黑体" panose="02010609060101010101" pitchFamily="2" charset="-122"/>
              <a:ea typeface="黑体" panose="02010609060101010101" pitchFamily="2" charset="-122"/>
              <a:cs typeface="黑体" panose="02010609060101010101" pitchFamily="2" charset="-122"/>
            </a:endParaRPr>
          </a:p>
          <a:p>
            <a:r>
              <a:rPr lang="zh-CN" altLang="en-US" sz="2400" b="1" dirty="0" smtClean="0">
                <a:latin typeface="黑体" panose="02010609060101010101" pitchFamily="2" charset="-122"/>
                <a:ea typeface="黑体" panose="02010609060101010101" pitchFamily="2" charset="-122"/>
                <a:cs typeface="黑体" panose="02010609060101010101" pitchFamily="2" charset="-122"/>
              </a:rPr>
              <a:t>东侧</a:t>
            </a:r>
            <a:r>
              <a:rPr lang="zh-CN" altLang="en-US" sz="2400" b="1" dirty="0">
                <a:latin typeface="黑体" panose="02010609060101010101" pitchFamily="2" charset="-122"/>
                <a:ea typeface="黑体" panose="02010609060101010101" pitchFamily="2" charset="-122"/>
                <a:cs typeface="黑体" panose="02010609060101010101" pitchFamily="2" charset="-122"/>
              </a:rPr>
              <a:t>温带荒漠</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带</a:t>
            </a:r>
            <a:r>
              <a:rPr lang="zh-CN" altLang="en-US" sz="2400" b="1" dirty="0">
                <a:latin typeface="黑体" panose="02010609060101010101" pitchFamily="2" charset="-122"/>
                <a:ea typeface="黑体" panose="02010609060101010101" pitchFamily="2" charset="-122"/>
                <a:cs typeface="黑体" panose="02010609060101010101" pitchFamily="2" charset="-122"/>
              </a:rPr>
              <a:t>草原带</a:t>
            </a:r>
            <a:endParaRPr lang="en-US" altLang="zh-CN" sz="2400" b="1" dirty="0" smtClean="0">
              <a:latin typeface="黑体" panose="02010609060101010101" pitchFamily="2" charset="-122"/>
              <a:ea typeface="黑体" panose="02010609060101010101" pitchFamily="2" charset="-122"/>
              <a:cs typeface="黑体" panose="02010609060101010101" pitchFamily="2" charset="-122"/>
            </a:endParaRPr>
          </a:p>
          <a:p>
            <a:r>
              <a:rPr lang="zh-CN" altLang="en-US" sz="2400" b="1" dirty="0" smtClean="0">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FF0000"/>
                </a:solidFill>
                <a:latin typeface="黑体" panose="02010609060101010101" pitchFamily="2" charset="-122"/>
                <a:ea typeface="黑体" panose="02010609060101010101" pitchFamily="2" charset="-122"/>
                <a:cs typeface="黑体" panose="02010609060101010101" pitchFamily="2" charset="-122"/>
              </a:rPr>
              <a:t>温带大陆性气候</a:t>
            </a:r>
            <a:r>
              <a:rPr lang="en-US" altLang="zh-CN" sz="2400" b="1" dirty="0" smtClean="0">
                <a:solidFill>
                  <a:srgbClr val="FF0000"/>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smtClean="0">
                <a:solidFill>
                  <a:srgbClr val="FF0000"/>
                </a:solidFill>
                <a:latin typeface="黑体" panose="02010609060101010101" pitchFamily="2" charset="-122"/>
                <a:ea typeface="黑体" panose="02010609060101010101" pitchFamily="2" charset="-122"/>
                <a:cs typeface="黑体" panose="02010609060101010101" pitchFamily="2" charset="-122"/>
              </a:rPr>
              <a:t>巴塔哥尼亚沙漠）</a:t>
            </a:r>
            <a:endParaRPr lang="en-US" altLang="zh-CN" sz="2400" b="1" dirty="0" smtClean="0">
              <a:solidFill>
                <a:srgbClr val="FF0000"/>
              </a:solidFill>
              <a:latin typeface="黑体" panose="02010609060101010101" pitchFamily="2" charset="-122"/>
              <a:ea typeface="黑体" panose="02010609060101010101" pitchFamily="2" charset="-122"/>
              <a:cs typeface="黑体" panose="02010609060101010101" pitchFamily="2" charset="-122"/>
            </a:endParaRPr>
          </a:p>
          <a:p>
            <a:r>
              <a:rPr lang="en-US" altLang="zh-CN" sz="2400" b="1" dirty="0" smtClean="0">
                <a:solidFill>
                  <a:srgbClr val="0000FF"/>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FF"/>
                </a:solidFill>
                <a:latin typeface="黑体" panose="02010609060101010101" pitchFamily="2" charset="-122"/>
                <a:ea typeface="黑体" panose="02010609060101010101" pitchFamily="2" charset="-122"/>
                <a:cs typeface="黑体" panose="02010609060101010101" pitchFamily="2" charset="-122"/>
              </a:rPr>
              <a:t>地形因素</a:t>
            </a:r>
          </a:p>
          <a:p>
            <a:endParaRPr lang="zh-CN" altLang="en-US" sz="2400" b="1" dirty="0">
              <a:solidFill>
                <a:srgbClr val="0000FF"/>
              </a:solidFill>
              <a:latin typeface="黑体" panose="02010609060101010101" pitchFamily="2" charset="-122"/>
              <a:ea typeface="黑体" panose="02010609060101010101" pitchFamily="2" charset="-122"/>
              <a:cs typeface="黑体" panose="02010609060101010101" pitchFamily="2" charset="-122"/>
            </a:endParaRPr>
          </a:p>
        </p:txBody>
      </p:sp>
    </p:spTree>
    <p:extLst>
      <p:ext uri="{BB962C8B-B14F-4D97-AF65-F5344CB8AC3E}">
        <p14:creationId xmlns:p14="http://schemas.microsoft.com/office/powerpoint/2010/main" val="33354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 calcmode="lin" valueType="num">
                                      <p:cBhvr additive="base">
                                        <p:cTn id="17"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 calcmode="lin" valueType="num">
                                      <p:cBhvr additive="base">
                                        <p:cTn id="21"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 calcmode="lin" valueType="num">
                                      <p:cBhvr additive="base">
                                        <p:cTn id="25"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xEl>
                                              <p:pRg st="5" end="5"/>
                                            </p:txEl>
                                          </p:spTgt>
                                        </p:tgtEl>
                                        <p:attrNameLst>
                                          <p:attrName>style.visibility</p:attrName>
                                        </p:attrNameLst>
                                      </p:cBhvr>
                                      <p:to>
                                        <p:strVal val="visible"/>
                                      </p:to>
                                    </p:set>
                                    <p:anim calcmode="lin" valueType="num">
                                      <p:cBhvr additive="base">
                                        <p:cTn id="31"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拉丁美洲气候02 - 副本_副本"/>
          <p:cNvPicPr>
            <a:picLocks noChangeAspect="1"/>
          </p:cNvPicPr>
          <p:nvPr/>
        </p:nvPicPr>
        <p:blipFill>
          <a:blip r:embed="rId2"/>
          <a:stretch>
            <a:fillRect/>
          </a:stretch>
        </p:blipFill>
        <p:spPr>
          <a:xfrm>
            <a:off x="4016375" y="813435"/>
            <a:ext cx="5026025" cy="5917565"/>
          </a:xfrm>
          <a:prstGeom prst="rect">
            <a:avLst/>
          </a:prstGeom>
          <a:ln>
            <a:solidFill>
              <a:schemeClr val="tx1">
                <a:lumMod val="95000"/>
                <a:lumOff val="5000"/>
              </a:schemeClr>
            </a:solidFill>
          </a:ln>
        </p:spPr>
      </p:pic>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4001" y="904240"/>
            <a:ext cx="259016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气候特征</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1" name="文本框 10"/>
          <p:cNvSpPr txBox="1"/>
          <p:nvPr/>
        </p:nvSpPr>
        <p:spPr>
          <a:xfrm>
            <a:off x="144001" y="1728013"/>
            <a:ext cx="3100070"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lumMod val="95000"/>
                    <a:lumOff val="5000"/>
                  </a:schemeClr>
                </a:solidFill>
                <a:latin typeface="+mn-ea"/>
                <a:cs typeface="+mn-ea"/>
              </a:rPr>
              <a:t>特殊气候分析：</a:t>
            </a:r>
            <a:endParaRPr lang="zh-CN" altLang="en-US" sz="2800" b="1">
              <a:solidFill>
                <a:schemeClr val="tx1"/>
              </a:solidFill>
              <a:latin typeface="+mn-ea"/>
              <a:cs typeface="+mn-ea"/>
            </a:endParaRPr>
          </a:p>
        </p:txBody>
      </p:sp>
      <p:sp>
        <p:nvSpPr>
          <p:cNvPr id="18" name="文本框 36870"/>
          <p:cNvSpPr txBox="1"/>
          <p:nvPr/>
        </p:nvSpPr>
        <p:spPr>
          <a:xfrm>
            <a:off x="173545" y="2802721"/>
            <a:ext cx="3629528" cy="1938992"/>
          </a:xfrm>
          <a:prstGeom prst="rect">
            <a:avLst/>
          </a:prstGeom>
          <a:noFill/>
          <a:ln w="9525">
            <a:noFill/>
          </a:ln>
        </p:spPr>
        <p:txBody>
          <a:bodyPr wrap="square" anchor="t">
            <a:spAutoFit/>
          </a:bodyPr>
          <a:lstStyle/>
          <a:p>
            <a:r>
              <a:rPr lang="en-US" altLang="zh-CN" sz="2400" b="1" dirty="0">
                <a:latin typeface="黑体" panose="02010609060101010101" pitchFamily="2" charset="-122"/>
                <a:ea typeface="黑体" panose="02010609060101010101" pitchFamily="2" charset="-122"/>
                <a:cs typeface="黑体" panose="02010609060101010101" pitchFamily="2" charset="-122"/>
              </a:rPr>
              <a:t>4</a:t>
            </a:r>
            <a:r>
              <a:rPr lang="zh-CN" altLang="en-US" sz="2400" b="1" dirty="0">
                <a:latin typeface="黑体" panose="02010609060101010101" pitchFamily="2" charset="-122"/>
                <a:ea typeface="黑体" panose="02010609060101010101" pitchFamily="2" charset="-122"/>
                <a:cs typeface="黑体" panose="02010609060101010101" pitchFamily="2" charset="-122"/>
              </a:rPr>
              <a:t>、南美洲缺失亚寒带、寒带气候、自然</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带</a:t>
            </a:r>
            <a:endParaRPr lang="en-US" altLang="zh-CN" sz="2400" b="1" dirty="0" smtClean="0">
              <a:latin typeface="黑体" panose="02010609060101010101" pitchFamily="2" charset="-122"/>
              <a:ea typeface="黑体" panose="02010609060101010101" pitchFamily="2" charset="-122"/>
              <a:cs typeface="黑体" panose="02010609060101010101" pitchFamily="2" charset="-122"/>
            </a:endParaRPr>
          </a:p>
          <a:p>
            <a:r>
              <a:rPr lang="en-US" altLang="zh-CN" sz="2400" b="1" dirty="0" smtClean="0">
                <a:solidFill>
                  <a:srgbClr val="0000FF"/>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FF"/>
                </a:solidFill>
                <a:latin typeface="黑体" panose="02010609060101010101" pitchFamily="2" charset="-122"/>
                <a:ea typeface="黑体" panose="02010609060101010101" pitchFamily="2" charset="-122"/>
                <a:cs typeface="黑体" panose="02010609060101010101" pitchFamily="2" charset="-122"/>
              </a:rPr>
              <a:t>海陆分布</a:t>
            </a:r>
          </a:p>
          <a:p>
            <a:r>
              <a:rPr lang="zh-CN" altLang="en-US" sz="2400" b="1" dirty="0">
                <a:solidFill>
                  <a:srgbClr val="0000FF"/>
                </a:solidFill>
                <a:latin typeface="黑体" panose="02010609060101010101" pitchFamily="2" charset="-122"/>
                <a:ea typeface="黑体" panose="02010609060101010101" pitchFamily="2" charset="-122"/>
                <a:cs typeface="黑体" panose="02010609060101010101" pitchFamily="2" charset="-122"/>
              </a:rPr>
              <a:t>                          </a:t>
            </a:r>
            <a:r>
              <a:rPr lang="zh-CN" altLang="en-US" sz="2400" b="1" dirty="0" smtClean="0">
                <a:solidFill>
                  <a:srgbClr val="0000FF"/>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0000FF"/>
                </a:solidFill>
                <a:latin typeface="黑体" panose="02010609060101010101" pitchFamily="2" charset="-122"/>
                <a:ea typeface="黑体" panose="02010609060101010101" pitchFamily="2" charset="-122"/>
                <a:cs typeface="黑体" panose="02010609060101010101" pitchFamily="2" charset="-122"/>
              </a:rPr>
              <a:t>陆地缺失</a:t>
            </a:r>
            <a:r>
              <a:rPr lang="en-US" altLang="zh-CN" sz="2400" b="1" dirty="0">
                <a:solidFill>
                  <a:srgbClr val="0000FF"/>
                </a:solidFill>
                <a:latin typeface="黑体" panose="02010609060101010101" pitchFamily="2" charset="-122"/>
                <a:ea typeface="黑体" panose="02010609060101010101" pitchFamily="2" charset="-122"/>
                <a:cs typeface="黑体" panose="02010609060101010101" pitchFamily="2" charset="-122"/>
              </a:rPr>
              <a:t>)</a:t>
            </a:r>
          </a:p>
        </p:txBody>
      </p:sp>
    </p:spTree>
    <p:extLst>
      <p:ext uri="{BB962C8B-B14F-4D97-AF65-F5344CB8AC3E}">
        <p14:creationId xmlns:p14="http://schemas.microsoft.com/office/powerpoint/2010/main" val="367171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 calcmode="lin" valueType="num">
                                      <p:cBhvr additive="base">
                                        <p:cTn id="7"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anim calcmode="lin" valueType="num">
                                      <p:cBhvr additive="base">
                                        <p:cTn id="1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77" y="1322112"/>
            <a:ext cx="7620000" cy="4714875"/>
          </a:xfrm>
          <a:prstGeom prst="rect">
            <a:avLst/>
          </a:prstGeom>
        </p:spPr>
      </p:pic>
      <p:sp>
        <p:nvSpPr>
          <p:cNvPr id="1048663" name="Oval 7"/>
          <p:cNvSpPr/>
          <p:nvPr/>
        </p:nvSpPr>
        <p:spPr>
          <a:xfrm>
            <a:off x="6083877" y="2971799"/>
            <a:ext cx="1257300" cy="2270051"/>
          </a:xfrm>
          <a:prstGeom prst="ellipse">
            <a:avLst/>
          </a:prstGeom>
          <a:noFill/>
          <a:ln w="76200" cap="sq" cmpd="sng">
            <a:solidFill>
              <a:srgbClr val="0033CC"/>
            </a:solidFill>
            <a:prstDash val="solid"/>
            <a:headEnd type="none" w="sm" len="sm"/>
            <a:tailEnd type="none" w="sm" len="sm"/>
          </a:ln>
        </p:spPr>
        <p:txBody>
          <a:bodyPr wrap="none" anchor="ctr"/>
          <a:lstStyle/>
          <a:p>
            <a:endParaRPr lang="zh-CN" altLang="en-US" dirty="0">
              <a:latin typeface="Times New Roman" panose="02020603050405020304" charset="0"/>
            </a:endParaRPr>
          </a:p>
        </p:txBody>
      </p:sp>
      <p:sp>
        <p:nvSpPr>
          <p:cNvPr id="1048665" name="Text Box 9"/>
          <p:cNvSpPr txBox="1"/>
          <p:nvPr/>
        </p:nvSpPr>
        <p:spPr>
          <a:xfrm>
            <a:off x="545177" y="6180640"/>
            <a:ext cx="8985513" cy="507831"/>
          </a:xfrm>
          <a:prstGeom prst="rect">
            <a:avLst/>
          </a:prstGeom>
          <a:noFill/>
          <a:ln w="12700">
            <a:noFill/>
          </a:ln>
        </p:spPr>
        <p:txBody>
          <a:bodyPr wrap="square">
            <a:spAutoFit/>
          </a:bodyPr>
          <a:lstStyle/>
          <a:p>
            <a:r>
              <a:rPr lang="zh-CN" altLang="en-US" sz="2700" dirty="0">
                <a:latin typeface="Times New Roman" panose="02020603050405020304" charset="0"/>
                <a:ea typeface="黑体" panose="02010609060101010101" pitchFamily="2" charset="-122"/>
              </a:rPr>
              <a:t>美洲板块南部，西侧</a:t>
            </a:r>
            <a:r>
              <a:rPr lang="zh-CN" altLang="en-US" sz="2700" dirty="0" smtClean="0">
                <a:latin typeface="Times New Roman" panose="02020603050405020304" charset="0"/>
                <a:ea typeface="黑体" panose="02010609060101010101" pitchFamily="2" charset="-122"/>
              </a:rPr>
              <a:t>为</a:t>
            </a:r>
            <a:r>
              <a:rPr lang="zh-CN" altLang="en-US" sz="2700" dirty="0" smtClean="0">
                <a:solidFill>
                  <a:srgbClr val="FF0000"/>
                </a:solidFill>
                <a:latin typeface="Times New Roman" panose="02020603050405020304" charset="0"/>
                <a:ea typeface="黑体" panose="02010609060101010101" pitchFamily="2" charset="-122"/>
              </a:rPr>
              <a:t>南极洲和美洲板块碰撞</a:t>
            </a:r>
            <a:r>
              <a:rPr lang="zh-CN" altLang="en-US" sz="2700" dirty="0">
                <a:latin typeface="Times New Roman" panose="02020603050405020304" charset="0"/>
                <a:ea typeface="黑体" panose="02010609060101010101" pitchFamily="2" charset="-122"/>
              </a:rPr>
              <a:t>挤压带</a:t>
            </a:r>
          </a:p>
        </p:txBody>
      </p:sp>
      <p:sp>
        <p:nvSpPr>
          <p:cNvPr id="1048666" name="Rectangle 8" descr="90%"/>
          <p:cNvSpPr>
            <a:spLocks noGrp="1"/>
          </p:cNvSpPr>
          <p:nvPr/>
        </p:nvSpPr>
        <p:spPr>
          <a:xfrm>
            <a:off x="166450" y="566131"/>
            <a:ext cx="3013168" cy="701731"/>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nSpc>
                <a:spcPct val="110000"/>
              </a:lnSpc>
            </a:pPr>
            <a:r>
              <a:rPr lang="en-US" altLang="zh-CN" sz="3600" b="1" dirty="0">
                <a:effectLst>
                  <a:outerShdw blurRad="38100" dist="19050" dir="2700000" algn="tl" rotWithShape="0">
                    <a:schemeClr val="dk1">
                      <a:alpha val="40000"/>
                    </a:schemeClr>
                  </a:outerShdw>
                </a:effectLst>
                <a:latin typeface="+mn-ea"/>
                <a:cs typeface="+mn-ea"/>
              </a:rPr>
              <a:t>3</a:t>
            </a:r>
            <a:r>
              <a:rPr lang="zh-CN" altLang="en-US" sz="3600" b="1" dirty="0">
                <a:effectLst>
                  <a:outerShdw blurRad="38100" dist="19050" dir="2700000" algn="tl" rotWithShape="0">
                    <a:schemeClr val="dk1">
                      <a:alpha val="40000"/>
                    </a:schemeClr>
                  </a:outerShdw>
                </a:effectLst>
                <a:latin typeface="+mn-ea"/>
                <a:cs typeface="+mn-ea"/>
              </a:rPr>
              <a:t>、板块位置</a:t>
            </a:r>
          </a:p>
        </p:txBody>
      </p:sp>
      <p:pic>
        <p:nvPicPr>
          <p:cNvPr id="8" name="图片 7" descr="VCG41N1148114966.jpg"/>
          <p:cNvPicPr>
            <a:picLocks noChangeAspect="1"/>
          </p:cNvPicPr>
          <p:nvPr/>
        </p:nvPicPr>
        <p:blipFill>
          <a:blip r:embed="rId3"/>
          <a:stretch>
            <a:fillRect/>
          </a:stretch>
        </p:blipFill>
        <p:spPr>
          <a:xfrm>
            <a:off x="5742878" y="237425"/>
            <a:ext cx="3217793" cy="2238460"/>
          </a:xfrm>
          <a:prstGeom prst="rect">
            <a:avLst/>
          </a:prstGeom>
        </p:spPr>
      </p:pic>
    </p:spTree>
    <p:extLst>
      <p:ext uri="{BB962C8B-B14F-4D97-AF65-F5344CB8AC3E}">
        <p14:creationId xmlns:p14="http://schemas.microsoft.com/office/powerpoint/2010/main" val="17408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63"/>
                                        </p:tgtEl>
                                        <p:attrNameLst>
                                          <p:attrName>style.visibility</p:attrName>
                                        </p:attrNameLst>
                                      </p:cBhvr>
                                      <p:to>
                                        <p:strVal val="visible"/>
                                      </p:to>
                                    </p:set>
                                    <p:animEffect transition="in" filter="fade">
                                      <p:cBhvr>
                                        <p:cTn id="7" dur="2000"/>
                                        <p:tgtEl>
                                          <p:spTgt spid="10486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8665"/>
                                        </p:tgtEl>
                                        <p:attrNameLst>
                                          <p:attrName>style.visibility</p:attrName>
                                        </p:attrNameLst>
                                      </p:cBhvr>
                                      <p:to>
                                        <p:strVal val="visible"/>
                                      </p:to>
                                    </p:set>
                                    <p:animEffect transition="in" filter="blinds(horizontal)">
                                      <p:cBhvr>
                                        <p:cTn id="12" dur="500"/>
                                        <p:tgtEl>
                                          <p:spTgt spid="104866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3" grpId="0" bldLvl="0" animBg="1"/>
      <p:bldP spid="104866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7" name="文本框 24578"/>
          <p:cNvSpPr txBox="1"/>
          <p:nvPr/>
        </p:nvSpPr>
        <p:spPr>
          <a:xfrm>
            <a:off x="23813" y="1832134"/>
            <a:ext cx="6618685" cy="507831"/>
          </a:xfrm>
          <a:prstGeom prst="rect">
            <a:avLst/>
          </a:prstGeom>
          <a:noFill/>
          <a:ln w="9525">
            <a:noFill/>
          </a:ln>
        </p:spPr>
        <p:txBody>
          <a:bodyPr>
            <a:spAutoFit/>
          </a:bodyPr>
          <a:lstStyle/>
          <a:p>
            <a:r>
              <a:rPr lang="zh-CN" altLang="en-US" sz="2700" b="1" dirty="0" smtClean="0">
                <a:solidFill>
                  <a:srgbClr val="FF0000"/>
                </a:solidFill>
                <a:latin typeface="黑体" panose="02010609060101010101" pitchFamily="2" charset="-122"/>
                <a:ea typeface="黑体" panose="02010609060101010101" pitchFamily="2" charset="-122"/>
              </a:rPr>
              <a:t>（</a:t>
            </a:r>
            <a:r>
              <a:rPr lang="en-US" altLang="zh-CN" sz="2700" b="1" dirty="0" smtClean="0">
                <a:solidFill>
                  <a:srgbClr val="FF0000"/>
                </a:solidFill>
                <a:latin typeface="黑体" panose="02010609060101010101" pitchFamily="2" charset="-122"/>
                <a:ea typeface="黑体" panose="02010609060101010101" pitchFamily="2" charset="-122"/>
              </a:rPr>
              <a:t>3</a:t>
            </a:r>
            <a:r>
              <a:rPr lang="zh-CN" altLang="en-US" sz="2700" b="1" dirty="0" smtClean="0">
                <a:solidFill>
                  <a:srgbClr val="FF0000"/>
                </a:solidFill>
                <a:latin typeface="黑体" panose="02010609060101010101" pitchFamily="2" charset="-122"/>
                <a:ea typeface="黑体" panose="02010609060101010101" pitchFamily="2" charset="-122"/>
              </a:rPr>
              <a:t>）受</a:t>
            </a:r>
            <a:r>
              <a:rPr lang="zh-CN" altLang="en-US" sz="2700" b="1" dirty="0">
                <a:solidFill>
                  <a:srgbClr val="FF0000"/>
                </a:solidFill>
                <a:latin typeface="黑体" panose="02010609060101010101" pitchFamily="2" charset="-122"/>
                <a:ea typeface="黑体" panose="02010609060101010101" pitchFamily="2" charset="-122"/>
              </a:rPr>
              <a:t>山地影响显著</a:t>
            </a:r>
          </a:p>
        </p:txBody>
      </p:sp>
      <p:sp>
        <p:nvSpPr>
          <p:cNvPr id="1048848" name="Text Box 4"/>
          <p:cNvSpPr txBox="1"/>
          <p:nvPr/>
        </p:nvSpPr>
        <p:spPr>
          <a:xfrm>
            <a:off x="36910" y="2509837"/>
            <a:ext cx="6182915" cy="415498"/>
          </a:xfrm>
          <a:prstGeom prst="rect">
            <a:avLst/>
          </a:prstGeom>
          <a:noFill/>
          <a:ln w="9525">
            <a:noFill/>
          </a:ln>
        </p:spPr>
        <p:txBody>
          <a:bodyPr>
            <a:spAutoFit/>
          </a:bodyPr>
          <a:lstStyle/>
          <a:p>
            <a:r>
              <a:rPr lang="en-US" altLang="zh-CN" sz="2100" b="1">
                <a:solidFill>
                  <a:srgbClr val="0000FF"/>
                </a:solidFill>
                <a:latin typeface="黑体" panose="02010609060101010101" pitchFamily="2" charset="-122"/>
                <a:ea typeface="黑体" panose="02010609060101010101" pitchFamily="2" charset="-122"/>
              </a:rPr>
              <a:t>A</a:t>
            </a:r>
            <a:r>
              <a:rPr lang="zh-CN" altLang="en-US" sz="2100" b="1">
                <a:solidFill>
                  <a:srgbClr val="0000FF"/>
                </a:solidFill>
                <a:latin typeface="黑体" panose="02010609060101010101" pitchFamily="2" charset="-122"/>
                <a:ea typeface="黑体" panose="02010609060101010101" pitchFamily="2" charset="-122"/>
              </a:rPr>
              <a:t>、热带平原地区气候湿热（纬度、海拔低）</a:t>
            </a:r>
          </a:p>
        </p:txBody>
      </p:sp>
      <p:sp>
        <p:nvSpPr>
          <p:cNvPr id="1048849" name="Text Box 5"/>
          <p:cNvSpPr txBox="1"/>
          <p:nvPr/>
        </p:nvSpPr>
        <p:spPr>
          <a:xfrm>
            <a:off x="36910" y="2997994"/>
            <a:ext cx="6182915" cy="415498"/>
          </a:xfrm>
          <a:prstGeom prst="rect">
            <a:avLst/>
          </a:prstGeom>
          <a:noFill/>
          <a:ln w="9525">
            <a:noFill/>
          </a:ln>
        </p:spPr>
        <p:txBody>
          <a:bodyPr>
            <a:spAutoFit/>
          </a:bodyPr>
          <a:lstStyle/>
          <a:p>
            <a:r>
              <a:rPr lang="en-US" altLang="zh-CN" sz="2100" b="1">
                <a:solidFill>
                  <a:srgbClr val="0000FF"/>
                </a:solidFill>
                <a:latin typeface="黑体" panose="02010609060101010101" pitchFamily="2" charset="-122"/>
                <a:ea typeface="黑体" panose="02010609060101010101" pitchFamily="2" charset="-122"/>
              </a:rPr>
              <a:t>B</a:t>
            </a:r>
            <a:r>
              <a:rPr lang="zh-CN" altLang="en-US" sz="2100" b="1">
                <a:solidFill>
                  <a:srgbClr val="0000FF"/>
                </a:solidFill>
                <a:latin typeface="黑体" panose="02010609060101010101" pitchFamily="2" charset="-122"/>
                <a:ea typeface="黑体" panose="02010609060101010101" pitchFamily="2" charset="-122"/>
              </a:rPr>
              <a:t>、高原地区气候较温和（海拔较高）</a:t>
            </a:r>
          </a:p>
        </p:txBody>
      </p:sp>
      <p:sp>
        <p:nvSpPr>
          <p:cNvPr id="1048850" name="Text Box 6"/>
          <p:cNvSpPr txBox="1"/>
          <p:nvPr/>
        </p:nvSpPr>
        <p:spPr>
          <a:xfrm>
            <a:off x="23813" y="5536406"/>
            <a:ext cx="5731669" cy="415498"/>
          </a:xfrm>
          <a:prstGeom prst="rect">
            <a:avLst/>
          </a:prstGeom>
          <a:noFill/>
          <a:ln w="9525">
            <a:noFill/>
          </a:ln>
        </p:spPr>
        <p:txBody>
          <a:bodyPr>
            <a:spAutoFit/>
          </a:bodyPr>
          <a:lstStyle/>
          <a:p>
            <a:r>
              <a:rPr lang="en-US" altLang="zh-CN" sz="2100" b="1">
                <a:solidFill>
                  <a:srgbClr val="0000FF"/>
                </a:solidFill>
                <a:latin typeface="黑体" panose="02010609060101010101" pitchFamily="2" charset="-122"/>
                <a:ea typeface="黑体" panose="02010609060101010101" pitchFamily="2" charset="-122"/>
              </a:rPr>
              <a:t>E</a:t>
            </a:r>
            <a:r>
              <a:rPr lang="zh-CN" altLang="en-US" sz="2100" b="1">
                <a:solidFill>
                  <a:srgbClr val="0000FF"/>
                </a:solidFill>
                <a:latin typeface="黑体" panose="02010609060101010101" pitchFamily="2" charset="-122"/>
                <a:ea typeface="黑体" panose="02010609060101010101" pitchFamily="2" charset="-122"/>
              </a:rPr>
              <a:t>、高山地区气候有明显的垂直变化</a:t>
            </a:r>
          </a:p>
        </p:txBody>
      </p:sp>
      <p:sp>
        <p:nvSpPr>
          <p:cNvPr id="1048851" name="Text Box 7"/>
          <p:cNvSpPr txBox="1"/>
          <p:nvPr/>
        </p:nvSpPr>
        <p:spPr>
          <a:xfrm>
            <a:off x="23813" y="3455194"/>
            <a:ext cx="5185886" cy="1384995"/>
          </a:xfrm>
          <a:prstGeom prst="rect">
            <a:avLst/>
          </a:prstGeom>
          <a:noFill/>
          <a:ln w="9525">
            <a:noFill/>
          </a:ln>
        </p:spPr>
        <p:txBody>
          <a:bodyPr wrap="square">
            <a:spAutoFit/>
          </a:bodyPr>
          <a:lstStyle/>
          <a:p>
            <a:r>
              <a:rPr lang="zh-CN" altLang="en-US" sz="2100" b="1" dirty="0">
                <a:solidFill>
                  <a:srgbClr val="0000FF"/>
                </a:solidFill>
                <a:latin typeface="黑体" panose="02010609060101010101" pitchFamily="2" charset="-122"/>
                <a:ea typeface="黑体" panose="02010609060101010101" pitchFamily="2" charset="-122"/>
              </a:rPr>
              <a:t>C、40</a:t>
            </a:r>
            <a:r>
              <a:rPr lang="zh-CN" altLang="en-US" sz="2100" b="1" baseline="30000" dirty="0">
                <a:solidFill>
                  <a:srgbClr val="0000FF"/>
                </a:solidFill>
                <a:latin typeface="黑体" panose="02010609060101010101" pitchFamily="2" charset="-122"/>
                <a:ea typeface="黑体" panose="02010609060101010101" pitchFamily="2" charset="-122"/>
              </a:rPr>
              <a:t>0</a:t>
            </a:r>
            <a:r>
              <a:rPr lang="zh-CN" altLang="en-US" sz="2100" b="1" dirty="0">
                <a:solidFill>
                  <a:srgbClr val="0000FF"/>
                </a:solidFill>
                <a:latin typeface="黑体" panose="02010609060101010101" pitchFamily="2" charset="-122"/>
                <a:ea typeface="黑体" panose="02010609060101010101" pitchFamily="2" charset="-122"/>
              </a:rPr>
              <a:t>S以南的安第斯山西侧多雨（属西风带，迎风坡），东侧干燥少雨（背风坡）；40°S以北安第斯山脉西侧降水少，东侧降水多。</a:t>
            </a:r>
          </a:p>
        </p:txBody>
      </p:sp>
      <p:sp>
        <p:nvSpPr>
          <p:cNvPr id="1048852" name="Text Box 8"/>
          <p:cNvSpPr txBox="1"/>
          <p:nvPr/>
        </p:nvSpPr>
        <p:spPr>
          <a:xfrm>
            <a:off x="37148" y="4841081"/>
            <a:ext cx="5074920" cy="738664"/>
          </a:xfrm>
          <a:prstGeom prst="rect">
            <a:avLst/>
          </a:prstGeom>
          <a:noFill/>
          <a:ln w="9525">
            <a:noFill/>
          </a:ln>
        </p:spPr>
        <p:txBody>
          <a:bodyPr wrap="square">
            <a:spAutoFit/>
          </a:bodyPr>
          <a:lstStyle/>
          <a:p>
            <a:r>
              <a:rPr lang="zh-CN" altLang="en-US" sz="2100" b="1" dirty="0">
                <a:solidFill>
                  <a:srgbClr val="0000FF"/>
                </a:solidFill>
                <a:latin typeface="黑体" panose="02010609060101010101" pitchFamily="2" charset="-122"/>
                <a:ea typeface="黑体" panose="02010609060101010101" pitchFamily="2" charset="-122"/>
              </a:rPr>
              <a:t>D、受安第斯山脉阻挡太平洋沿岸气候类型呈南北狭长的带状分布</a:t>
            </a:r>
          </a:p>
        </p:txBody>
      </p:sp>
      <p:pic>
        <p:nvPicPr>
          <p:cNvPr id="11" name="图片 10" descr="拉丁美洲气候02 - 副本_副本"/>
          <p:cNvPicPr>
            <a:picLocks noChangeAspect="1"/>
          </p:cNvPicPr>
          <p:nvPr/>
        </p:nvPicPr>
        <p:blipFill>
          <a:blip r:embed="rId2"/>
          <a:stretch>
            <a:fillRect/>
          </a:stretch>
        </p:blipFill>
        <p:spPr>
          <a:xfrm>
            <a:off x="5223034" y="1219993"/>
            <a:ext cx="3945811" cy="5170416"/>
          </a:xfrm>
          <a:prstGeom prst="rect">
            <a:avLst/>
          </a:prstGeom>
          <a:ln>
            <a:solidFill>
              <a:schemeClr val="tx1">
                <a:lumMod val="95000"/>
                <a:lumOff val="5000"/>
              </a:schemeClr>
            </a:solidFill>
          </a:ln>
        </p:spPr>
      </p:pic>
      <p:sp>
        <p:nvSpPr>
          <p:cNvPr id="12" name="文本框 1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13" name="文本框 12"/>
          <p:cNvSpPr txBox="1"/>
          <p:nvPr/>
        </p:nvSpPr>
        <p:spPr>
          <a:xfrm>
            <a:off x="144001" y="904240"/>
            <a:ext cx="259016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气候特征</a:t>
            </a:r>
            <a:endParaRPr lang="zh-CN" sz="2800" b="1">
              <a:solidFill>
                <a:srgbClr val="FF0000"/>
              </a:solidFill>
              <a:effectLst/>
              <a:latin typeface="+mn-ea"/>
              <a:ea typeface="楷体" panose="02010609060101010101" charset="-122"/>
              <a:cs typeface="+mn-ea"/>
            </a:endParaRPr>
          </a:p>
        </p:txBody>
      </p:sp>
      <p:sp>
        <p:nvSpPr>
          <p:cNvPr id="14" name="圆角矩形 13"/>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Tree>
    <p:extLst>
      <p:ext uri="{BB962C8B-B14F-4D97-AF65-F5344CB8AC3E}">
        <p14:creationId xmlns:p14="http://schemas.microsoft.com/office/powerpoint/2010/main" val="270432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848"/>
                                        </p:tgtEl>
                                        <p:attrNameLst>
                                          <p:attrName>style.visibility</p:attrName>
                                        </p:attrNameLst>
                                      </p:cBhvr>
                                      <p:to>
                                        <p:strVal val="visible"/>
                                      </p:to>
                                    </p:set>
                                    <p:anim calcmode="lin" valueType="num">
                                      <p:cBhvr additive="base">
                                        <p:cTn id="7" dur="500" fill="hold"/>
                                        <p:tgtEl>
                                          <p:spTgt spid="1048848"/>
                                        </p:tgtEl>
                                        <p:attrNameLst>
                                          <p:attrName>ppt_x</p:attrName>
                                        </p:attrNameLst>
                                      </p:cBhvr>
                                      <p:tavLst>
                                        <p:tav tm="0">
                                          <p:val>
                                            <p:strVal val="#ppt_x"/>
                                          </p:val>
                                        </p:tav>
                                        <p:tav tm="100000">
                                          <p:val>
                                            <p:strVal val="#ppt_x"/>
                                          </p:val>
                                        </p:tav>
                                      </p:tavLst>
                                    </p:anim>
                                    <p:anim calcmode="lin" valueType="num">
                                      <p:cBhvr additive="base">
                                        <p:cTn id="8" dur="500" fill="hold"/>
                                        <p:tgtEl>
                                          <p:spTgt spid="10488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849"/>
                                        </p:tgtEl>
                                        <p:attrNameLst>
                                          <p:attrName>style.visibility</p:attrName>
                                        </p:attrNameLst>
                                      </p:cBhvr>
                                      <p:to>
                                        <p:strVal val="visible"/>
                                      </p:to>
                                    </p:set>
                                    <p:anim calcmode="lin" valueType="num">
                                      <p:cBhvr additive="base">
                                        <p:cTn id="13" dur="500" fill="hold"/>
                                        <p:tgtEl>
                                          <p:spTgt spid="1048849"/>
                                        </p:tgtEl>
                                        <p:attrNameLst>
                                          <p:attrName>ppt_x</p:attrName>
                                        </p:attrNameLst>
                                      </p:cBhvr>
                                      <p:tavLst>
                                        <p:tav tm="0">
                                          <p:val>
                                            <p:strVal val="#ppt_x"/>
                                          </p:val>
                                        </p:tav>
                                        <p:tav tm="100000">
                                          <p:val>
                                            <p:strVal val="#ppt_x"/>
                                          </p:val>
                                        </p:tav>
                                      </p:tavLst>
                                    </p:anim>
                                    <p:anim calcmode="lin" valueType="num">
                                      <p:cBhvr additive="base">
                                        <p:cTn id="14" dur="500" fill="hold"/>
                                        <p:tgtEl>
                                          <p:spTgt spid="10488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851"/>
                                        </p:tgtEl>
                                        <p:attrNameLst>
                                          <p:attrName>style.visibility</p:attrName>
                                        </p:attrNameLst>
                                      </p:cBhvr>
                                      <p:to>
                                        <p:strVal val="visible"/>
                                      </p:to>
                                    </p:set>
                                    <p:anim calcmode="lin" valueType="num">
                                      <p:cBhvr additive="base">
                                        <p:cTn id="19" dur="500" fill="hold"/>
                                        <p:tgtEl>
                                          <p:spTgt spid="1048851"/>
                                        </p:tgtEl>
                                        <p:attrNameLst>
                                          <p:attrName>ppt_x</p:attrName>
                                        </p:attrNameLst>
                                      </p:cBhvr>
                                      <p:tavLst>
                                        <p:tav tm="0">
                                          <p:val>
                                            <p:strVal val="#ppt_x"/>
                                          </p:val>
                                        </p:tav>
                                        <p:tav tm="100000">
                                          <p:val>
                                            <p:strVal val="#ppt_x"/>
                                          </p:val>
                                        </p:tav>
                                      </p:tavLst>
                                    </p:anim>
                                    <p:anim calcmode="lin" valueType="num">
                                      <p:cBhvr additive="base">
                                        <p:cTn id="20" dur="500" fill="hold"/>
                                        <p:tgtEl>
                                          <p:spTgt spid="10488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48852"/>
                                        </p:tgtEl>
                                        <p:attrNameLst>
                                          <p:attrName>style.visibility</p:attrName>
                                        </p:attrNameLst>
                                      </p:cBhvr>
                                      <p:to>
                                        <p:strVal val="visible"/>
                                      </p:to>
                                    </p:set>
                                    <p:anim calcmode="lin" valueType="num">
                                      <p:cBhvr additive="base">
                                        <p:cTn id="25" dur="500" fill="hold"/>
                                        <p:tgtEl>
                                          <p:spTgt spid="1048852"/>
                                        </p:tgtEl>
                                        <p:attrNameLst>
                                          <p:attrName>ppt_x</p:attrName>
                                        </p:attrNameLst>
                                      </p:cBhvr>
                                      <p:tavLst>
                                        <p:tav tm="0">
                                          <p:val>
                                            <p:strVal val="#ppt_x"/>
                                          </p:val>
                                        </p:tav>
                                        <p:tav tm="100000">
                                          <p:val>
                                            <p:strVal val="#ppt_x"/>
                                          </p:val>
                                        </p:tav>
                                      </p:tavLst>
                                    </p:anim>
                                    <p:anim calcmode="lin" valueType="num">
                                      <p:cBhvr additive="base">
                                        <p:cTn id="26" dur="500" fill="hold"/>
                                        <p:tgtEl>
                                          <p:spTgt spid="10488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48850"/>
                                        </p:tgtEl>
                                        <p:attrNameLst>
                                          <p:attrName>style.visibility</p:attrName>
                                        </p:attrNameLst>
                                      </p:cBhvr>
                                      <p:to>
                                        <p:strVal val="visible"/>
                                      </p:to>
                                    </p:set>
                                    <p:anim calcmode="lin" valueType="num">
                                      <p:cBhvr additive="base">
                                        <p:cTn id="31" dur="500" fill="hold"/>
                                        <p:tgtEl>
                                          <p:spTgt spid="1048850"/>
                                        </p:tgtEl>
                                        <p:attrNameLst>
                                          <p:attrName>ppt_x</p:attrName>
                                        </p:attrNameLst>
                                      </p:cBhvr>
                                      <p:tavLst>
                                        <p:tav tm="0">
                                          <p:val>
                                            <p:strVal val="#ppt_x"/>
                                          </p:val>
                                        </p:tav>
                                        <p:tav tm="100000">
                                          <p:val>
                                            <p:strVal val="#ppt_x"/>
                                          </p:val>
                                        </p:tav>
                                      </p:tavLst>
                                    </p:anim>
                                    <p:anim calcmode="lin" valueType="num">
                                      <p:cBhvr additive="base">
                                        <p:cTn id="32" dur="500" fill="hold"/>
                                        <p:tgtEl>
                                          <p:spTgt spid="10488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48" grpId="0"/>
      <p:bldP spid="1048849" grpId="0"/>
      <p:bldP spid="1048850" grpId="0"/>
      <p:bldP spid="1048851" grpId="0"/>
      <p:bldP spid="104885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7" name="图片 28673" descr="安第斯山北段气候植被垂直变化图"/>
          <p:cNvPicPr>
            <a:picLocks noChangeAspect="1"/>
          </p:cNvPicPr>
          <p:nvPr/>
        </p:nvPicPr>
        <p:blipFill>
          <a:blip r:embed="rId2"/>
          <a:stretch>
            <a:fillRect/>
          </a:stretch>
        </p:blipFill>
        <p:spPr>
          <a:xfrm>
            <a:off x="1289209" y="857250"/>
            <a:ext cx="6643211" cy="5204460"/>
          </a:xfrm>
          <a:prstGeom prst="rect">
            <a:avLst/>
          </a:prstGeom>
          <a:noFill/>
          <a:ln w="9525">
            <a:noFill/>
          </a:ln>
        </p:spPr>
      </p:pic>
      <p:sp>
        <p:nvSpPr>
          <p:cNvPr id="1048861" name="文本框 30725"/>
          <p:cNvSpPr txBox="1"/>
          <p:nvPr/>
        </p:nvSpPr>
        <p:spPr>
          <a:xfrm>
            <a:off x="1289209" y="1052037"/>
            <a:ext cx="6828473" cy="507831"/>
          </a:xfrm>
          <a:prstGeom prst="rect">
            <a:avLst/>
          </a:prstGeom>
          <a:noFill/>
          <a:ln w="9525">
            <a:noFill/>
          </a:ln>
        </p:spPr>
        <p:txBody>
          <a:bodyPr wrap="square">
            <a:spAutoFit/>
          </a:bodyPr>
          <a:lstStyle/>
          <a:p>
            <a:r>
              <a:rPr lang="zh-CN" altLang="en-US" sz="2700" b="1" dirty="0">
                <a:solidFill>
                  <a:srgbClr val="FF0000"/>
                </a:solidFill>
                <a:latin typeface="黑体" panose="02010609060101010101" pitchFamily="2" charset="-122"/>
                <a:ea typeface="黑体" panose="02010609060101010101" pitchFamily="2" charset="-122"/>
              </a:rPr>
              <a:t>原因：</a:t>
            </a:r>
            <a:r>
              <a:rPr lang="zh-CN" altLang="en-US" sz="2700" b="1" dirty="0">
                <a:latin typeface="黑体" panose="02010609060101010101" pitchFamily="2" charset="-122"/>
                <a:ea typeface="黑体" panose="02010609060101010101" pitchFamily="2" charset="-122"/>
              </a:rPr>
              <a:t>海拔升高，导致水热条件发生变化。</a:t>
            </a:r>
          </a:p>
        </p:txBody>
      </p:sp>
      <p:sp>
        <p:nvSpPr>
          <p:cNvPr id="1048862" name="文本框 30723"/>
          <p:cNvSpPr txBox="1"/>
          <p:nvPr/>
        </p:nvSpPr>
        <p:spPr>
          <a:xfrm>
            <a:off x="7196853" y="3629025"/>
            <a:ext cx="1248965" cy="415498"/>
          </a:xfrm>
          <a:prstGeom prst="rect">
            <a:avLst/>
          </a:prstGeom>
          <a:noFill/>
          <a:ln w="9525">
            <a:noFill/>
          </a:ln>
        </p:spPr>
        <p:txBody>
          <a:bodyPr>
            <a:spAutoFit/>
          </a:bodyPr>
          <a:lstStyle/>
          <a:p>
            <a:r>
              <a:rPr lang="zh-CN" altLang="en-US" sz="2100" b="1" dirty="0">
                <a:solidFill>
                  <a:srgbClr val="FF0000"/>
                </a:solidFill>
                <a:latin typeface="Arial" panose="020B0604020202020204" pitchFamily="34" charset="0"/>
              </a:rPr>
              <a:t>东坡</a:t>
            </a:r>
          </a:p>
        </p:txBody>
      </p:sp>
      <p:sp>
        <p:nvSpPr>
          <p:cNvPr id="1048863" name="文本框 30724"/>
          <p:cNvSpPr txBox="1"/>
          <p:nvPr/>
        </p:nvSpPr>
        <p:spPr>
          <a:xfrm>
            <a:off x="1108234" y="3629025"/>
            <a:ext cx="1248966" cy="415498"/>
          </a:xfrm>
          <a:prstGeom prst="rect">
            <a:avLst/>
          </a:prstGeom>
          <a:noFill/>
          <a:ln w="9525">
            <a:noFill/>
          </a:ln>
        </p:spPr>
        <p:txBody>
          <a:bodyPr>
            <a:spAutoFit/>
          </a:bodyPr>
          <a:lstStyle/>
          <a:p>
            <a:r>
              <a:rPr lang="zh-CN" altLang="en-US" sz="2100" b="1" dirty="0">
                <a:solidFill>
                  <a:srgbClr val="FF0000"/>
                </a:solidFill>
                <a:latin typeface="Arial" panose="020B0604020202020204" pitchFamily="34" charset="0"/>
              </a:rPr>
              <a:t>西坡</a:t>
            </a:r>
          </a:p>
        </p:txBody>
      </p:sp>
    </p:spTree>
    <p:extLst>
      <p:ext uri="{BB962C8B-B14F-4D97-AF65-F5344CB8AC3E}">
        <p14:creationId xmlns:p14="http://schemas.microsoft.com/office/powerpoint/2010/main" val="8268554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拉丁美洲气候02 - 副本_副本"/>
          <p:cNvPicPr>
            <a:picLocks noChangeAspect="1"/>
          </p:cNvPicPr>
          <p:nvPr/>
        </p:nvPicPr>
        <p:blipFill>
          <a:blip r:embed="rId3"/>
          <a:stretch>
            <a:fillRect/>
          </a:stretch>
        </p:blipFill>
        <p:spPr>
          <a:xfrm>
            <a:off x="4154329" y="659377"/>
            <a:ext cx="4561954" cy="5977783"/>
          </a:xfrm>
          <a:prstGeom prst="rect">
            <a:avLst/>
          </a:prstGeom>
          <a:ln>
            <a:solidFill>
              <a:schemeClr val="tx1">
                <a:lumMod val="95000"/>
                <a:lumOff val="5000"/>
              </a:schemeClr>
            </a:solidFill>
          </a:ln>
        </p:spPr>
      </p:pic>
      <p:sp>
        <p:nvSpPr>
          <p:cNvPr id="1048854" name="矩形 37890"/>
          <p:cNvSpPr/>
          <p:nvPr/>
        </p:nvSpPr>
        <p:spPr>
          <a:xfrm>
            <a:off x="138113" y="659377"/>
            <a:ext cx="3665696" cy="1569660"/>
          </a:xfrm>
          <a:prstGeom prst="rect">
            <a:avLst/>
          </a:prstGeom>
          <a:noFill/>
          <a:ln w="9525">
            <a:noFill/>
          </a:ln>
        </p:spPr>
        <p:txBody>
          <a:bodyPr wrap="square" anchor="ctr">
            <a:spAutoFit/>
          </a:bodyPr>
          <a:lstStyle/>
          <a:p>
            <a:r>
              <a:rPr lang="zh-CN" altLang="en-US" sz="2400" b="1" dirty="0">
                <a:latin typeface="黑体" panose="02010609060101010101" pitchFamily="2" charset="-122"/>
                <a:ea typeface="黑体" panose="02010609060101010101" pitchFamily="2" charset="-122"/>
              </a:rPr>
              <a:t>（</a:t>
            </a:r>
            <a:r>
              <a:rPr lang="en-US" altLang="zh-CN" sz="2400" b="1" dirty="0">
                <a:latin typeface="黑体" panose="02010609060101010101" pitchFamily="2" charset="-122"/>
                <a:ea typeface="黑体" panose="02010609060101010101" pitchFamily="2" charset="-122"/>
              </a:rPr>
              <a:t>1</a:t>
            </a:r>
            <a:r>
              <a:rPr lang="zh-CN" altLang="en-US" sz="2400" b="1" dirty="0">
                <a:latin typeface="黑体" panose="02010609060101010101" pitchFamily="2" charset="-122"/>
                <a:ea typeface="黑体" panose="02010609060101010101" pitchFamily="2" charset="-122"/>
              </a:rPr>
              <a:t>）试从纬度位置、大气环流、地形、洋流四方面分析</a:t>
            </a:r>
            <a:r>
              <a:rPr lang="zh-CN" altLang="en-US" sz="2400" b="1" dirty="0">
                <a:solidFill>
                  <a:srgbClr val="0000FF"/>
                </a:solidFill>
                <a:latin typeface="黑体" panose="02010609060101010101" pitchFamily="2" charset="-122"/>
                <a:ea typeface="黑体" panose="02010609060101010101" pitchFamily="2" charset="-122"/>
              </a:rPr>
              <a:t>拉丁美洲热带雨林面积广大的原因</a:t>
            </a:r>
            <a:r>
              <a:rPr lang="zh-CN" altLang="en-US" sz="2400" b="1" dirty="0">
                <a:latin typeface="黑体" panose="02010609060101010101" pitchFamily="2" charset="-122"/>
                <a:ea typeface="黑体" panose="02010609060101010101" pitchFamily="2" charset="-122"/>
              </a:rPr>
              <a:t> ？</a:t>
            </a:r>
          </a:p>
        </p:txBody>
      </p:sp>
      <p:sp>
        <p:nvSpPr>
          <p:cNvPr id="1048855" name="矩形 37891"/>
          <p:cNvSpPr/>
          <p:nvPr/>
        </p:nvSpPr>
        <p:spPr>
          <a:xfrm>
            <a:off x="0" y="151546"/>
            <a:ext cx="2228850" cy="507831"/>
          </a:xfrm>
          <a:prstGeom prst="rect">
            <a:avLst/>
          </a:prstGeom>
          <a:noFill/>
          <a:ln w="9525">
            <a:noFill/>
          </a:ln>
        </p:spPr>
        <p:txBody>
          <a:bodyPr anchor="ctr">
            <a:spAutoFit/>
          </a:bodyPr>
          <a:lstStyle/>
          <a:p>
            <a:r>
              <a:rPr lang="zh-CN" altLang="en-US" sz="2700" b="1" dirty="0">
                <a:solidFill>
                  <a:srgbClr val="FF0000"/>
                </a:solidFill>
                <a:latin typeface="黑体" panose="02010609060101010101" pitchFamily="2" charset="-122"/>
                <a:ea typeface="黑体" panose="02010609060101010101" pitchFamily="2" charset="-122"/>
              </a:rPr>
              <a:t>【探究】</a:t>
            </a:r>
          </a:p>
        </p:txBody>
      </p:sp>
      <p:sp>
        <p:nvSpPr>
          <p:cNvPr id="1048856" name="文本框 37892"/>
          <p:cNvSpPr txBox="1"/>
          <p:nvPr/>
        </p:nvSpPr>
        <p:spPr>
          <a:xfrm>
            <a:off x="138113" y="2561359"/>
            <a:ext cx="4016216" cy="4081117"/>
          </a:xfrm>
          <a:prstGeom prst="rect">
            <a:avLst/>
          </a:prstGeom>
          <a:solidFill>
            <a:schemeClr val="bg1"/>
          </a:solidFill>
          <a:ln w="38100" cap="flat" cmpd="sng">
            <a:solidFill>
              <a:schemeClr val="tx1"/>
            </a:solidFill>
            <a:prstDash val="solid"/>
            <a:miter/>
            <a:headEnd type="none" w="med" len="med"/>
            <a:tailEnd type="none" w="med" len="med"/>
          </a:ln>
        </p:spPr>
        <p:txBody>
          <a:bodyPr wrap="square">
            <a:spAutoFit/>
          </a:bodyPr>
          <a:lstStyle/>
          <a:p>
            <a:pPr>
              <a:lnSpc>
                <a:spcPct val="120000"/>
              </a:lnSpc>
            </a:pPr>
            <a:r>
              <a:rPr lang="en-US" altLang="zh-CN" b="1" dirty="0">
                <a:latin typeface="黑体" panose="02010609060101010101" pitchFamily="2" charset="-122"/>
                <a:ea typeface="黑体" panose="02010609060101010101" pitchFamily="2" charset="-122"/>
              </a:rPr>
              <a:t>A</a:t>
            </a:r>
            <a:r>
              <a:rPr lang="zh-CN" altLang="en-US" b="1" dirty="0">
                <a:latin typeface="黑体" panose="02010609060101010101" pitchFamily="2" charset="-122"/>
                <a:ea typeface="黑体" panose="02010609060101010101" pitchFamily="2" charset="-122"/>
              </a:rPr>
              <a:t>．纬度位置和大陆轮廓：位于赤道</a:t>
            </a:r>
            <a:r>
              <a:rPr lang="zh-CN" altLang="en-US" b="1" dirty="0" smtClean="0">
                <a:latin typeface="黑体" panose="02010609060101010101" pitchFamily="2" charset="-122"/>
                <a:ea typeface="黑体" panose="02010609060101010101" pitchFamily="2" charset="-122"/>
              </a:rPr>
              <a:t>附近，气温高</a:t>
            </a:r>
            <a:endParaRPr lang="en-US" altLang="zh-CN" b="1" dirty="0" smtClean="0">
              <a:latin typeface="黑体" panose="02010609060101010101" pitchFamily="2" charset="-122"/>
              <a:ea typeface="黑体" panose="02010609060101010101" pitchFamily="2" charset="-122"/>
            </a:endParaRPr>
          </a:p>
          <a:p>
            <a:pPr>
              <a:lnSpc>
                <a:spcPct val="120000"/>
              </a:lnSpc>
            </a:pPr>
            <a:r>
              <a:rPr lang="en-US" altLang="zh-CN" b="1" dirty="0" smtClean="0">
                <a:latin typeface="黑体" panose="02010609060101010101" pitchFamily="2" charset="-122"/>
                <a:ea typeface="黑体" panose="02010609060101010101" pitchFamily="2" charset="-122"/>
              </a:rPr>
              <a:t>B</a:t>
            </a:r>
            <a:r>
              <a:rPr lang="zh-CN" altLang="en-US" b="1" dirty="0">
                <a:latin typeface="黑体" panose="02010609060101010101" pitchFamily="2" charset="-122"/>
                <a:ea typeface="黑体" panose="02010609060101010101" pitchFamily="2" charset="-122"/>
              </a:rPr>
              <a:t>．气压带风带：来自海洋的</a:t>
            </a:r>
            <a:r>
              <a:rPr lang="zh-CN" altLang="en-US" b="1" dirty="0">
                <a:solidFill>
                  <a:srgbClr val="FF0000"/>
                </a:solidFill>
                <a:latin typeface="黑体" panose="02010609060101010101" pitchFamily="2" charset="-122"/>
                <a:ea typeface="黑体" panose="02010609060101010101" pitchFamily="2" charset="-122"/>
              </a:rPr>
              <a:t>信风带</a:t>
            </a:r>
            <a:r>
              <a:rPr lang="zh-CN" altLang="en-US" b="1" dirty="0">
                <a:latin typeface="黑体" panose="02010609060101010101" pitchFamily="2" charset="-122"/>
                <a:ea typeface="黑体" panose="02010609060101010101" pitchFamily="2" charset="-122"/>
              </a:rPr>
              <a:t>有大量</a:t>
            </a:r>
            <a:r>
              <a:rPr lang="zh-CN" altLang="en-US" b="1" dirty="0" smtClean="0">
                <a:solidFill>
                  <a:srgbClr val="FF0000"/>
                </a:solidFill>
                <a:latin typeface="黑体" panose="02010609060101010101" pitchFamily="2" charset="-122"/>
                <a:ea typeface="黑体" panose="02010609060101010101" pitchFamily="2" charset="-122"/>
              </a:rPr>
              <a:t>水汽，</a:t>
            </a:r>
            <a:r>
              <a:rPr lang="zh-CN" altLang="en-US" b="1" dirty="0" smtClean="0">
                <a:latin typeface="黑体" panose="02010609060101010101" pitchFamily="2" charset="-122"/>
                <a:ea typeface="黑体" panose="02010609060101010101" pitchFamily="2" charset="-122"/>
              </a:rPr>
              <a:t>受</a:t>
            </a:r>
            <a:r>
              <a:rPr lang="zh-CN" altLang="en-US" b="1" dirty="0">
                <a:solidFill>
                  <a:srgbClr val="FF0000"/>
                </a:solidFill>
                <a:latin typeface="黑体" panose="02010609060101010101" pitchFamily="2" charset="-122"/>
                <a:ea typeface="黑体" panose="02010609060101010101" pitchFamily="2" charset="-122"/>
              </a:rPr>
              <a:t>赤道低气压带</a:t>
            </a:r>
            <a:r>
              <a:rPr lang="zh-CN" altLang="en-US" b="1" dirty="0">
                <a:latin typeface="黑体" panose="02010609060101010101" pitchFamily="2" charset="-122"/>
                <a:ea typeface="黑体" panose="02010609060101010101" pitchFamily="2" charset="-122"/>
              </a:rPr>
              <a:t>影响，降水</a:t>
            </a:r>
            <a:r>
              <a:rPr lang="zh-CN" altLang="en-US" b="1" dirty="0" smtClean="0">
                <a:latin typeface="黑体" panose="02010609060101010101" pitchFamily="2" charset="-122"/>
                <a:ea typeface="黑体" panose="02010609060101010101" pitchFamily="2" charset="-122"/>
              </a:rPr>
              <a:t>丰富</a:t>
            </a:r>
            <a:endParaRPr lang="zh-CN" altLang="en-US" b="1" dirty="0">
              <a:solidFill>
                <a:srgbClr val="FF0000"/>
              </a:solidFill>
              <a:latin typeface="黑体" panose="02010609060101010101" pitchFamily="2" charset="-122"/>
              <a:ea typeface="黑体" panose="02010609060101010101" pitchFamily="2" charset="-122"/>
            </a:endParaRPr>
          </a:p>
          <a:p>
            <a:pPr>
              <a:lnSpc>
                <a:spcPct val="120000"/>
              </a:lnSpc>
            </a:pPr>
            <a:r>
              <a:rPr lang="en-US" altLang="zh-CN" b="1" dirty="0">
                <a:latin typeface="黑体" panose="02010609060101010101" pitchFamily="2" charset="-122"/>
                <a:ea typeface="黑体" panose="02010609060101010101" pitchFamily="2" charset="-122"/>
              </a:rPr>
              <a:t>C</a:t>
            </a:r>
            <a:r>
              <a:rPr lang="zh-CN" altLang="en-US" b="1" dirty="0">
                <a:latin typeface="黑体" panose="02010609060101010101" pitchFamily="2" charset="-122"/>
                <a:ea typeface="黑体" panose="02010609060101010101" pitchFamily="2" charset="-122"/>
              </a:rPr>
              <a:t>．地形：亚马孙平原成</a:t>
            </a:r>
            <a:r>
              <a:rPr lang="zh-CN" altLang="en-US" b="1" dirty="0">
                <a:solidFill>
                  <a:srgbClr val="FF0000"/>
                </a:solidFill>
                <a:latin typeface="黑体" panose="02010609060101010101" pitchFamily="2" charset="-122"/>
                <a:ea typeface="黑体" panose="02010609060101010101" pitchFamily="2" charset="-122"/>
              </a:rPr>
              <a:t>口袋状</a:t>
            </a:r>
            <a:r>
              <a:rPr lang="zh-CN" altLang="en-US" b="1" dirty="0">
                <a:latin typeface="黑体" panose="02010609060101010101" pitchFamily="2" charset="-122"/>
                <a:ea typeface="黑体" panose="02010609060101010101" pitchFamily="2" charset="-122"/>
              </a:rPr>
              <a:t>向大西洋敞开，有利于湿润水汽深入；</a:t>
            </a:r>
            <a:r>
              <a:rPr lang="zh-CN" altLang="en-US" b="1" dirty="0">
                <a:solidFill>
                  <a:srgbClr val="FF0000"/>
                </a:solidFill>
                <a:latin typeface="黑体" panose="02010609060101010101" pitchFamily="2" charset="-122"/>
                <a:ea typeface="黑体" panose="02010609060101010101" pitchFamily="2" charset="-122"/>
              </a:rPr>
              <a:t>安第斯山对湿润气流的抬升作用</a:t>
            </a:r>
            <a:r>
              <a:rPr lang="zh-CN" altLang="en-US" b="1" dirty="0">
                <a:latin typeface="黑体" panose="02010609060101010101" pitchFamily="2" charset="-122"/>
                <a:ea typeface="黑体" panose="02010609060101010101" pitchFamily="2" charset="-122"/>
              </a:rPr>
              <a:t>，形成地形雨</a:t>
            </a:r>
          </a:p>
          <a:p>
            <a:pPr>
              <a:lnSpc>
                <a:spcPct val="120000"/>
              </a:lnSpc>
            </a:pPr>
            <a:r>
              <a:rPr lang="en-US" altLang="zh-CN" b="1" dirty="0">
                <a:latin typeface="黑体" panose="02010609060101010101" pitchFamily="2" charset="-122"/>
                <a:ea typeface="黑体" panose="02010609060101010101" pitchFamily="2" charset="-122"/>
              </a:rPr>
              <a:t>D</a:t>
            </a:r>
            <a:r>
              <a:rPr lang="zh-CN" altLang="en-US" b="1" dirty="0">
                <a:latin typeface="黑体" panose="02010609060101010101" pitchFamily="2" charset="-122"/>
                <a:ea typeface="黑体" panose="02010609060101010101" pitchFamily="2" charset="-122"/>
              </a:rPr>
              <a:t>．洋流：东侧</a:t>
            </a:r>
            <a:r>
              <a:rPr lang="zh-CN" altLang="en-US" b="1" dirty="0" smtClean="0">
                <a:latin typeface="黑体" panose="02010609060101010101" pitchFamily="2" charset="-122"/>
                <a:ea typeface="黑体" panose="02010609060101010101" pitchFamily="2" charset="-122"/>
              </a:rPr>
              <a:t>的</a:t>
            </a:r>
            <a:r>
              <a:rPr lang="zh-CN" altLang="en-US" b="1" dirty="0" smtClean="0">
                <a:solidFill>
                  <a:srgbClr val="FF0000"/>
                </a:solidFill>
                <a:latin typeface="黑体" panose="02010609060101010101" pitchFamily="2" charset="-122"/>
                <a:ea typeface="黑体" panose="02010609060101010101" pitchFamily="2" charset="-122"/>
              </a:rPr>
              <a:t>暖流</a:t>
            </a:r>
            <a:r>
              <a:rPr lang="zh-CN" altLang="en-US" b="1" dirty="0">
                <a:latin typeface="黑体" panose="02010609060101010101" pitchFamily="2" charset="-122"/>
                <a:ea typeface="黑体" panose="02010609060101010101" pitchFamily="2" charset="-122"/>
              </a:rPr>
              <a:t>增温、增湿</a:t>
            </a:r>
          </a:p>
          <a:p>
            <a:pPr algn="l">
              <a:lnSpc>
                <a:spcPct val="120000"/>
              </a:lnSpc>
              <a:buClrTx/>
              <a:buSzTx/>
              <a:buFontTx/>
            </a:pPr>
            <a:r>
              <a:rPr lang="zh-CN" altLang="en-US" b="1" dirty="0">
                <a:latin typeface="黑体" panose="02010609060101010101" pitchFamily="2" charset="-122"/>
                <a:ea typeface="黑体" panose="02010609060101010101" pitchFamily="2" charset="-122"/>
              </a:rPr>
              <a:t>E. 海陆因素：周围有广阔的海洋，海洋对气候的明显影响</a:t>
            </a:r>
          </a:p>
        </p:txBody>
      </p:sp>
    </p:spTree>
    <p:extLst>
      <p:ext uri="{BB962C8B-B14F-4D97-AF65-F5344CB8AC3E}">
        <p14:creationId xmlns:p14="http://schemas.microsoft.com/office/powerpoint/2010/main" val="404435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48856"/>
                                        </p:tgtEl>
                                        <p:attrNameLst>
                                          <p:attrName>style.visibility</p:attrName>
                                        </p:attrNameLst>
                                      </p:cBhvr>
                                      <p:to>
                                        <p:strVal val="visible"/>
                                      </p:to>
                                    </p:set>
                                    <p:animEffect transition="in" filter="box(in)">
                                      <p:cBhvr>
                                        <p:cTn id="7" dur="500"/>
                                        <p:tgtEl>
                                          <p:spTgt spid="1048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拉丁美洲气候02 - 副本_副本"/>
          <p:cNvPicPr>
            <a:picLocks noChangeAspect="1"/>
          </p:cNvPicPr>
          <p:nvPr/>
        </p:nvPicPr>
        <p:blipFill>
          <a:blip r:embed="rId3"/>
          <a:stretch>
            <a:fillRect/>
          </a:stretch>
        </p:blipFill>
        <p:spPr>
          <a:xfrm>
            <a:off x="4156018" y="628204"/>
            <a:ext cx="4561954" cy="5977783"/>
          </a:xfrm>
          <a:prstGeom prst="rect">
            <a:avLst/>
          </a:prstGeom>
          <a:ln>
            <a:solidFill>
              <a:schemeClr val="tx1">
                <a:lumMod val="95000"/>
                <a:lumOff val="5000"/>
              </a:schemeClr>
            </a:solidFill>
          </a:ln>
        </p:spPr>
      </p:pic>
      <p:sp>
        <p:nvSpPr>
          <p:cNvPr id="1048855" name="矩形 37891"/>
          <p:cNvSpPr/>
          <p:nvPr/>
        </p:nvSpPr>
        <p:spPr>
          <a:xfrm>
            <a:off x="0" y="120373"/>
            <a:ext cx="2228850" cy="507831"/>
          </a:xfrm>
          <a:prstGeom prst="rect">
            <a:avLst/>
          </a:prstGeom>
          <a:noFill/>
          <a:ln w="9525">
            <a:noFill/>
          </a:ln>
        </p:spPr>
        <p:txBody>
          <a:bodyPr anchor="ctr">
            <a:spAutoFit/>
          </a:bodyPr>
          <a:lstStyle/>
          <a:p>
            <a:r>
              <a:rPr lang="zh-CN" altLang="en-US" sz="2700" b="1" dirty="0">
                <a:solidFill>
                  <a:srgbClr val="FF0000"/>
                </a:solidFill>
                <a:latin typeface="黑体" panose="02010609060101010101" pitchFamily="2" charset="-122"/>
                <a:ea typeface="黑体" panose="02010609060101010101" pitchFamily="2" charset="-122"/>
              </a:rPr>
              <a:t>【探究】</a:t>
            </a:r>
          </a:p>
        </p:txBody>
      </p:sp>
      <p:sp>
        <p:nvSpPr>
          <p:cNvPr id="1048857" name="矩形 37893"/>
          <p:cNvSpPr/>
          <p:nvPr/>
        </p:nvSpPr>
        <p:spPr>
          <a:xfrm>
            <a:off x="199549" y="857249"/>
            <a:ext cx="3685699" cy="1200329"/>
          </a:xfrm>
          <a:prstGeom prst="rect">
            <a:avLst/>
          </a:prstGeom>
          <a:noFill/>
          <a:ln w="9525">
            <a:noFill/>
          </a:ln>
        </p:spPr>
        <p:txBody>
          <a:bodyPr wrap="square" anchor="ctr">
            <a:spAutoFit/>
          </a:bodyPr>
          <a:lstStyle/>
          <a:p>
            <a:pPr lvl="0" algn="l">
              <a:buClrTx/>
              <a:buSzTx/>
              <a:buFontTx/>
            </a:pPr>
            <a:r>
              <a:rPr lang="zh-CN" altLang="en-US" sz="2400" b="1" dirty="0">
                <a:latin typeface="黑体" panose="02010609060101010101" pitchFamily="2" charset="-122"/>
                <a:ea typeface="黑体" panose="02010609060101010101" pitchFamily="2" charset="-122"/>
                <a:sym typeface="+mn-ea"/>
              </a:rPr>
              <a:t>（2）假若没有西部的山脉的影响，南美洲的气候会如何变化？</a:t>
            </a:r>
          </a:p>
        </p:txBody>
      </p:sp>
      <p:sp>
        <p:nvSpPr>
          <p:cNvPr id="1048858" name="文本框 37894"/>
          <p:cNvSpPr txBox="1"/>
          <p:nvPr/>
        </p:nvSpPr>
        <p:spPr>
          <a:xfrm>
            <a:off x="199549" y="2844944"/>
            <a:ext cx="3686175" cy="1200329"/>
          </a:xfrm>
          <a:prstGeom prst="rect">
            <a:avLst/>
          </a:prstGeom>
          <a:noFill/>
          <a:ln w="9525">
            <a:noFill/>
          </a:ln>
        </p:spPr>
        <p:txBody>
          <a:bodyPr wrap="square">
            <a:spAutoFit/>
          </a:bodyPr>
          <a:lstStyle/>
          <a:p>
            <a:pPr>
              <a:spcBef>
                <a:spcPct val="50000"/>
              </a:spcBef>
            </a:pPr>
            <a:r>
              <a:rPr lang="zh-CN" altLang="en-US" sz="2400" b="1" dirty="0">
                <a:solidFill>
                  <a:srgbClr val="FF0000"/>
                </a:solidFill>
                <a:latin typeface="Arial" panose="020B0604020202020204" pitchFamily="34" charset="0"/>
                <a:ea typeface="黑体" panose="02010609060101010101" pitchFamily="2" charset="-122"/>
              </a:rPr>
              <a:t>南美洲可能缺少高山气候，地中海气候、温带海洋性气候等可能向东延伸</a:t>
            </a:r>
          </a:p>
        </p:txBody>
      </p:sp>
    </p:spTree>
    <p:extLst>
      <p:ext uri="{BB962C8B-B14F-4D97-AF65-F5344CB8AC3E}">
        <p14:creationId xmlns:p14="http://schemas.microsoft.com/office/powerpoint/2010/main" val="402333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48858"/>
                                        </p:tgtEl>
                                        <p:attrNameLst>
                                          <p:attrName>style.visibility</p:attrName>
                                        </p:attrNameLst>
                                      </p:cBhvr>
                                      <p:to>
                                        <p:strVal val="visible"/>
                                      </p:to>
                                    </p:set>
                                    <p:anim calcmode="lin" valueType="num">
                                      <p:cBhvr>
                                        <p:cTn id="7" dur="500" fill="hold"/>
                                        <p:tgtEl>
                                          <p:spTgt spid="1048858"/>
                                        </p:tgtEl>
                                        <p:attrNameLst>
                                          <p:attrName>ppt_w</p:attrName>
                                        </p:attrNameLst>
                                      </p:cBhvr>
                                      <p:tavLst>
                                        <p:tav tm="0">
                                          <p:val>
                                            <p:fltVal val="0"/>
                                          </p:val>
                                        </p:tav>
                                        <p:tav tm="100000">
                                          <p:val>
                                            <p:strVal val="#ppt_w"/>
                                          </p:val>
                                        </p:tav>
                                      </p:tavLst>
                                    </p:anim>
                                    <p:anim calcmode="lin" valueType="num">
                                      <p:cBhvr>
                                        <p:cTn id="8" dur="500" fill="hold"/>
                                        <p:tgtEl>
                                          <p:spTgt spid="10488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8"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8872" name="文本框 38916"/>
          <p:cNvSpPr txBox="1"/>
          <p:nvPr/>
        </p:nvSpPr>
        <p:spPr>
          <a:xfrm>
            <a:off x="4919662" y="4238625"/>
            <a:ext cx="3081338" cy="646331"/>
          </a:xfrm>
          <a:prstGeom prst="rect">
            <a:avLst/>
          </a:prstGeom>
          <a:solidFill>
            <a:schemeClr val="bg1"/>
          </a:solidFill>
          <a:ln w="9525" cap="flat" cmpd="sng">
            <a:solidFill>
              <a:srgbClr val="FFFFFF"/>
            </a:solidFill>
            <a:prstDash val="solid"/>
            <a:miter/>
            <a:headEnd type="none" w="med" len="med"/>
            <a:tailEnd type="none" w="med" len="med"/>
          </a:ln>
        </p:spPr>
        <p:txBody>
          <a:bodyPr>
            <a:spAutoFit/>
          </a:bodyPr>
          <a:lstStyle/>
          <a:p>
            <a:pPr>
              <a:spcBef>
                <a:spcPct val="50000"/>
              </a:spcBef>
            </a:pPr>
            <a:r>
              <a:rPr lang="en-US" altLang="zh-CN" b="1" dirty="0">
                <a:solidFill>
                  <a:srgbClr val="FFFFFF"/>
                </a:solidFill>
                <a:latin typeface="Times New Roman" panose="02020603050405020304" charset="0"/>
              </a:rPr>
              <a:t>       </a:t>
            </a:r>
            <a:r>
              <a:rPr lang="zh-CN" altLang="en-US" b="1" dirty="0">
                <a:solidFill>
                  <a:srgbClr val="FFFFFF"/>
                </a:solidFill>
                <a:latin typeface="Times New Roman" panose="02020603050405020304" charset="0"/>
                <a:ea typeface="黑体" panose="02010609060101010101" pitchFamily="2" charset="-122"/>
              </a:rPr>
              <a:t>比较拉美气候与非洲气候的异同</a:t>
            </a:r>
          </a:p>
        </p:txBody>
      </p:sp>
      <p:sp>
        <p:nvSpPr>
          <p:cNvPr id="1048873" name="文本框 38917"/>
          <p:cNvSpPr txBox="1"/>
          <p:nvPr/>
        </p:nvSpPr>
        <p:spPr>
          <a:xfrm>
            <a:off x="1" y="3433763"/>
            <a:ext cx="9144476" cy="2973122"/>
          </a:xfrm>
          <a:prstGeom prst="rect">
            <a:avLst/>
          </a:prstGeom>
          <a:noFill/>
          <a:ln w="9525">
            <a:noFill/>
          </a:ln>
        </p:spPr>
        <p:txBody>
          <a:bodyPr wrap="square">
            <a:spAutoFit/>
          </a:bodyPr>
          <a:lstStyle/>
          <a:p>
            <a:pPr>
              <a:lnSpc>
                <a:spcPct val="120000"/>
              </a:lnSpc>
            </a:pPr>
            <a:r>
              <a:rPr lang="zh-CN" altLang="en-US" sz="1950" b="1" dirty="0">
                <a:solidFill>
                  <a:srgbClr val="FF0000"/>
                </a:solidFill>
                <a:latin typeface="黑体" panose="02010609060101010101" pitchFamily="2" charset="-122"/>
                <a:ea typeface="黑体" panose="02010609060101010101" pitchFamily="2" charset="-122"/>
                <a:cs typeface="黑体" panose="02010609060101010101" pitchFamily="2" charset="-122"/>
              </a:rPr>
              <a:t>相同点：</a:t>
            </a:r>
            <a:r>
              <a:rPr lang="zh-CN" altLang="en-US" sz="1950" b="1" dirty="0">
                <a:latin typeface="黑体" panose="02010609060101010101" pitchFamily="2" charset="-122"/>
                <a:ea typeface="黑体" panose="02010609060101010101" pitchFamily="2" charset="-122"/>
                <a:cs typeface="黑体" panose="02010609060101010101" pitchFamily="2" charset="-122"/>
              </a:rPr>
              <a:t>以</a:t>
            </a:r>
            <a:r>
              <a:rPr lang="zh-CN" altLang="en-US" sz="1950" b="1" dirty="0">
                <a:solidFill>
                  <a:srgbClr val="0000FF"/>
                </a:solidFill>
                <a:latin typeface="黑体" panose="02010609060101010101" pitchFamily="2" charset="-122"/>
                <a:ea typeface="黑体" panose="02010609060101010101" pitchFamily="2" charset="-122"/>
                <a:cs typeface="黑体" panose="02010609060101010101" pitchFamily="2" charset="-122"/>
              </a:rPr>
              <a:t>热带气候</a:t>
            </a:r>
            <a:r>
              <a:rPr lang="zh-CN" altLang="en-US" sz="1950" b="1" dirty="0">
                <a:latin typeface="黑体" panose="02010609060101010101" pitchFamily="2" charset="-122"/>
                <a:ea typeface="黑体" panose="02010609060101010101" pitchFamily="2" charset="-122"/>
                <a:cs typeface="黑体" panose="02010609060101010101" pitchFamily="2" charset="-122"/>
              </a:rPr>
              <a:t>为主，</a:t>
            </a:r>
            <a:r>
              <a:rPr lang="zh-CN" altLang="en-US" sz="1950" b="1" dirty="0">
                <a:solidFill>
                  <a:srgbClr val="0000FF"/>
                </a:solidFill>
                <a:latin typeface="黑体" panose="02010609060101010101" pitchFamily="2" charset="-122"/>
                <a:ea typeface="黑体" panose="02010609060101010101" pitchFamily="2" charset="-122"/>
                <a:cs typeface="黑体" panose="02010609060101010101" pitchFamily="2" charset="-122"/>
              </a:rPr>
              <a:t>分布广泛，缺少寒带气候</a:t>
            </a:r>
            <a:r>
              <a:rPr lang="zh-CN" altLang="en-US" sz="1950" b="1" dirty="0">
                <a:latin typeface="黑体" panose="02010609060101010101" pitchFamily="2" charset="-122"/>
                <a:ea typeface="黑体" panose="02010609060101010101" pitchFamily="2" charset="-122"/>
                <a:cs typeface="黑体" panose="02010609060101010101" pitchFamily="2" charset="-122"/>
              </a:rPr>
              <a:t> ；</a:t>
            </a:r>
          </a:p>
          <a:p>
            <a:pPr>
              <a:lnSpc>
                <a:spcPct val="120000"/>
              </a:lnSpc>
            </a:pPr>
            <a:r>
              <a:rPr lang="zh-CN" altLang="en-US" sz="1950" b="1" dirty="0">
                <a:latin typeface="黑体" panose="02010609060101010101" pitchFamily="2" charset="-122"/>
                <a:ea typeface="黑体" panose="02010609060101010101" pitchFamily="2" charset="-122"/>
                <a:cs typeface="黑体" panose="02010609060101010101" pitchFamily="2" charset="-122"/>
              </a:rPr>
              <a:t>由于非洲和拉丁美洲大部分地区</a:t>
            </a:r>
            <a:r>
              <a:rPr lang="zh-CN" altLang="en-US" sz="1950" b="1" dirty="0">
                <a:solidFill>
                  <a:srgbClr val="0000FF"/>
                </a:solidFill>
                <a:latin typeface="黑体" panose="02010609060101010101" pitchFamily="2" charset="-122"/>
                <a:ea typeface="黑体" panose="02010609060101010101" pitchFamily="2" charset="-122"/>
                <a:cs typeface="黑体" panose="02010609060101010101" pitchFamily="2" charset="-122"/>
              </a:rPr>
              <a:t>位于回归线之间的热带</a:t>
            </a:r>
          </a:p>
          <a:p>
            <a:pPr>
              <a:lnSpc>
                <a:spcPct val="120000"/>
              </a:lnSpc>
            </a:pPr>
            <a:r>
              <a:rPr lang="zh-CN" altLang="en-US" sz="1950" b="1" dirty="0">
                <a:solidFill>
                  <a:srgbClr val="FF0000"/>
                </a:solidFill>
                <a:latin typeface="黑体" panose="02010609060101010101" pitchFamily="2" charset="-122"/>
                <a:ea typeface="黑体" panose="02010609060101010101" pitchFamily="2" charset="-122"/>
                <a:cs typeface="黑体" panose="02010609060101010101" pitchFamily="2" charset="-122"/>
              </a:rPr>
              <a:t>不同点</a:t>
            </a:r>
            <a:r>
              <a:rPr lang="zh-CN" altLang="en-US" sz="1950" b="1" dirty="0">
                <a:solidFill>
                  <a:srgbClr val="800000"/>
                </a:solidFill>
                <a:latin typeface="黑体" panose="02010609060101010101" pitchFamily="2" charset="-122"/>
                <a:ea typeface="黑体" panose="02010609060101010101" pitchFamily="2" charset="-122"/>
                <a:cs typeface="黑体" panose="02010609060101010101" pitchFamily="2" charset="-122"/>
              </a:rPr>
              <a:t>：</a:t>
            </a:r>
            <a:r>
              <a:rPr lang="en-US" altLang="zh-CN" sz="1950" b="1" dirty="0">
                <a:latin typeface="黑体" panose="02010609060101010101" pitchFamily="2" charset="-122"/>
                <a:ea typeface="黑体" panose="02010609060101010101" pitchFamily="2" charset="-122"/>
                <a:cs typeface="黑体" panose="02010609060101010101" pitchFamily="2" charset="-122"/>
              </a:rPr>
              <a:t>①</a:t>
            </a:r>
            <a:r>
              <a:rPr lang="zh-CN" altLang="en-US" sz="1950" b="1" dirty="0">
                <a:solidFill>
                  <a:srgbClr val="0000FF"/>
                </a:solidFill>
                <a:latin typeface="黑体" panose="02010609060101010101" pitchFamily="2" charset="-122"/>
                <a:ea typeface="黑体" panose="02010609060101010101" pitchFamily="2" charset="-122"/>
                <a:cs typeface="黑体" panose="02010609060101010101" pitchFamily="2" charset="-122"/>
              </a:rPr>
              <a:t>拉丁美洲有温带气候，而非洲没有</a:t>
            </a:r>
            <a:r>
              <a:rPr lang="zh-CN" altLang="en-US" sz="1950" b="1" dirty="0">
                <a:latin typeface="黑体" panose="02010609060101010101" pitchFamily="2" charset="-122"/>
                <a:ea typeface="黑体" panose="02010609060101010101" pitchFamily="2" charset="-122"/>
                <a:cs typeface="黑体" panose="02010609060101010101" pitchFamily="2" charset="-122"/>
              </a:rPr>
              <a:t>；</a:t>
            </a:r>
          </a:p>
          <a:p>
            <a:pPr>
              <a:lnSpc>
                <a:spcPct val="120000"/>
              </a:lnSpc>
            </a:pPr>
            <a:r>
              <a:rPr lang="zh-CN" altLang="en-US" sz="1950" b="1" dirty="0">
                <a:latin typeface="黑体" panose="02010609060101010101" pitchFamily="2" charset="-122"/>
                <a:ea typeface="黑体" panose="02010609060101010101" pitchFamily="2" charset="-122"/>
                <a:cs typeface="黑体" panose="02010609060101010101" pitchFamily="2" charset="-122"/>
              </a:rPr>
              <a:t>拉丁美洲</a:t>
            </a:r>
            <a:r>
              <a:rPr lang="zh-CN" altLang="en-US" sz="1950" b="1" dirty="0">
                <a:solidFill>
                  <a:srgbClr val="0000FF"/>
                </a:solidFill>
                <a:latin typeface="黑体" panose="02010609060101010101" pitchFamily="2" charset="-122"/>
                <a:ea typeface="黑体" panose="02010609060101010101" pitchFamily="2" charset="-122"/>
                <a:cs typeface="黑体" panose="02010609060101010101" pitchFamily="2" charset="-122"/>
              </a:rPr>
              <a:t>最南端纬度比非洲高</a:t>
            </a:r>
            <a:r>
              <a:rPr lang="en-US" altLang="zh-CN" sz="1950" b="1" dirty="0">
                <a:solidFill>
                  <a:srgbClr val="0000FF"/>
                </a:solidFill>
                <a:latin typeface="黑体" panose="02010609060101010101" pitchFamily="2" charset="-122"/>
                <a:ea typeface="黑体" panose="02010609060101010101" pitchFamily="2" charset="-122"/>
                <a:cs typeface="黑体" panose="02010609060101010101" pitchFamily="2" charset="-122"/>
              </a:rPr>
              <a:t>,</a:t>
            </a:r>
            <a:r>
              <a:rPr lang="zh-CN" altLang="en-US" sz="1950" b="1" dirty="0">
                <a:latin typeface="黑体" panose="02010609060101010101" pitchFamily="2" charset="-122"/>
                <a:ea typeface="黑体" panose="02010609060101010101" pitchFamily="2" charset="-122"/>
                <a:cs typeface="黑体" panose="02010609060101010101" pitchFamily="2" charset="-122"/>
              </a:rPr>
              <a:t>有温带气候分布</a:t>
            </a:r>
            <a:r>
              <a:rPr lang="en-US" altLang="zh-CN" sz="1950" b="1" dirty="0">
                <a:latin typeface="黑体" panose="02010609060101010101" pitchFamily="2" charset="-122"/>
                <a:ea typeface="黑体" panose="02010609060101010101" pitchFamily="2" charset="-122"/>
                <a:cs typeface="黑体" panose="02010609060101010101" pitchFamily="2" charset="-122"/>
              </a:rPr>
              <a:t>,</a:t>
            </a:r>
            <a:r>
              <a:rPr lang="zh-CN" altLang="en-US" sz="1950" b="1" dirty="0">
                <a:latin typeface="黑体" panose="02010609060101010101" pitchFamily="2" charset="-122"/>
                <a:ea typeface="黑体" panose="02010609060101010101" pitchFamily="2" charset="-122"/>
                <a:cs typeface="黑体" panose="02010609060101010101" pitchFamily="2" charset="-122"/>
              </a:rPr>
              <a:t>而非洲纬度限制了其形成温带气候；</a:t>
            </a:r>
          </a:p>
          <a:p>
            <a:pPr>
              <a:lnSpc>
                <a:spcPct val="120000"/>
              </a:lnSpc>
            </a:pPr>
            <a:r>
              <a:rPr lang="en-US" altLang="zh-CN" sz="1950" b="1" dirty="0">
                <a:latin typeface="黑体" panose="02010609060101010101" pitchFamily="2" charset="-122"/>
                <a:ea typeface="黑体" panose="02010609060101010101" pitchFamily="2" charset="-122"/>
                <a:cs typeface="黑体" panose="02010609060101010101" pitchFamily="2" charset="-122"/>
              </a:rPr>
              <a:t>②</a:t>
            </a:r>
            <a:r>
              <a:rPr lang="zh-CN" altLang="en-US" sz="1950" b="1" dirty="0">
                <a:solidFill>
                  <a:srgbClr val="0000FF"/>
                </a:solidFill>
                <a:latin typeface="黑体" panose="02010609060101010101" pitchFamily="2" charset="-122"/>
                <a:ea typeface="黑体" panose="02010609060101010101" pitchFamily="2" charset="-122"/>
                <a:cs typeface="黑体" panose="02010609060101010101" pitchFamily="2" charset="-122"/>
              </a:rPr>
              <a:t>非洲气候呈南北对称分布，而拉丁美洲气候类型更为复杂。</a:t>
            </a:r>
            <a:r>
              <a:rPr lang="zh-CN" altLang="en-US" sz="1950" b="1" dirty="0">
                <a:latin typeface="黑体" panose="02010609060101010101" pitchFamily="2" charset="-122"/>
                <a:ea typeface="黑体" panose="02010609060101010101" pitchFamily="2" charset="-122"/>
                <a:cs typeface="黑体" panose="02010609060101010101" pitchFamily="2" charset="-122"/>
              </a:rPr>
              <a:t>原因：</a:t>
            </a:r>
            <a:r>
              <a:rPr lang="zh-CN" altLang="en-US" sz="1950" b="1" dirty="0">
                <a:solidFill>
                  <a:srgbClr val="0000FF"/>
                </a:solidFill>
                <a:latin typeface="黑体" panose="02010609060101010101" pitchFamily="2" charset="-122"/>
                <a:ea typeface="黑体" panose="02010609060101010101" pitchFamily="2" charset="-122"/>
                <a:cs typeface="黑体" panose="02010609060101010101" pitchFamily="2" charset="-122"/>
              </a:rPr>
              <a:t>赤道从非洲中部穿过</a:t>
            </a:r>
            <a:r>
              <a:rPr lang="zh-CN" altLang="en-US" sz="1950" b="1" dirty="0">
                <a:latin typeface="黑体" panose="02010609060101010101" pitchFamily="2" charset="-122"/>
                <a:ea typeface="黑体" panose="02010609060101010101" pitchFamily="2" charset="-122"/>
                <a:cs typeface="黑体" panose="02010609060101010101" pitchFamily="2" charset="-122"/>
              </a:rPr>
              <a:t>，且地形以高原为主，地表起伏不大，海岸线平直，而</a:t>
            </a:r>
            <a:r>
              <a:rPr lang="zh-CN" altLang="en-US" sz="1950" b="1" dirty="0">
                <a:solidFill>
                  <a:srgbClr val="0000FF"/>
                </a:solidFill>
                <a:latin typeface="黑体" panose="02010609060101010101" pitchFamily="2" charset="-122"/>
                <a:ea typeface="黑体" panose="02010609060101010101" pitchFamily="2" charset="-122"/>
                <a:cs typeface="黑体" panose="02010609060101010101" pitchFamily="2" charset="-122"/>
              </a:rPr>
              <a:t>赤道从拉丁美洲北部穿过，</a:t>
            </a:r>
            <a:r>
              <a:rPr lang="zh-CN" altLang="en-US" sz="1950" b="1" dirty="0">
                <a:latin typeface="黑体" panose="02010609060101010101" pitchFamily="2" charset="-122"/>
                <a:ea typeface="黑体" panose="02010609060101010101" pitchFamily="2" charset="-122"/>
                <a:cs typeface="黑体" panose="02010609060101010101" pitchFamily="2" charset="-122"/>
              </a:rPr>
              <a:t>且地形复杂，地形对其气候影响较大。</a:t>
            </a:r>
          </a:p>
        </p:txBody>
      </p:sp>
      <p:pic>
        <p:nvPicPr>
          <p:cNvPr id="2097198" name="图片 -2147482374"/>
          <p:cNvPicPr>
            <a:picLocks noChangeAspect="1"/>
          </p:cNvPicPr>
          <p:nvPr/>
        </p:nvPicPr>
        <p:blipFill>
          <a:blip r:embed="rId2"/>
          <a:srcRect l="5129" t="11395" r="5129" b="1824"/>
          <a:stretch>
            <a:fillRect/>
          </a:stretch>
        </p:blipFill>
        <p:spPr>
          <a:xfrm>
            <a:off x="6226492" y="857250"/>
            <a:ext cx="2917508" cy="3594735"/>
          </a:xfrm>
          <a:prstGeom prst="rect">
            <a:avLst/>
          </a:prstGeom>
          <a:noFill/>
          <a:ln w="9525">
            <a:solidFill>
              <a:schemeClr val="tx1"/>
            </a:solidFill>
          </a:ln>
        </p:spPr>
      </p:pic>
      <p:pic>
        <p:nvPicPr>
          <p:cNvPr id="2097199" name="图片 38913" descr="非洲气候类型"/>
          <p:cNvPicPr>
            <a:picLocks noChangeAspect="1"/>
          </p:cNvPicPr>
          <p:nvPr/>
        </p:nvPicPr>
        <p:blipFill>
          <a:blip r:embed="rId3">
            <a:lum bright="-12000" contrast="18000"/>
          </a:blip>
          <a:srcRect l="9238" t="12000" r="7394"/>
          <a:stretch>
            <a:fillRect/>
          </a:stretch>
        </p:blipFill>
        <p:spPr>
          <a:xfrm>
            <a:off x="3987165" y="857250"/>
            <a:ext cx="2239328" cy="2273618"/>
          </a:xfrm>
          <a:prstGeom prst="rect">
            <a:avLst/>
          </a:prstGeom>
          <a:noFill/>
          <a:ln w="9525">
            <a:solidFill>
              <a:schemeClr val="tx1"/>
            </a:solidFill>
          </a:ln>
        </p:spPr>
      </p:pic>
      <p:sp>
        <p:nvSpPr>
          <p:cNvPr id="1048874" name="文本框 2"/>
          <p:cNvSpPr txBox="1"/>
          <p:nvPr/>
        </p:nvSpPr>
        <p:spPr>
          <a:xfrm>
            <a:off x="0" y="1212533"/>
            <a:ext cx="4062889" cy="1588127"/>
          </a:xfrm>
          <a:prstGeom prst="rect">
            <a:avLst/>
          </a:prstGeom>
          <a:noFill/>
        </p:spPr>
        <p:txBody>
          <a:bodyPr wrap="square" rtlCol="0" anchor="t">
            <a:spAutoFit/>
          </a:bodyPr>
          <a:lstStyle/>
          <a:p>
            <a:pPr>
              <a:lnSpc>
                <a:spcPct val="120000"/>
              </a:lnSpc>
            </a:pPr>
            <a:r>
              <a:rPr lang="zh-CN" altLang="en-US" sz="2700" b="1" dirty="0">
                <a:solidFill>
                  <a:srgbClr val="FF0000"/>
                </a:solidFill>
                <a:latin typeface="黑体" panose="02010609060101010101" pitchFamily="2" charset="-122"/>
                <a:ea typeface="黑体" panose="02010609060101010101" pitchFamily="2" charset="-122"/>
                <a:cs typeface="黑体" panose="02010609060101010101" pitchFamily="2" charset="-122"/>
                <a:sym typeface="+mn-ea"/>
              </a:rPr>
              <a:t>比较拉丁美洲与非洲气候类型的异同，并简要说明原因？</a:t>
            </a:r>
          </a:p>
        </p:txBody>
      </p:sp>
    </p:spTree>
    <p:extLst>
      <p:ext uri="{BB962C8B-B14F-4D97-AF65-F5344CB8AC3E}">
        <p14:creationId xmlns:p14="http://schemas.microsoft.com/office/powerpoint/2010/main" val="1037977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98"/>
                                        </p:tgtEl>
                                        <p:attrNameLst>
                                          <p:attrName>style.visibility</p:attrName>
                                        </p:attrNameLst>
                                      </p:cBhvr>
                                      <p:to>
                                        <p:strVal val="visible"/>
                                      </p:to>
                                    </p:set>
                                    <p:anim calcmode="lin" valueType="num">
                                      <p:cBhvr additive="base">
                                        <p:cTn id="7" dur="500" fill="hold"/>
                                        <p:tgtEl>
                                          <p:spTgt spid="2097198"/>
                                        </p:tgtEl>
                                        <p:attrNameLst>
                                          <p:attrName>ppt_x</p:attrName>
                                        </p:attrNameLst>
                                      </p:cBhvr>
                                      <p:tavLst>
                                        <p:tav tm="0">
                                          <p:val>
                                            <p:strVal val="#ppt_x"/>
                                          </p:val>
                                        </p:tav>
                                        <p:tav tm="100000">
                                          <p:val>
                                            <p:strVal val="#ppt_x"/>
                                          </p:val>
                                        </p:tav>
                                      </p:tavLst>
                                    </p:anim>
                                    <p:anim calcmode="lin" valueType="num">
                                      <p:cBhvr additive="base">
                                        <p:cTn id="8" dur="500" fill="hold"/>
                                        <p:tgtEl>
                                          <p:spTgt spid="20971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048873">
                                            <p:txEl>
                                              <p:charRg st="28" end="54"/>
                                            </p:txEl>
                                          </p:spTgt>
                                        </p:tgtEl>
                                        <p:attrNameLst>
                                          <p:attrName>style.visibility</p:attrName>
                                        </p:attrNameLst>
                                      </p:cBhvr>
                                      <p:to>
                                        <p:strVal val="visible"/>
                                      </p:to>
                                    </p:set>
                                    <p:anim calcmode="lin" valueType="num">
                                      <p:cBhvr>
                                        <p:cTn id="13" dur="500" fill="hold"/>
                                        <p:tgtEl>
                                          <p:spTgt spid="1048873">
                                            <p:txEl>
                                              <p:charRg st="28" end="54"/>
                                            </p:txEl>
                                          </p:spTgt>
                                        </p:tgtEl>
                                        <p:attrNameLst>
                                          <p:attrName>ppt_w</p:attrName>
                                        </p:attrNameLst>
                                      </p:cBhvr>
                                      <p:tavLst>
                                        <p:tav tm="0">
                                          <p:val>
                                            <p:fltVal val="0"/>
                                          </p:val>
                                        </p:tav>
                                        <p:tav tm="100000">
                                          <p:val>
                                            <p:strVal val="#ppt_w"/>
                                          </p:val>
                                        </p:tav>
                                      </p:tavLst>
                                    </p:anim>
                                    <p:anim calcmode="lin" valueType="num">
                                      <p:cBhvr>
                                        <p:cTn id="14" dur="500" fill="hold"/>
                                        <p:tgtEl>
                                          <p:spTgt spid="1048873">
                                            <p:txEl>
                                              <p:charRg st="28" end="54"/>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048873">
                                            <p:txEl>
                                              <p:charRg st="54" end="79"/>
                                            </p:txEl>
                                          </p:spTgt>
                                        </p:tgtEl>
                                        <p:attrNameLst>
                                          <p:attrName>style.visibility</p:attrName>
                                        </p:attrNameLst>
                                      </p:cBhvr>
                                      <p:to>
                                        <p:strVal val="visible"/>
                                      </p:to>
                                    </p:set>
                                    <p:anim calcmode="lin" valueType="num">
                                      <p:cBhvr>
                                        <p:cTn id="19" dur="500" fill="hold"/>
                                        <p:tgtEl>
                                          <p:spTgt spid="1048873">
                                            <p:txEl>
                                              <p:charRg st="54" end="79"/>
                                            </p:txEl>
                                          </p:spTgt>
                                        </p:tgtEl>
                                        <p:attrNameLst>
                                          <p:attrName>ppt_w</p:attrName>
                                        </p:attrNameLst>
                                      </p:cBhvr>
                                      <p:tavLst>
                                        <p:tav tm="0">
                                          <p:val>
                                            <p:fltVal val="0"/>
                                          </p:val>
                                        </p:tav>
                                        <p:tav tm="100000">
                                          <p:val>
                                            <p:strVal val="#ppt_w"/>
                                          </p:val>
                                        </p:tav>
                                      </p:tavLst>
                                    </p:anim>
                                    <p:anim calcmode="lin" valueType="num">
                                      <p:cBhvr>
                                        <p:cTn id="20" dur="500" fill="hold"/>
                                        <p:tgtEl>
                                          <p:spTgt spid="1048873">
                                            <p:txEl>
                                              <p:charRg st="54" end="79"/>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048873">
                                            <p:txEl>
                                              <p:charRg st="79" end="101"/>
                                            </p:txEl>
                                          </p:spTgt>
                                        </p:tgtEl>
                                        <p:attrNameLst>
                                          <p:attrName>style.visibility</p:attrName>
                                        </p:attrNameLst>
                                      </p:cBhvr>
                                      <p:to>
                                        <p:strVal val="visible"/>
                                      </p:to>
                                    </p:set>
                                    <p:anim calcmode="lin" valueType="num">
                                      <p:cBhvr>
                                        <p:cTn id="25" dur="500" fill="hold"/>
                                        <p:tgtEl>
                                          <p:spTgt spid="1048873">
                                            <p:txEl>
                                              <p:charRg st="79" end="101"/>
                                            </p:txEl>
                                          </p:spTgt>
                                        </p:tgtEl>
                                        <p:attrNameLst>
                                          <p:attrName>ppt_w</p:attrName>
                                        </p:attrNameLst>
                                      </p:cBhvr>
                                      <p:tavLst>
                                        <p:tav tm="0">
                                          <p:val>
                                            <p:fltVal val="0"/>
                                          </p:val>
                                        </p:tav>
                                        <p:tav tm="100000">
                                          <p:val>
                                            <p:strVal val="#ppt_w"/>
                                          </p:val>
                                        </p:tav>
                                      </p:tavLst>
                                    </p:anim>
                                    <p:anim calcmode="lin" valueType="num">
                                      <p:cBhvr>
                                        <p:cTn id="26" dur="500" fill="hold"/>
                                        <p:tgtEl>
                                          <p:spTgt spid="1048873">
                                            <p:txEl>
                                              <p:charRg st="79" end="101"/>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048873">
                                            <p:txEl>
                                              <p:charRg st="101" end="140"/>
                                            </p:txEl>
                                          </p:spTgt>
                                        </p:tgtEl>
                                        <p:attrNameLst>
                                          <p:attrName>style.visibility</p:attrName>
                                        </p:attrNameLst>
                                      </p:cBhvr>
                                      <p:to>
                                        <p:strVal val="visible"/>
                                      </p:to>
                                    </p:set>
                                    <p:anim calcmode="lin" valueType="num">
                                      <p:cBhvr>
                                        <p:cTn id="31" dur="500" fill="hold"/>
                                        <p:tgtEl>
                                          <p:spTgt spid="1048873">
                                            <p:txEl>
                                              <p:charRg st="101" end="140"/>
                                            </p:txEl>
                                          </p:spTgt>
                                        </p:tgtEl>
                                        <p:attrNameLst>
                                          <p:attrName>ppt_w</p:attrName>
                                        </p:attrNameLst>
                                      </p:cBhvr>
                                      <p:tavLst>
                                        <p:tav tm="0">
                                          <p:val>
                                            <p:fltVal val="0"/>
                                          </p:val>
                                        </p:tav>
                                        <p:tav tm="100000">
                                          <p:val>
                                            <p:strVal val="#ppt_w"/>
                                          </p:val>
                                        </p:tav>
                                      </p:tavLst>
                                    </p:anim>
                                    <p:anim calcmode="lin" valueType="num">
                                      <p:cBhvr>
                                        <p:cTn id="32" dur="500" fill="hold"/>
                                        <p:tgtEl>
                                          <p:spTgt spid="1048873">
                                            <p:txEl>
                                              <p:charRg st="101" end="140"/>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1048873">
                                            <p:txEl>
                                              <p:charRg st="140" end="205"/>
                                            </p:txEl>
                                          </p:spTgt>
                                        </p:tgtEl>
                                        <p:attrNameLst>
                                          <p:attrName>style.visibility</p:attrName>
                                        </p:attrNameLst>
                                      </p:cBhvr>
                                      <p:to>
                                        <p:strVal val="visible"/>
                                      </p:to>
                                    </p:set>
                                    <p:anim calcmode="lin" valueType="num">
                                      <p:cBhvr>
                                        <p:cTn id="37" dur="500" fill="hold"/>
                                        <p:tgtEl>
                                          <p:spTgt spid="1048873">
                                            <p:txEl>
                                              <p:charRg st="140" end="205"/>
                                            </p:txEl>
                                          </p:spTgt>
                                        </p:tgtEl>
                                        <p:attrNameLst>
                                          <p:attrName>ppt_w</p:attrName>
                                        </p:attrNameLst>
                                      </p:cBhvr>
                                      <p:tavLst>
                                        <p:tav tm="0">
                                          <p:val>
                                            <p:fltVal val="0"/>
                                          </p:val>
                                        </p:tav>
                                        <p:tav tm="100000">
                                          <p:val>
                                            <p:strVal val="#ppt_w"/>
                                          </p:val>
                                        </p:tav>
                                      </p:tavLst>
                                    </p:anim>
                                    <p:anim calcmode="lin" valueType="num">
                                      <p:cBhvr>
                                        <p:cTn id="38" dur="500" fill="hold"/>
                                        <p:tgtEl>
                                          <p:spTgt spid="1048873">
                                            <p:txEl>
                                              <p:charRg st="140" end="20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48318" y="61555"/>
            <a:ext cx="6979796" cy="1015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indent="1333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763">
              <a:defRPr/>
            </a:pP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2020.1</a:t>
            </a:r>
            <a:r>
              <a:rPr lang="zh-CN" altLang="en-US" sz="2000" dirty="0">
                <a:solidFill>
                  <a:srgbClr val="FF0000"/>
                </a:solidFill>
                <a:latin typeface="Times New Roman" panose="02020603050405020304" pitchFamily="18" charset="0"/>
                <a:cs typeface="Times New Roman" panose="02020603050405020304" pitchFamily="18" charset="0"/>
              </a:rPr>
              <a:t>浙江） </a:t>
            </a:r>
            <a:r>
              <a:rPr lang="en-US" altLang="zh-CN" sz="2000" dirty="0" smtClean="0">
                <a:latin typeface="Times New Roman" panose="02020603050405020304" pitchFamily="18" charset="0"/>
                <a:cs typeface="Times New Roman" panose="02020603050405020304" pitchFamily="18" charset="0"/>
              </a:rPr>
              <a:t>29.</a:t>
            </a:r>
            <a:r>
              <a:rPr lang="zh-CN" altLang="en-US" sz="2000" dirty="0" smtClean="0">
                <a:latin typeface="Times New Roman" panose="02020603050405020304" pitchFamily="18" charset="0"/>
                <a:cs typeface="Times New Roman" panose="02020603050405020304" pitchFamily="18" charset="0"/>
              </a:rPr>
              <a:t>阅读材料，完成下列问题。（</a:t>
            </a:r>
            <a:r>
              <a:rPr lang="en-US" altLang="zh-CN" sz="2000" dirty="0" smtClean="0">
                <a:latin typeface="Times New Roman" panose="02020603050405020304" pitchFamily="18" charset="0"/>
                <a:cs typeface="Times New Roman" panose="02020603050405020304" pitchFamily="18" charset="0"/>
              </a:rPr>
              <a:t>13</a:t>
            </a:r>
            <a:r>
              <a:rPr lang="zh-CN" altLang="en-US" sz="2000" dirty="0" smtClean="0">
                <a:latin typeface="Times New Roman" panose="02020603050405020304" pitchFamily="18" charset="0"/>
                <a:cs typeface="Times New Roman" panose="02020603050405020304" pitchFamily="18" charset="0"/>
              </a:rPr>
              <a:t>分）</a:t>
            </a:r>
            <a:endParaRPr lang="zh-CN" altLang="en-US" sz="2000" dirty="0" smtClean="0"/>
          </a:p>
          <a:p>
            <a:pPr>
              <a:defRPr/>
            </a:pPr>
            <a:r>
              <a:rPr lang="zh-CN" altLang="en-US" sz="2000" dirty="0" smtClean="0">
                <a:solidFill>
                  <a:srgbClr val="000000"/>
                </a:solidFill>
                <a:latin typeface="黑体" panose="02010609060101010101" pitchFamily="49" charset="-122"/>
                <a:cs typeface="Times New Roman" panose="02020603050405020304" pitchFamily="18" charset="0"/>
              </a:rPr>
              <a:t>材料一</a:t>
            </a:r>
            <a:r>
              <a:rPr lang="zh-CN" altLang="en-US" sz="2000" dirty="0" smtClean="0">
                <a:solidFill>
                  <a:srgbClr val="000000"/>
                </a:solidFill>
                <a:latin typeface="Calibri" panose="020F0502020204030204" pitchFamily="34" charset="0"/>
                <a:cs typeface="Times New Roman" panose="02020603050405020304" pitchFamily="18" charset="0"/>
              </a:rPr>
              <a:t>  </a:t>
            </a:r>
            <a:r>
              <a:rPr lang="zh-CN" altLang="en-US" sz="2000" dirty="0" smtClean="0">
                <a:latin typeface="华文楷体" panose="02010600040101010101" pitchFamily="2" charset="-122"/>
                <a:cs typeface="Times New Roman" panose="02020603050405020304" pitchFamily="18" charset="0"/>
              </a:rPr>
              <a:t>图</a:t>
            </a:r>
            <a:r>
              <a:rPr lang="en-US" altLang="zh-CN" sz="2000" dirty="0" smtClean="0">
                <a:latin typeface="Calibri" panose="020F0502020204030204" pitchFamily="34" charset="0"/>
                <a:cs typeface="Times New Roman" panose="02020603050405020304" pitchFamily="18" charset="0"/>
              </a:rPr>
              <a:t>1</a:t>
            </a:r>
            <a:r>
              <a:rPr lang="zh-CN" altLang="en-US" sz="2000" dirty="0" smtClean="0">
                <a:latin typeface="华文楷体" panose="02010600040101010101" pitchFamily="2" charset="-122"/>
                <a:cs typeface="Times New Roman" panose="02020603050405020304" pitchFamily="18" charset="0"/>
              </a:rPr>
              <a:t>为世界某区域略图，图</a:t>
            </a:r>
            <a:r>
              <a:rPr lang="en-US" altLang="zh-CN" sz="2000" dirty="0" smtClean="0">
                <a:latin typeface="Calibri" panose="020F0502020204030204" pitchFamily="34" charset="0"/>
                <a:cs typeface="Times New Roman" panose="02020603050405020304" pitchFamily="18" charset="0"/>
              </a:rPr>
              <a:t>2</a:t>
            </a:r>
            <a:r>
              <a:rPr lang="zh-CN" altLang="en-US" sz="2000" dirty="0" smtClean="0">
                <a:latin typeface="华文楷体" panose="02010600040101010101" pitchFamily="2" charset="-122"/>
                <a:cs typeface="Times New Roman" panose="02020603050405020304" pitchFamily="18" charset="0"/>
              </a:rPr>
              <a:t>是图</a:t>
            </a:r>
            <a:r>
              <a:rPr lang="en-US" altLang="zh-CN" sz="2000" dirty="0" smtClean="0">
                <a:latin typeface="Calibri" panose="020F0502020204030204" pitchFamily="34" charset="0"/>
                <a:cs typeface="Times New Roman" panose="02020603050405020304" pitchFamily="18" charset="0"/>
              </a:rPr>
              <a:t>1</a:t>
            </a:r>
            <a:r>
              <a:rPr lang="zh-CN" altLang="en-US" sz="2000" dirty="0" smtClean="0">
                <a:latin typeface="华文楷体" panose="02010600040101010101" pitchFamily="2" charset="-122"/>
                <a:cs typeface="Times New Roman" panose="02020603050405020304" pitchFamily="18" charset="0"/>
              </a:rPr>
              <a:t>中丙地的气候资料</a:t>
            </a:r>
            <a:endParaRPr lang="zh-CN" altLang="en-US" sz="2000" dirty="0" smtClean="0"/>
          </a:p>
          <a:p>
            <a:pPr>
              <a:defRPr/>
            </a:pPr>
            <a:endParaRPr lang="zh-CN" altLang="en-US" sz="2000" dirty="0" smtClean="0"/>
          </a:p>
        </p:txBody>
      </p:sp>
      <p:pic>
        <p:nvPicPr>
          <p:cNvPr id="3077" name="图片 7" descr="646"/>
          <p:cNvPicPr>
            <a:picLocks noChangeAspect="1" noChangeArrowheads="1"/>
          </p:cNvPicPr>
          <p:nvPr/>
        </p:nvPicPr>
        <p:blipFill>
          <a:blip r:embed="rId2" cstate="print">
            <a:lum bright="-6000" contrast="24000"/>
            <a:extLst>
              <a:ext uri="{28A0092B-C50C-407E-A947-70E740481C1C}">
                <a14:useLocalDpi xmlns:a14="http://schemas.microsoft.com/office/drawing/2010/main" val="0"/>
              </a:ext>
            </a:extLst>
          </a:blip>
          <a:srcRect l="12805" t="61960" r="8765" b="5066"/>
          <a:stretch>
            <a:fillRect/>
          </a:stretch>
        </p:blipFill>
        <p:spPr bwMode="auto">
          <a:xfrm>
            <a:off x="148318" y="2907506"/>
            <a:ext cx="5227975" cy="331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48318" y="754092"/>
            <a:ext cx="8897711" cy="169277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nchor="ctr">
            <a:spAutoFit/>
          </a:bodyPr>
          <a:lstStyle>
            <a:lvl1pPr indent="4763"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133350">
              <a:defRPr/>
            </a:pPr>
            <a:r>
              <a:rPr lang="zh-CN" sz="2000" b="1" dirty="0" smtClean="0">
                <a:latin typeface="黑体" panose="02010609060101010101" pitchFamily="49" charset="-122"/>
                <a:cs typeface="Times New Roman" panose="02020603050405020304" pitchFamily="18" charset="0"/>
              </a:rPr>
              <a:t>材料二</a:t>
            </a:r>
            <a:r>
              <a:rPr lang="zh-CN" altLang="en-US" sz="2000" b="1" dirty="0" smtClean="0">
                <a:latin typeface="Calibri" panose="020F0502020204030204" pitchFamily="34" charset="0"/>
                <a:cs typeface="Times New Roman" panose="02020603050405020304" pitchFamily="18" charset="0"/>
              </a:rPr>
              <a:t>  </a:t>
            </a:r>
            <a:r>
              <a:rPr lang="zh-CN" altLang="en-US" sz="2000" b="1" dirty="0" smtClean="0">
                <a:latin typeface="华文楷体" panose="02010600040101010101" pitchFamily="2" charset="-122"/>
                <a:cs typeface="Times New Roman" panose="02020603050405020304" pitchFamily="18" charset="0"/>
              </a:rPr>
              <a:t>甲地是全世界最大的露天铜矿，该矿易采易选，冶炼铜需要大量的水。甲地经百年开釆，形成了长</a:t>
            </a:r>
            <a:r>
              <a:rPr lang="en-US" altLang="zh-CN" sz="2000" b="1" dirty="0" smtClean="0">
                <a:latin typeface="Calibri" panose="020F0502020204030204" pitchFamily="34" charset="0"/>
                <a:cs typeface="Times New Roman" panose="02020603050405020304" pitchFamily="18" charset="0"/>
              </a:rPr>
              <a:t>4300</a:t>
            </a:r>
            <a:r>
              <a:rPr lang="zh-CN" altLang="en-US" sz="2000" b="1" dirty="0" smtClean="0">
                <a:latin typeface="华文楷体" panose="02010600040101010101" pitchFamily="2" charset="-122"/>
                <a:cs typeface="Times New Roman" panose="02020603050405020304" pitchFamily="18" charset="0"/>
              </a:rPr>
              <a:t>米、宽</a:t>
            </a:r>
            <a:r>
              <a:rPr lang="en-US" altLang="zh-CN" sz="2000" b="1" dirty="0" smtClean="0">
                <a:latin typeface="Calibri" panose="020F0502020204030204" pitchFamily="34" charset="0"/>
                <a:cs typeface="Times New Roman" panose="02020603050405020304" pitchFamily="18" charset="0"/>
              </a:rPr>
              <a:t>3000</a:t>
            </a:r>
            <a:r>
              <a:rPr lang="zh-CN" altLang="en-US" sz="2000" b="1" dirty="0" smtClean="0">
                <a:latin typeface="华文楷体" panose="02010600040101010101" pitchFamily="2" charset="-122"/>
                <a:cs typeface="Times New Roman" panose="02020603050405020304" pitchFamily="18" charset="0"/>
              </a:rPr>
              <a:t>米、深</a:t>
            </a:r>
            <a:r>
              <a:rPr lang="en-US" altLang="zh-CN" sz="2000" b="1" dirty="0" smtClean="0">
                <a:latin typeface="Calibri" panose="020F0502020204030204" pitchFamily="34" charset="0"/>
                <a:cs typeface="Times New Roman" panose="02020603050405020304" pitchFamily="18" charset="0"/>
              </a:rPr>
              <a:t>700</a:t>
            </a:r>
            <a:r>
              <a:rPr lang="zh-CN" altLang="en-US" sz="2000" b="1" dirty="0" smtClean="0">
                <a:latin typeface="华文楷体" panose="02010600040101010101" pitchFamily="2" charset="-122"/>
                <a:cs typeface="Times New Roman" panose="02020603050405020304" pitchFamily="18" charset="0"/>
              </a:rPr>
              <a:t>米的巨型深坑，横亘在沙漠中，如同地球上一块型伤疤。现甲地所在国重视环境保护监管，建立了有效的环境影响评价体系。</a:t>
            </a:r>
            <a:endParaRPr lang="zh-CN" altLang="en-US" sz="2000" b="1" dirty="0" smtClean="0"/>
          </a:p>
          <a:p>
            <a:pPr>
              <a:defRPr/>
            </a:pPr>
            <a:r>
              <a:rPr lang="zh-CN" altLang="en-US" sz="2400" b="1" dirty="0" smtClean="0">
                <a:solidFill>
                  <a:srgbClr val="0221DE"/>
                </a:solidFill>
                <a:latin typeface="Times New Roman" panose="02020603050405020304" pitchFamily="18" charset="0"/>
                <a:cs typeface="Times New Roman" panose="02020603050405020304" pitchFamily="18" charset="0"/>
              </a:rPr>
              <a:t>（</a:t>
            </a:r>
            <a:r>
              <a:rPr lang="en-US" altLang="zh-CN" sz="2400" b="1" dirty="0" smtClean="0">
                <a:solidFill>
                  <a:srgbClr val="0221DE"/>
                </a:solidFill>
                <a:latin typeface="Times New Roman" panose="02020603050405020304" pitchFamily="18" charset="0"/>
                <a:cs typeface="Times New Roman" panose="02020603050405020304" pitchFamily="18" charset="0"/>
              </a:rPr>
              <a:t>3</a:t>
            </a:r>
            <a:r>
              <a:rPr lang="zh-CN" altLang="en-US" sz="2400" b="1" dirty="0" smtClean="0">
                <a:solidFill>
                  <a:srgbClr val="0221DE"/>
                </a:solidFill>
                <a:latin typeface="Times New Roman" panose="02020603050405020304" pitchFamily="18" charset="0"/>
                <a:cs typeface="Times New Roman" panose="02020603050405020304" pitchFamily="18" charset="0"/>
              </a:rPr>
              <a:t>）丙地东临大西洋，气候却干燥少雨，说明其成因。（</a:t>
            </a:r>
            <a:r>
              <a:rPr lang="en-US" altLang="zh-CN" sz="2400" b="1" dirty="0" smtClean="0">
                <a:solidFill>
                  <a:srgbClr val="0221DE"/>
                </a:solidFill>
                <a:latin typeface="Times New Roman" panose="02020603050405020304" pitchFamily="18" charset="0"/>
                <a:cs typeface="Times New Roman" panose="02020603050405020304" pitchFamily="18" charset="0"/>
              </a:rPr>
              <a:t>4</a:t>
            </a:r>
            <a:r>
              <a:rPr lang="zh-CN" altLang="en-US" sz="2400" b="1" dirty="0" smtClean="0">
                <a:solidFill>
                  <a:srgbClr val="0221DE"/>
                </a:solidFill>
                <a:latin typeface="Times New Roman" panose="02020603050405020304" pitchFamily="18" charset="0"/>
                <a:cs typeface="Times New Roman" panose="02020603050405020304" pitchFamily="18" charset="0"/>
              </a:rPr>
              <a:t>分）</a:t>
            </a:r>
            <a:r>
              <a:rPr lang="zh-CN" altLang="en-US" sz="2400" b="1" dirty="0" smtClean="0">
                <a:solidFill>
                  <a:srgbClr val="0221DE"/>
                </a:solidFill>
              </a:rPr>
              <a:t> </a:t>
            </a:r>
          </a:p>
        </p:txBody>
      </p:sp>
      <p:sp>
        <p:nvSpPr>
          <p:cNvPr id="2" name="矩形 1"/>
          <p:cNvSpPr/>
          <p:nvPr/>
        </p:nvSpPr>
        <p:spPr>
          <a:xfrm>
            <a:off x="5410199" y="3139400"/>
            <a:ext cx="3733801" cy="2308324"/>
          </a:xfrm>
          <a:prstGeom prst="rect">
            <a:avLst/>
          </a:prstGeom>
        </p:spPr>
        <p:txBody>
          <a:bodyPr wrap="square">
            <a:spAutoFit/>
          </a:bodyPr>
          <a:lstStyle/>
          <a:p>
            <a:pPr indent="133350">
              <a:defRPr/>
            </a:pPr>
            <a:r>
              <a:rPr lang="zh-CN" altLang="zh-CN" sz="2400" b="1" kern="100" dirty="0">
                <a:solidFill>
                  <a:srgbClr val="FF0000"/>
                </a:solidFill>
                <a:latin typeface="Times New Roman" panose="02020603050405020304" pitchFamily="18" charset="0"/>
                <a:cs typeface="Times New Roman" panose="02020603050405020304" pitchFamily="18" charset="0"/>
              </a:rPr>
              <a:t>（</a:t>
            </a:r>
            <a:r>
              <a:rPr lang="en-US" altLang="zh-CN" sz="2400" b="1" kern="100" dirty="0">
                <a:solidFill>
                  <a:srgbClr val="FF0000"/>
                </a:solidFill>
                <a:latin typeface="Times New Roman" panose="02020603050405020304" pitchFamily="18" charset="0"/>
                <a:cs typeface="Times New Roman" panose="02020603050405020304" pitchFamily="18" charset="0"/>
              </a:rPr>
              <a:t>3</a:t>
            </a:r>
            <a:r>
              <a:rPr lang="zh-CN" altLang="zh-CN" sz="2400" b="1" kern="100" dirty="0">
                <a:solidFill>
                  <a:srgbClr val="FF0000"/>
                </a:solidFill>
                <a:latin typeface="Times New Roman" panose="02020603050405020304" pitchFamily="18" charset="0"/>
                <a:cs typeface="Times New Roman" panose="02020603050405020304" pitchFamily="18" charset="0"/>
              </a:rPr>
              <a:t>）地处西风带，西侧的安第斯山脉阻挡了来自太平洋的丰富水汽；部分越过安第斯山脉的气流，沿背风坡下沉，气温升高，难以形成降水。</a:t>
            </a:r>
            <a:endParaRPr lang="zh-CN" altLang="zh-CN" sz="2400" b="1" kern="100" dirty="0">
              <a:solidFill>
                <a:srgbClr val="FF0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505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pic>
        <p:nvPicPr>
          <p:cNvPr id="5" name="图片 4" descr="拉丁美洲洋流_副本"/>
          <p:cNvPicPr>
            <a:picLocks noChangeAspect="1"/>
          </p:cNvPicPr>
          <p:nvPr/>
        </p:nvPicPr>
        <p:blipFill>
          <a:blip r:embed="rId2"/>
          <a:stretch>
            <a:fillRect/>
          </a:stretch>
        </p:blipFill>
        <p:spPr>
          <a:xfrm>
            <a:off x="4120515" y="864235"/>
            <a:ext cx="4927600" cy="5874385"/>
          </a:xfrm>
          <a:prstGeom prst="rect">
            <a:avLst/>
          </a:prstGeom>
          <a:ln>
            <a:solidFill>
              <a:schemeClr val="tx1">
                <a:lumMod val="95000"/>
                <a:lumOff val="5000"/>
              </a:schemeClr>
            </a:solidFill>
          </a:ln>
        </p:spPr>
      </p:pic>
      <p:sp>
        <p:nvSpPr>
          <p:cNvPr id="8" name="文本框 7"/>
          <p:cNvSpPr txBox="1"/>
          <p:nvPr/>
        </p:nvSpPr>
        <p:spPr>
          <a:xfrm>
            <a:off x="145415" y="864006"/>
            <a:ext cx="301688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3</a:t>
            </a:r>
            <a:r>
              <a:rPr lang="zh-CN" altLang="en-US" sz="2800" b="1">
                <a:solidFill>
                  <a:schemeClr val="tx1"/>
                </a:solidFill>
                <a:effectLst/>
                <a:latin typeface="+mn-ea"/>
                <a:cs typeface="+mn-ea"/>
              </a:rPr>
              <a:t>、</a:t>
            </a:r>
            <a:r>
              <a:rPr lang="zh-CN" sz="3200">
                <a:solidFill>
                  <a:schemeClr val="tx1"/>
                </a:solidFill>
                <a:effectLst/>
                <a:latin typeface="+mn-ea"/>
                <a:cs typeface="+mn-ea"/>
              </a:rPr>
              <a:t>拉美的洋流</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7" name="文本框 6"/>
          <p:cNvSpPr txBox="1"/>
          <p:nvPr/>
        </p:nvSpPr>
        <p:spPr>
          <a:xfrm>
            <a:off x="145415" y="1620012"/>
            <a:ext cx="281749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chemeClr val="tx1"/>
                </a:solidFill>
                <a:latin typeface="+mn-ea"/>
                <a:cs typeface="+mn-ea"/>
              </a:rPr>
              <a:t>洋流与气候：</a:t>
            </a:r>
          </a:p>
        </p:txBody>
      </p:sp>
      <p:sp>
        <p:nvSpPr>
          <p:cNvPr id="18" name="文本框 17"/>
          <p:cNvSpPr txBox="1"/>
          <p:nvPr/>
        </p:nvSpPr>
        <p:spPr>
          <a:xfrm>
            <a:off x="145415" y="2232016"/>
            <a:ext cx="3870325" cy="274891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40000"/>
              </a:lnSpc>
            </a:pPr>
            <a:r>
              <a:rPr lang="zh-CN" altLang="en-US" sz="2400" b="1">
                <a:solidFill>
                  <a:srgbClr val="FF0000"/>
                </a:solidFill>
              </a:rPr>
              <a:t>巴西暖流：</a:t>
            </a:r>
            <a:r>
              <a:rPr lang="zh-CN" altLang="en-US" sz="2400" b="1"/>
              <a:t>热带雨林气候</a:t>
            </a:r>
          </a:p>
          <a:p>
            <a:pPr>
              <a:lnSpc>
                <a:spcPct val="140000"/>
              </a:lnSpc>
            </a:pPr>
            <a:r>
              <a:rPr lang="zh-CN" altLang="en-US" sz="2400" b="1">
                <a:solidFill>
                  <a:srgbClr val="FF0000"/>
                </a:solidFill>
                <a:sym typeface="+mn-ea"/>
              </a:rPr>
              <a:t>墨西哥湾暖流：</a:t>
            </a:r>
            <a:r>
              <a:rPr lang="zh-CN" altLang="en-US" sz="2400" b="1">
                <a:sym typeface="+mn-ea"/>
              </a:rPr>
              <a:t>热带雨林</a:t>
            </a:r>
            <a:endParaRPr lang="zh-CN" altLang="en-US" sz="2400" b="1"/>
          </a:p>
          <a:p>
            <a:pPr>
              <a:lnSpc>
                <a:spcPct val="140000"/>
              </a:lnSpc>
            </a:pPr>
            <a:r>
              <a:rPr lang="zh-CN" altLang="en-US" sz="2400" b="1">
                <a:solidFill>
                  <a:srgbClr val="FF0000"/>
                </a:solidFill>
                <a:sym typeface="+mn-ea"/>
              </a:rPr>
              <a:t>南赤道暖流：</a:t>
            </a:r>
            <a:r>
              <a:rPr lang="zh-CN" altLang="en-US" sz="2400" b="1">
                <a:solidFill>
                  <a:schemeClr val="tx1"/>
                </a:solidFill>
                <a:sym typeface="+mn-ea"/>
              </a:rPr>
              <a:t>热带雨林气候</a:t>
            </a:r>
            <a:endParaRPr lang="zh-CN" altLang="en-US" sz="2400"/>
          </a:p>
          <a:p>
            <a:pPr>
              <a:lnSpc>
                <a:spcPct val="140000"/>
              </a:lnSpc>
            </a:pPr>
            <a:r>
              <a:rPr lang="zh-CN" altLang="en-US" sz="2400" b="1">
                <a:solidFill>
                  <a:srgbClr val="0221DE"/>
                </a:solidFill>
                <a:sym typeface="+mn-ea"/>
              </a:rPr>
              <a:t>加利福利亚寒流：</a:t>
            </a:r>
            <a:r>
              <a:rPr lang="zh-CN" altLang="en-US" sz="2400" b="1">
                <a:sym typeface="+mn-ea"/>
              </a:rPr>
              <a:t>热带沙漠</a:t>
            </a:r>
            <a:endParaRPr lang="zh-CN" altLang="en-US" sz="2400" b="1">
              <a:solidFill>
                <a:srgbClr val="0221DE"/>
              </a:solidFill>
              <a:sym typeface="+mn-ea"/>
            </a:endParaRPr>
          </a:p>
          <a:p>
            <a:pPr>
              <a:lnSpc>
                <a:spcPct val="140000"/>
              </a:lnSpc>
            </a:pPr>
            <a:r>
              <a:rPr lang="zh-CN" altLang="en-US" sz="2400" b="1">
                <a:solidFill>
                  <a:srgbClr val="0221DE"/>
                </a:solidFill>
                <a:sym typeface="+mn-ea"/>
              </a:rPr>
              <a:t>秘鲁寒流：</a:t>
            </a:r>
            <a:r>
              <a:rPr lang="zh-CN" altLang="en-US" sz="2400" b="1">
                <a:sym typeface="+mn-ea"/>
              </a:rPr>
              <a:t>热带沙漠</a:t>
            </a:r>
            <a:r>
              <a:rPr lang="zh-CN" altLang="en-US" sz="2400" b="1">
                <a:solidFill>
                  <a:srgbClr val="FF0000"/>
                </a:solidFill>
                <a:sym typeface="+mn-ea"/>
              </a:rPr>
              <a:t>延长</a:t>
            </a:r>
            <a:endParaRPr lang="zh-CN" altLang="en-US" sz="2400" b="1">
              <a:sym typeface="+mn-ea"/>
            </a:endParaRPr>
          </a:p>
          <a:p>
            <a:pPr>
              <a:lnSpc>
                <a:spcPct val="20000"/>
              </a:lnSpc>
            </a:pPr>
            <a:endParaRPr lang="zh-CN" altLang="en-US" sz="2400" b="1">
              <a:sym typeface="+mn-ea"/>
            </a:endParaRPr>
          </a:p>
        </p:txBody>
      </p:sp>
      <p:sp>
        <p:nvSpPr>
          <p:cNvPr id="4" name="文本框 3"/>
          <p:cNvSpPr txBox="1"/>
          <p:nvPr/>
        </p:nvSpPr>
        <p:spPr>
          <a:xfrm>
            <a:off x="145415" y="5112038"/>
            <a:ext cx="281749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solidFill>
                <a:latin typeface="+mn-ea"/>
                <a:cs typeface="+mn-ea"/>
              </a:rPr>
              <a:t>洋流与渔业：</a:t>
            </a:r>
          </a:p>
        </p:txBody>
      </p:sp>
      <p:sp>
        <p:nvSpPr>
          <p:cNvPr id="10" name="文本框 9"/>
          <p:cNvSpPr txBox="1"/>
          <p:nvPr/>
        </p:nvSpPr>
        <p:spPr>
          <a:xfrm>
            <a:off x="145415" y="5724042"/>
            <a:ext cx="3869690" cy="101409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zh-CN" altLang="en-US" sz="2400" b="1">
                <a:solidFill>
                  <a:srgbClr val="0221DE"/>
                </a:solidFill>
              </a:rPr>
              <a:t>秘鲁寒流</a:t>
            </a:r>
            <a:r>
              <a:rPr lang="zh-CN" altLang="en-US" sz="2400" b="1">
                <a:solidFill>
                  <a:srgbClr val="FF0000"/>
                </a:solidFill>
              </a:rPr>
              <a:t>（离岸风引起的上升补偿流）</a:t>
            </a:r>
            <a:r>
              <a:rPr lang="zh-CN" altLang="en-US" sz="2400" b="1">
                <a:solidFill>
                  <a:srgbClr val="0221DE"/>
                </a:solidFill>
              </a:rPr>
              <a:t>：</a:t>
            </a:r>
            <a:r>
              <a:rPr lang="zh-CN" altLang="en-US" sz="2400" b="1">
                <a:sym typeface="+mn-ea"/>
              </a:rPr>
              <a:t>秘鲁渔场</a:t>
            </a:r>
          </a:p>
          <a:p>
            <a:pPr>
              <a:lnSpc>
                <a:spcPct val="10000"/>
              </a:lnSpc>
            </a:pPr>
            <a:endParaRPr lang="zh-CN" altLang="en-US" sz="2400" b="1">
              <a:sym typeface="+mn-ea"/>
            </a:endParaRPr>
          </a:p>
        </p:txBody>
      </p:sp>
      <p:pic>
        <p:nvPicPr>
          <p:cNvPr id="6" name="图片 5" descr="图片2"/>
          <p:cNvPicPr>
            <a:picLocks noChangeAspect="1"/>
          </p:cNvPicPr>
          <p:nvPr/>
        </p:nvPicPr>
        <p:blipFill>
          <a:blip r:embed="rId3"/>
          <a:stretch>
            <a:fillRect/>
          </a:stretch>
        </p:blipFill>
        <p:spPr>
          <a:xfrm rot="20640000">
            <a:off x="7150100" y="3463290"/>
            <a:ext cx="1819910" cy="1628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8" grpId="0" bldLvl="0" animBg="1"/>
      <p:bldP spid="4" grpId="0" bldLvl="0" animBg="1"/>
      <p:bldP spid="10"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pic>
        <p:nvPicPr>
          <p:cNvPr id="4101" name="图片 172"/>
          <p:cNvPicPr>
            <a:picLocks noChangeAspect="1" noChangeArrowheads="1"/>
          </p:cNvPicPr>
          <p:nvPr/>
        </p:nvPicPr>
        <p:blipFill>
          <a:blip r:embed="rId2">
            <a:extLst>
              <a:ext uri="{28A0092B-C50C-407E-A947-70E740481C1C}">
                <a14:useLocalDpi xmlns:a14="http://schemas.microsoft.com/office/drawing/2010/main" val="0"/>
              </a:ext>
            </a:extLst>
          </a:blip>
          <a:srcRect b="10783"/>
          <a:stretch>
            <a:fillRect/>
          </a:stretch>
        </p:blipFill>
        <p:spPr bwMode="auto">
          <a:xfrm>
            <a:off x="5562599" y="846137"/>
            <a:ext cx="3449697" cy="3693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22929" y="482166"/>
            <a:ext cx="5352585"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nchor="ctr">
            <a:spAutoFit/>
          </a:bodyPr>
          <a:lstStyle>
            <a:lvl1pPr indent="1349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2400" b="1" dirty="0" smtClean="0">
                <a:latin typeface="楷体" panose="02010609060101010101" pitchFamily="49" charset="-122"/>
                <a:cs typeface="Times New Roman" panose="02020603050405020304" pitchFamily="18" charset="0"/>
              </a:rPr>
              <a:t>(2020.7</a:t>
            </a:r>
            <a:r>
              <a:rPr lang="zh-CN" altLang="en-US" sz="2400" b="1" dirty="0" smtClean="0">
                <a:latin typeface="楷体" panose="02010609060101010101" pitchFamily="49" charset="-122"/>
                <a:cs typeface="Times New Roman" panose="02020603050405020304" pitchFamily="18" charset="0"/>
              </a:rPr>
              <a:t>浙江）</a:t>
            </a:r>
            <a:r>
              <a:rPr lang="zh-CN" sz="2400" b="1" dirty="0" smtClean="0">
                <a:latin typeface="楷体" panose="02010609060101010101" pitchFamily="49" charset="-122"/>
                <a:cs typeface="Times New Roman" panose="02020603050405020304" pitchFamily="18" charset="0"/>
              </a:rPr>
              <a:t>右图为世界部分区</a:t>
            </a:r>
            <a:r>
              <a:rPr lang="zh-CN" altLang="en-US" sz="2400" b="1" dirty="0">
                <a:latin typeface="楷体" panose="02010609060101010101" pitchFamily="49" charset="-122"/>
                <a:cs typeface="Times New Roman" panose="02020603050405020304" pitchFamily="18" charset="0"/>
              </a:rPr>
              <a:t>域</a:t>
            </a:r>
            <a:r>
              <a:rPr lang="zh-CN" sz="2400" b="1" dirty="0" smtClean="0">
                <a:latin typeface="楷体" panose="02010609060101010101" pitchFamily="49" charset="-122"/>
                <a:cs typeface="Times New Roman" panose="02020603050405020304" pitchFamily="18" charset="0"/>
              </a:rPr>
              <a:t>洋流分布示意图，图中虚线代表洋流。</a:t>
            </a:r>
            <a:r>
              <a:rPr lang="zh-CN" sz="2400" b="1" dirty="0" smtClean="0">
                <a:latin typeface="Times New Roman" panose="02020603050405020304" pitchFamily="18" charset="0"/>
                <a:cs typeface="Times New Roman" panose="02020603050405020304" pitchFamily="18" charset="0"/>
              </a:rPr>
              <a:t>完成 </a:t>
            </a:r>
            <a:r>
              <a:rPr lang="en-US" altLang="zh-CN" sz="2400" b="1" dirty="0" smtClean="0">
                <a:latin typeface="Times New Roman" panose="02020603050405020304" pitchFamily="18" charset="0"/>
                <a:cs typeface="Times New Roman" panose="02020603050405020304" pitchFamily="18" charset="0"/>
              </a:rPr>
              <a:t>8</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9</a:t>
            </a:r>
            <a:r>
              <a:rPr lang="zh-CN" altLang="en-US" sz="2400" b="1" dirty="0" smtClean="0">
                <a:latin typeface="Times New Roman" panose="02020603050405020304" pitchFamily="18" charset="0"/>
                <a:cs typeface="Times New Roman" panose="02020603050405020304" pitchFamily="18" charset="0"/>
              </a:rPr>
              <a:t>题。</a:t>
            </a:r>
            <a:endParaRPr lang="zh-CN" altLang="en-US" sz="2400" b="1" dirty="0" smtClean="0"/>
          </a:p>
          <a:p>
            <a:pPr>
              <a:defRPr/>
            </a:pPr>
            <a:r>
              <a:rPr lang="en-US" altLang="zh-CN" sz="2400" b="1" dirty="0" smtClean="0">
                <a:latin typeface="Times New Roman" panose="02020603050405020304" pitchFamily="18" charset="0"/>
                <a:cs typeface="Times New Roman" panose="02020603050405020304" pitchFamily="18" charset="0"/>
              </a:rPr>
              <a:t>8.</a:t>
            </a:r>
            <a:r>
              <a:rPr lang="zh-CN" altLang="en-US" sz="2400" b="1" dirty="0" smtClean="0">
                <a:latin typeface="Times New Roman" panose="02020603050405020304" pitchFamily="18" charset="0"/>
                <a:cs typeface="Times New Roman" panose="02020603050405020304" pitchFamily="18" charset="0"/>
              </a:rPr>
              <a:t>图中甲洋流</a:t>
            </a:r>
            <a:endParaRPr lang="zh-CN" altLang="en-US" sz="2400" b="1" dirty="0" smtClean="0"/>
          </a:p>
          <a:p>
            <a:pPr>
              <a:defRPr/>
            </a:pPr>
            <a:r>
              <a:rPr lang="en-US" altLang="zh-CN" sz="2400" b="1" dirty="0" smtClean="0">
                <a:latin typeface="Times New Roman" panose="02020603050405020304" pitchFamily="18" charset="0"/>
                <a:cs typeface="Times New Roman" panose="02020603050405020304" pitchFamily="18" charset="0"/>
              </a:rPr>
              <a:t>A.</a:t>
            </a:r>
            <a:r>
              <a:rPr lang="zh-CN" altLang="en-US" sz="2400" b="1" dirty="0" smtClean="0">
                <a:latin typeface="Times New Roman" panose="02020603050405020304" pitchFamily="18" charset="0"/>
                <a:cs typeface="Times New Roman" panose="02020603050405020304" pitchFamily="18" charset="0"/>
              </a:rPr>
              <a:t>位于副极地环流圈 </a:t>
            </a:r>
            <a:endParaRPr lang="en-US" altLang="zh-CN" sz="2400" b="1" dirty="0" smtClean="0">
              <a:latin typeface="Times New Roman" panose="02020603050405020304" pitchFamily="18" charset="0"/>
              <a:cs typeface="Times New Roman" panose="02020603050405020304" pitchFamily="18" charset="0"/>
            </a:endParaRPr>
          </a:p>
          <a:p>
            <a:pPr>
              <a:defRPr/>
            </a:pPr>
            <a:r>
              <a:rPr lang="en-US" altLang="zh-CN" sz="2400" b="1" dirty="0" smtClean="0">
                <a:latin typeface="Times New Roman" panose="02020603050405020304" pitchFamily="18" charset="0"/>
                <a:cs typeface="Times New Roman" panose="02020603050405020304" pitchFamily="18" charset="0"/>
              </a:rPr>
              <a:t>B.</a:t>
            </a:r>
            <a:r>
              <a:rPr lang="zh-CN" altLang="en-US" sz="2400" b="1" dirty="0" smtClean="0">
                <a:latin typeface="Times New Roman" panose="02020603050405020304" pitchFamily="18" charset="0"/>
                <a:cs typeface="Times New Roman" panose="02020603050405020304" pitchFamily="18" charset="0"/>
              </a:rPr>
              <a:t>呈逆时针方向流动</a:t>
            </a:r>
            <a:endParaRPr lang="zh-CN" altLang="en-US" sz="2400" b="1" dirty="0" smtClean="0"/>
          </a:p>
          <a:p>
            <a:pPr>
              <a:defRPr/>
            </a:pPr>
            <a:r>
              <a:rPr lang="en-US" altLang="zh-CN" sz="2400" b="1" dirty="0" smtClean="0">
                <a:latin typeface="Times New Roman" panose="02020603050405020304" pitchFamily="18" charset="0"/>
                <a:cs typeface="Times New Roman" panose="02020603050405020304" pitchFamily="18" charset="0"/>
              </a:rPr>
              <a:t>C.</a:t>
            </a:r>
            <a:r>
              <a:rPr lang="zh-CN" altLang="en-US" sz="2400" b="1" dirty="0" smtClean="0">
                <a:latin typeface="Times New Roman" panose="02020603050405020304" pitchFamily="18" charset="0"/>
                <a:cs typeface="Times New Roman" panose="02020603050405020304" pitchFamily="18" charset="0"/>
              </a:rPr>
              <a:t>受极地东风影响大 </a:t>
            </a:r>
            <a:endParaRPr lang="en-US" altLang="zh-CN" sz="2400" b="1" dirty="0" smtClean="0">
              <a:latin typeface="Times New Roman" panose="02020603050405020304" pitchFamily="18" charset="0"/>
              <a:cs typeface="Times New Roman" panose="02020603050405020304" pitchFamily="18" charset="0"/>
            </a:endParaRPr>
          </a:p>
          <a:p>
            <a:pPr>
              <a:defRPr/>
            </a:pPr>
            <a:r>
              <a:rPr lang="en-US" altLang="zh-CN" sz="2400" b="1" dirty="0" smtClean="0">
                <a:latin typeface="Times New Roman" panose="02020603050405020304" pitchFamily="18" charset="0"/>
                <a:cs typeface="Times New Roman" panose="02020603050405020304" pitchFamily="18" charset="0"/>
              </a:rPr>
              <a:t>D.</a:t>
            </a:r>
            <a:r>
              <a:rPr lang="zh-CN" altLang="en-US" sz="2400" b="1" dirty="0" smtClean="0">
                <a:latin typeface="Times New Roman" panose="02020603050405020304" pitchFamily="18" charset="0"/>
                <a:cs typeface="Times New Roman" panose="02020603050405020304" pitchFamily="18" charset="0"/>
              </a:rPr>
              <a:t>在性质上属于寒流</a:t>
            </a:r>
            <a:endParaRPr lang="zh-CN" altLang="en-US" sz="2400" b="1" dirty="0" smtClean="0"/>
          </a:p>
          <a:p>
            <a:pPr>
              <a:defRPr/>
            </a:pPr>
            <a:r>
              <a:rPr lang="en-US" altLang="zh-CN" sz="2400" b="1" dirty="0" smtClean="0">
                <a:latin typeface="Times New Roman" panose="02020603050405020304" pitchFamily="18" charset="0"/>
                <a:cs typeface="Times New Roman" panose="02020603050405020304" pitchFamily="18" charset="0"/>
              </a:rPr>
              <a:t>9.</a:t>
            </a:r>
            <a:r>
              <a:rPr lang="zh-CN" altLang="en-US" sz="2400" b="1" dirty="0" smtClean="0">
                <a:latin typeface="Times New Roman" panose="02020603050405020304" pitchFamily="18" charset="0"/>
                <a:cs typeface="Times New Roman" panose="02020603050405020304" pitchFamily="18" charset="0"/>
              </a:rPr>
              <a:t>关于图中洋流的影响，叙述正确的是</a:t>
            </a:r>
            <a:endParaRPr lang="zh-CN" altLang="en-US" sz="2400" b="1" dirty="0" smtClean="0"/>
          </a:p>
          <a:p>
            <a:pPr>
              <a:defRPr/>
            </a:pPr>
            <a:r>
              <a:rPr lang="en-US" altLang="zh-CN" sz="2400" b="1" dirty="0" smtClean="0">
                <a:latin typeface="Times New Roman" panose="02020603050405020304" pitchFamily="18" charset="0"/>
                <a:cs typeface="Times New Roman" panose="02020603050405020304" pitchFamily="18" charset="0"/>
              </a:rPr>
              <a:t>A.</a:t>
            </a:r>
            <a:r>
              <a:rPr lang="en-US" altLang="zh-CN" sz="2400" b="1" dirty="0" smtClean="0">
                <a:latin typeface="Calibri" panose="020F0502020204030204" pitchFamily="34" charset="0"/>
                <a:cs typeface="宋体" panose="02010600030101010101" pitchFamily="2" charset="-122"/>
              </a:rPr>
              <a:t>①</a:t>
            </a:r>
            <a:r>
              <a:rPr lang="zh-CN" altLang="en-US" sz="2400" b="1" dirty="0" smtClean="0">
                <a:latin typeface="Times New Roman" panose="02020603050405020304" pitchFamily="18" charset="0"/>
                <a:cs typeface="Times New Roman" panose="02020603050405020304" pitchFamily="18" charset="0"/>
              </a:rPr>
              <a:t>处夏季时温和多雨 </a:t>
            </a:r>
            <a:endParaRPr lang="en-US" altLang="zh-CN" sz="2400" b="1" dirty="0" smtClean="0">
              <a:latin typeface="Times New Roman" panose="02020603050405020304" pitchFamily="18" charset="0"/>
              <a:cs typeface="Times New Roman" panose="02020603050405020304" pitchFamily="18" charset="0"/>
            </a:endParaRPr>
          </a:p>
          <a:p>
            <a:pPr>
              <a:defRPr/>
            </a:pPr>
            <a:r>
              <a:rPr lang="en-US" altLang="zh-CN" sz="2400" b="1" dirty="0" smtClean="0">
                <a:latin typeface="Times New Roman" panose="02020603050405020304" pitchFamily="18" charset="0"/>
                <a:cs typeface="Times New Roman" panose="02020603050405020304" pitchFamily="18" charset="0"/>
              </a:rPr>
              <a:t>B.</a:t>
            </a:r>
            <a:r>
              <a:rPr lang="en-US" altLang="zh-CN" sz="2400" b="1" dirty="0" smtClean="0">
                <a:latin typeface="Calibri" panose="020F0502020204030204" pitchFamily="34" charset="0"/>
                <a:cs typeface="宋体" panose="02010600030101010101" pitchFamily="2" charset="-122"/>
              </a:rPr>
              <a:t>②</a:t>
            </a:r>
            <a:r>
              <a:rPr lang="zh-CN" altLang="en-US" sz="2400" b="1" dirty="0" smtClean="0">
                <a:latin typeface="Times New Roman" panose="02020603050405020304" pitchFamily="18" charset="0"/>
                <a:cs typeface="Times New Roman" panose="02020603050405020304" pitchFamily="18" charset="0"/>
              </a:rPr>
              <a:t>处分布着峡湾地貌</a:t>
            </a:r>
            <a:endParaRPr lang="zh-CN" altLang="en-US" sz="2400" b="1" dirty="0" smtClean="0"/>
          </a:p>
          <a:p>
            <a:pPr>
              <a:defRPr/>
            </a:pPr>
            <a:r>
              <a:rPr lang="en-US" altLang="zh-CN" sz="2400" b="1" dirty="0" smtClean="0">
                <a:latin typeface="Times New Roman" panose="02020603050405020304" pitchFamily="18" charset="0"/>
                <a:cs typeface="Times New Roman" panose="02020603050405020304" pitchFamily="18" charset="0"/>
              </a:rPr>
              <a:t>C.</a:t>
            </a:r>
            <a:r>
              <a:rPr lang="en-US" altLang="zh-CN" sz="2400" b="1" dirty="0" smtClean="0">
                <a:latin typeface="Calibri" panose="020F0502020204030204" pitchFamily="34" charset="0"/>
                <a:cs typeface="宋体" panose="02010600030101010101" pitchFamily="2" charset="-122"/>
              </a:rPr>
              <a:t>③</a:t>
            </a:r>
            <a:r>
              <a:rPr lang="zh-CN" altLang="en-US" sz="2400" b="1" dirty="0" smtClean="0">
                <a:latin typeface="Times New Roman" panose="02020603050405020304" pitchFamily="18" charset="0"/>
                <a:cs typeface="Times New Roman" panose="02020603050405020304" pitchFamily="18" charset="0"/>
              </a:rPr>
              <a:t>处行船时流急浪高 </a:t>
            </a:r>
            <a:endParaRPr lang="en-US" altLang="zh-CN" sz="2400" b="1" dirty="0" smtClean="0">
              <a:latin typeface="Times New Roman" panose="02020603050405020304" pitchFamily="18" charset="0"/>
              <a:cs typeface="Times New Roman" panose="02020603050405020304" pitchFamily="18" charset="0"/>
            </a:endParaRPr>
          </a:p>
          <a:p>
            <a:pPr>
              <a:defRPr/>
            </a:pPr>
            <a:r>
              <a:rPr lang="en-US" altLang="zh-CN" sz="2400" b="1" dirty="0" smtClean="0">
                <a:latin typeface="Times New Roman" panose="02020603050405020304" pitchFamily="18" charset="0"/>
                <a:cs typeface="Times New Roman" panose="02020603050405020304" pitchFamily="18" charset="0"/>
              </a:rPr>
              <a:t>D.</a:t>
            </a:r>
            <a:r>
              <a:rPr lang="en-US" altLang="zh-CN" sz="2400" b="1" dirty="0" smtClean="0">
                <a:latin typeface="Calibri" panose="020F0502020204030204" pitchFamily="34" charset="0"/>
                <a:cs typeface="宋体" panose="02010600030101010101" pitchFamily="2" charset="-122"/>
              </a:rPr>
              <a:t>④</a:t>
            </a:r>
            <a:r>
              <a:rPr lang="zh-CN" altLang="en-US" sz="2400" b="1" dirty="0" smtClean="0">
                <a:latin typeface="Times New Roman" panose="02020603050405020304" pitchFamily="18" charset="0"/>
                <a:cs typeface="Times New Roman" panose="02020603050405020304" pitchFamily="18" charset="0"/>
              </a:rPr>
              <a:t>处有世界著名渔场</a:t>
            </a:r>
            <a:endParaRPr lang="zh-CN" altLang="en-US" sz="2400" b="1" dirty="0" smtClean="0"/>
          </a:p>
        </p:txBody>
      </p:sp>
      <p:sp>
        <p:nvSpPr>
          <p:cNvPr id="2" name="文本框 1"/>
          <p:cNvSpPr txBox="1"/>
          <p:nvPr/>
        </p:nvSpPr>
        <p:spPr>
          <a:xfrm>
            <a:off x="3864428" y="1502229"/>
            <a:ext cx="707572" cy="769441"/>
          </a:xfrm>
          <a:prstGeom prst="rect">
            <a:avLst/>
          </a:prstGeom>
          <a:noFill/>
        </p:spPr>
        <p:txBody>
          <a:bodyPr wrap="square" rtlCol="0">
            <a:spAutoFit/>
          </a:bodyPr>
          <a:lstStyle/>
          <a:p>
            <a:r>
              <a:rPr lang="en-US" altLang="zh-CN" sz="4400" dirty="0" smtClean="0">
                <a:solidFill>
                  <a:srgbClr val="FF0000"/>
                </a:solidFill>
              </a:rPr>
              <a:t>D</a:t>
            </a:r>
            <a:endParaRPr lang="zh-CN" altLang="en-US" sz="4400" dirty="0">
              <a:solidFill>
                <a:srgbClr val="FF0000"/>
              </a:solidFill>
            </a:endParaRPr>
          </a:p>
        </p:txBody>
      </p:sp>
      <p:sp>
        <p:nvSpPr>
          <p:cNvPr id="3" name="文本框 2"/>
          <p:cNvSpPr txBox="1"/>
          <p:nvPr/>
        </p:nvSpPr>
        <p:spPr>
          <a:xfrm>
            <a:off x="4386943" y="4637314"/>
            <a:ext cx="1442357" cy="769441"/>
          </a:xfrm>
          <a:prstGeom prst="rect">
            <a:avLst/>
          </a:prstGeom>
          <a:noFill/>
        </p:spPr>
        <p:txBody>
          <a:bodyPr wrap="square" rtlCol="0">
            <a:spAutoFit/>
          </a:bodyPr>
          <a:lstStyle/>
          <a:p>
            <a:r>
              <a:rPr lang="en-US" altLang="zh-CN" sz="4400" dirty="0" smtClean="0">
                <a:solidFill>
                  <a:srgbClr val="FF0000"/>
                </a:solidFill>
              </a:rPr>
              <a:t>C</a:t>
            </a:r>
            <a:endParaRPr lang="zh-CN" altLang="en-US" sz="4400" dirty="0">
              <a:solidFill>
                <a:srgbClr val="FF0000"/>
              </a:solidFill>
            </a:endParaRPr>
          </a:p>
        </p:txBody>
      </p:sp>
    </p:spTree>
    <p:extLst>
      <p:ext uri="{BB962C8B-B14F-4D97-AF65-F5344CB8AC3E}">
        <p14:creationId xmlns:p14="http://schemas.microsoft.com/office/powerpoint/2010/main" val="196621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3" name="图片 672769" descr="拉丁美洲地形图"/>
          <p:cNvPicPr>
            <a:picLocks noChangeAspect="1"/>
          </p:cNvPicPr>
          <p:nvPr/>
        </p:nvPicPr>
        <p:blipFill>
          <a:blip r:embed="rId2"/>
          <a:srcRect l="3127" t="2898" r="4702" b="4343"/>
          <a:stretch>
            <a:fillRect/>
          </a:stretch>
        </p:blipFill>
        <p:spPr>
          <a:xfrm>
            <a:off x="4894898" y="1018699"/>
            <a:ext cx="3649980" cy="4771073"/>
          </a:xfrm>
          <a:prstGeom prst="rect">
            <a:avLst/>
          </a:prstGeom>
          <a:noFill/>
          <a:ln w="9525">
            <a:solidFill>
              <a:schemeClr val="tx1"/>
            </a:solidFill>
          </a:ln>
        </p:spPr>
      </p:pic>
      <p:grpSp>
        <p:nvGrpSpPr>
          <p:cNvPr id="197" name="组合 672770"/>
          <p:cNvGrpSpPr/>
          <p:nvPr/>
        </p:nvGrpSpPr>
        <p:grpSpPr>
          <a:xfrm>
            <a:off x="7258526" y="3387328"/>
            <a:ext cx="714375" cy="898922"/>
            <a:chOff x="0" y="0"/>
            <a:chExt cx="600" cy="755"/>
          </a:xfrm>
        </p:grpSpPr>
        <p:sp>
          <p:nvSpPr>
            <p:cNvPr id="1048877" name="未知"/>
            <p:cNvSpPr/>
            <p:nvPr/>
          </p:nvSpPr>
          <p:spPr>
            <a:xfrm>
              <a:off x="0" y="0"/>
              <a:ext cx="297" cy="755"/>
            </a:xfrm>
            <a:custGeom>
              <a:avLst/>
              <a:gdLst/>
              <a:ahLst/>
              <a:cxnLst/>
              <a:rect l="0" t="0" r="r" b="b"/>
              <a:pathLst>
                <a:path w="297" h="755">
                  <a:moveTo>
                    <a:pt x="193" y="0"/>
                  </a:moveTo>
                  <a:cubicBezTo>
                    <a:pt x="45" y="99"/>
                    <a:pt x="297" y="390"/>
                    <a:pt x="114" y="437"/>
                  </a:cubicBezTo>
                  <a:cubicBezTo>
                    <a:pt x="107" y="457"/>
                    <a:pt x="101" y="477"/>
                    <a:pt x="94" y="497"/>
                  </a:cubicBezTo>
                  <a:cubicBezTo>
                    <a:pt x="84" y="528"/>
                    <a:pt x="95" y="565"/>
                    <a:pt x="84" y="596"/>
                  </a:cubicBezTo>
                  <a:cubicBezTo>
                    <a:pt x="80" y="606"/>
                    <a:pt x="64" y="603"/>
                    <a:pt x="54" y="606"/>
                  </a:cubicBezTo>
                  <a:cubicBezTo>
                    <a:pt x="51" y="623"/>
                    <a:pt x="50" y="640"/>
                    <a:pt x="44" y="656"/>
                  </a:cubicBezTo>
                  <a:cubicBezTo>
                    <a:pt x="34" y="682"/>
                    <a:pt x="0" y="691"/>
                    <a:pt x="34" y="725"/>
                  </a:cubicBezTo>
                  <a:cubicBezTo>
                    <a:pt x="52" y="743"/>
                    <a:pt x="93" y="734"/>
                    <a:pt x="114" y="755"/>
                  </a:cubicBezTo>
                </a:path>
              </a:pathLst>
            </a:custGeom>
            <a:noFill/>
            <a:ln w="28575" cap="flat" cmpd="sng">
              <a:solidFill>
                <a:srgbClr val="0000FF"/>
              </a:solidFill>
              <a:prstDash val="solid"/>
              <a:headEnd type="none" w="med" len="med"/>
              <a:tailEnd type="none" w="med" len="med"/>
            </a:ln>
          </p:spPr>
          <p:txBody>
            <a:bodyPr/>
            <a:lstStyle/>
            <a:p>
              <a:endParaRPr lang="zh-CN" altLang="en-US" sz="1350"/>
            </a:p>
          </p:txBody>
        </p:sp>
        <p:sp>
          <p:nvSpPr>
            <p:cNvPr id="1048878" name="未知"/>
            <p:cNvSpPr/>
            <p:nvPr/>
          </p:nvSpPr>
          <p:spPr>
            <a:xfrm>
              <a:off x="94" y="129"/>
              <a:ext cx="506" cy="415"/>
            </a:xfrm>
            <a:custGeom>
              <a:avLst/>
              <a:gdLst/>
              <a:ahLst/>
              <a:cxnLst/>
              <a:rect l="0" t="0" r="r" b="b"/>
              <a:pathLst>
                <a:path w="506" h="415">
                  <a:moveTo>
                    <a:pt x="506" y="60"/>
                  </a:moveTo>
                  <a:cubicBezTo>
                    <a:pt x="486" y="47"/>
                    <a:pt x="467" y="33"/>
                    <a:pt x="447" y="20"/>
                  </a:cubicBezTo>
                  <a:cubicBezTo>
                    <a:pt x="430" y="8"/>
                    <a:pt x="387" y="0"/>
                    <a:pt x="387" y="0"/>
                  </a:cubicBezTo>
                  <a:cubicBezTo>
                    <a:pt x="326" y="20"/>
                    <a:pt x="377" y="30"/>
                    <a:pt x="318" y="50"/>
                  </a:cubicBezTo>
                  <a:cubicBezTo>
                    <a:pt x="302" y="99"/>
                    <a:pt x="286" y="133"/>
                    <a:pt x="238" y="149"/>
                  </a:cubicBezTo>
                  <a:cubicBezTo>
                    <a:pt x="216" y="182"/>
                    <a:pt x="190" y="201"/>
                    <a:pt x="179" y="239"/>
                  </a:cubicBezTo>
                  <a:cubicBezTo>
                    <a:pt x="176" y="262"/>
                    <a:pt x="174" y="285"/>
                    <a:pt x="169" y="308"/>
                  </a:cubicBezTo>
                  <a:cubicBezTo>
                    <a:pt x="144" y="415"/>
                    <a:pt x="145" y="368"/>
                    <a:pt x="0" y="368"/>
                  </a:cubicBezTo>
                </a:path>
              </a:pathLst>
            </a:custGeom>
            <a:noFill/>
            <a:ln w="28575" cap="flat" cmpd="sng">
              <a:solidFill>
                <a:srgbClr val="0000FF"/>
              </a:solidFill>
              <a:prstDash val="solid"/>
              <a:headEnd type="none" w="med" len="med"/>
              <a:tailEnd type="none" w="med" len="med"/>
            </a:ln>
          </p:spPr>
          <p:txBody>
            <a:bodyPr/>
            <a:lstStyle/>
            <a:p>
              <a:endParaRPr lang="zh-CN" altLang="en-US" sz="1350"/>
            </a:p>
          </p:txBody>
        </p:sp>
      </p:grpSp>
      <p:sp>
        <p:nvSpPr>
          <p:cNvPr id="1048879" name="矩形 672773">
            <a:hlinkClick r:id="rId3" action="ppaction://hlinksldjump"/>
          </p:cNvPr>
          <p:cNvSpPr/>
          <p:nvPr/>
        </p:nvSpPr>
        <p:spPr>
          <a:xfrm>
            <a:off x="7506176" y="3886200"/>
            <a:ext cx="161925" cy="53579"/>
          </a:xfrm>
          <a:prstGeom prst="rect">
            <a:avLst/>
          </a:prstGeom>
          <a:solidFill>
            <a:srgbClr val="FF3300"/>
          </a:solidFill>
          <a:ln w="9525" cap="flat" cmpd="sng">
            <a:solidFill>
              <a:schemeClr val="tx1"/>
            </a:solidFill>
            <a:prstDash val="solid"/>
            <a:miter/>
            <a:headEnd type="none" w="med" len="med"/>
            <a:tailEnd type="none" w="med" len="med"/>
          </a:ln>
        </p:spPr>
        <p:txBody>
          <a:bodyPr/>
          <a:lstStyle/>
          <a:p>
            <a:endParaRPr lang="zh-CN" altLang="en-US" sz="1350"/>
          </a:p>
        </p:txBody>
      </p:sp>
      <p:grpSp>
        <p:nvGrpSpPr>
          <p:cNvPr id="198" name="组合 672774"/>
          <p:cNvGrpSpPr/>
          <p:nvPr/>
        </p:nvGrpSpPr>
        <p:grpSpPr>
          <a:xfrm>
            <a:off x="6625114" y="2541985"/>
            <a:ext cx="1139429" cy="1010840"/>
            <a:chOff x="0" y="0"/>
            <a:chExt cx="957" cy="849"/>
          </a:xfrm>
        </p:grpSpPr>
        <p:sp>
          <p:nvSpPr>
            <p:cNvPr id="1048880" name="未知">
              <a:hlinkClick r:id="rId4" action="ppaction://hlinksldjump"/>
            </p:cNvPr>
            <p:cNvSpPr/>
            <p:nvPr/>
          </p:nvSpPr>
          <p:spPr>
            <a:xfrm>
              <a:off x="0" y="134"/>
              <a:ext cx="957" cy="427"/>
            </a:xfrm>
            <a:custGeom>
              <a:avLst/>
              <a:gdLst/>
              <a:ahLst/>
              <a:cxnLst/>
              <a:rect l="0" t="0" r="r" b="b"/>
              <a:pathLst>
                <a:path w="957" h="427">
                  <a:moveTo>
                    <a:pt x="60" y="427"/>
                  </a:moveTo>
                  <a:cubicBezTo>
                    <a:pt x="51" y="359"/>
                    <a:pt x="37" y="314"/>
                    <a:pt x="0" y="258"/>
                  </a:cubicBezTo>
                  <a:cubicBezTo>
                    <a:pt x="17" y="210"/>
                    <a:pt x="32" y="175"/>
                    <a:pt x="80" y="159"/>
                  </a:cubicBezTo>
                  <a:cubicBezTo>
                    <a:pt x="133" y="75"/>
                    <a:pt x="76" y="147"/>
                    <a:pt x="278" y="119"/>
                  </a:cubicBezTo>
                  <a:cubicBezTo>
                    <a:pt x="300" y="116"/>
                    <a:pt x="317" y="97"/>
                    <a:pt x="338" y="90"/>
                  </a:cubicBezTo>
                  <a:cubicBezTo>
                    <a:pt x="398" y="102"/>
                    <a:pt x="445" y="112"/>
                    <a:pt x="507" y="119"/>
                  </a:cubicBezTo>
                  <a:cubicBezTo>
                    <a:pt x="558" y="154"/>
                    <a:pt x="540" y="151"/>
                    <a:pt x="636" y="129"/>
                  </a:cubicBezTo>
                  <a:cubicBezTo>
                    <a:pt x="648" y="126"/>
                    <a:pt x="654" y="111"/>
                    <a:pt x="666" y="109"/>
                  </a:cubicBezTo>
                  <a:cubicBezTo>
                    <a:pt x="705" y="101"/>
                    <a:pt x="745" y="103"/>
                    <a:pt x="785" y="100"/>
                  </a:cubicBezTo>
                  <a:cubicBezTo>
                    <a:pt x="840" y="62"/>
                    <a:pt x="869" y="68"/>
                    <a:pt x="944" y="60"/>
                  </a:cubicBezTo>
                  <a:cubicBezTo>
                    <a:pt x="957" y="21"/>
                    <a:pt x="954" y="41"/>
                    <a:pt x="954" y="0"/>
                  </a:cubicBezTo>
                </a:path>
              </a:pathLst>
            </a:custGeom>
            <a:noFill/>
            <a:ln w="28575" cap="flat" cmpd="sng">
              <a:solidFill>
                <a:srgbClr val="0000FF"/>
              </a:solidFill>
              <a:prstDash val="solid"/>
              <a:headEnd type="none" w="med" len="med"/>
              <a:tailEnd type="none" w="med" len="med"/>
            </a:ln>
          </p:spPr>
          <p:txBody>
            <a:bodyPr/>
            <a:lstStyle/>
            <a:p>
              <a:endParaRPr lang="zh-CN" altLang="en-US" sz="1350"/>
            </a:p>
          </p:txBody>
        </p:sp>
        <p:sp>
          <p:nvSpPr>
            <p:cNvPr id="1048881" name="未知"/>
            <p:cNvSpPr/>
            <p:nvPr/>
          </p:nvSpPr>
          <p:spPr>
            <a:xfrm>
              <a:off x="209" y="0"/>
              <a:ext cx="397" cy="253"/>
            </a:xfrm>
            <a:custGeom>
              <a:avLst/>
              <a:gdLst/>
              <a:ahLst/>
              <a:cxnLst/>
              <a:rect l="0" t="0" r="r" b="b"/>
              <a:pathLst>
                <a:path w="397" h="253">
                  <a:moveTo>
                    <a:pt x="0" y="15"/>
                  </a:moveTo>
                  <a:cubicBezTo>
                    <a:pt x="36" y="18"/>
                    <a:pt x="82" y="0"/>
                    <a:pt x="109" y="25"/>
                  </a:cubicBezTo>
                  <a:cubicBezTo>
                    <a:pt x="133" y="47"/>
                    <a:pt x="97" y="99"/>
                    <a:pt x="119" y="124"/>
                  </a:cubicBezTo>
                  <a:cubicBezTo>
                    <a:pt x="139" y="146"/>
                    <a:pt x="178" y="131"/>
                    <a:pt x="208" y="134"/>
                  </a:cubicBezTo>
                  <a:cubicBezTo>
                    <a:pt x="246" y="144"/>
                    <a:pt x="271" y="162"/>
                    <a:pt x="308" y="174"/>
                  </a:cubicBezTo>
                  <a:cubicBezTo>
                    <a:pt x="331" y="250"/>
                    <a:pt x="296" y="165"/>
                    <a:pt x="347" y="214"/>
                  </a:cubicBezTo>
                  <a:cubicBezTo>
                    <a:pt x="354" y="221"/>
                    <a:pt x="349" y="237"/>
                    <a:pt x="357" y="243"/>
                  </a:cubicBezTo>
                  <a:cubicBezTo>
                    <a:pt x="368" y="251"/>
                    <a:pt x="397" y="253"/>
                    <a:pt x="397" y="253"/>
                  </a:cubicBezTo>
                </a:path>
              </a:pathLst>
            </a:custGeom>
            <a:noFill/>
            <a:ln w="28575" cap="flat" cmpd="sng">
              <a:solidFill>
                <a:srgbClr val="0000FF"/>
              </a:solidFill>
              <a:prstDash val="solid"/>
              <a:headEnd type="none" w="med" len="med"/>
              <a:tailEnd type="none" w="med" len="med"/>
            </a:ln>
          </p:spPr>
          <p:txBody>
            <a:bodyPr/>
            <a:lstStyle/>
            <a:p>
              <a:endParaRPr lang="zh-CN" altLang="en-US" sz="1350"/>
            </a:p>
          </p:txBody>
        </p:sp>
        <p:sp>
          <p:nvSpPr>
            <p:cNvPr id="1048882" name="未知"/>
            <p:cNvSpPr/>
            <p:nvPr/>
          </p:nvSpPr>
          <p:spPr>
            <a:xfrm>
              <a:off x="656" y="224"/>
              <a:ext cx="158" cy="407"/>
            </a:xfrm>
            <a:custGeom>
              <a:avLst/>
              <a:gdLst/>
              <a:ahLst/>
              <a:cxnLst/>
              <a:rect l="0" t="0" r="r" b="b"/>
              <a:pathLst>
                <a:path w="158" h="407">
                  <a:moveTo>
                    <a:pt x="0" y="407"/>
                  </a:moveTo>
                  <a:cubicBezTo>
                    <a:pt x="11" y="342"/>
                    <a:pt x="10" y="337"/>
                    <a:pt x="69" y="317"/>
                  </a:cubicBezTo>
                  <a:cubicBezTo>
                    <a:pt x="48" y="255"/>
                    <a:pt x="34" y="242"/>
                    <a:pt x="59" y="168"/>
                  </a:cubicBezTo>
                  <a:cubicBezTo>
                    <a:pt x="67" y="145"/>
                    <a:pt x="99" y="109"/>
                    <a:pt x="99" y="109"/>
                  </a:cubicBezTo>
                  <a:cubicBezTo>
                    <a:pt x="102" y="92"/>
                    <a:pt x="100" y="73"/>
                    <a:pt x="109" y="59"/>
                  </a:cubicBezTo>
                  <a:cubicBezTo>
                    <a:pt x="115" y="50"/>
                    <a:pt x="132" y="56"/>
                    <a:pt x="139" y="49"/>
                  </a:cubicBezTo>
                  <a:cubicBezTo>
                    <a:pt x="151" y="37"/>
                    <a:pt x="151" y="16"/>
                    <a:pt x="158" y="0"/>
                  </a:cubicBezTo>
                </a:path>
              </a:pathLst>
            </a:custGeom>
            <a:noFill/>
            <a:ln w="28575" cap="flat" cmpd="sng">
              <a:solidFill>
                <a:srgbClr val="0000FF"/>
              </a:solidFill>
              <a:prstDash val="solid"/>
              <a:headEnd type="none" w="med" len="med"/>
              <a:tailEnd type="none" w="med" len="med"/>
            </a:ln>
          </p:spPr>
          <p:txBody>
            <a:bodyPr/>
            <a:lstStyle/>
            <a:p>
              <a:endParaRPr lang="zh-CN" altLang="en-US" sz="1350"/>
            </a:p>
          </p:txBody>
        </p:sp>
        <p:sp>
          <p:nvSpPr>
            <p:cNvPr id="1048883" name="未知"/>
            <p:cNvSpPr/>
            <p:nvPr/>
          </p:nvSpPr>
          <p:spPr>
            <a:xfrm>
              <a:off x="370" y="254"/>
              <a:ext cx="281" cy="595"/>
            </a:xfrm>
            <a:custGeom>
              <a:avLst/>
              <a:gdLst/>
              <a:ahLst/>
              <a:cxnLst/>
              <a:rect l="0" t="0" r="r" b="b"/>
              <a:pathLst>
                <a:path w="281" h="595">
                  <a:moveTo>
                    <a:pt x="14" y="559"/>
                  </a:moveTo>
                  <a:cubicBezTo>
                    <a:pt x="65" y="592"/>
                    <a:pt x="61" y="595"/>
                    <a:pt x="124" y="584"/>
                  </a:cubicBezTo>
                  <a:cubicBezTo>
                    <a:pt x="112" y="506"/>
                    <a:pt x="120" y="545"/>
                    <a:pt x="65" y="508"/>
                  </a:cubicBezTo>
                  <a:cubicBezTo>
                    <a:pt x="33" y="461"/>
                    <a:pt x="0" y="232"/>
                    <a:pt x="90" y="203"/>
                  </a:cubicBezTo>
                  <a:cubicBezTo>
                    <a:pt x="123" y="155"/>
                    <a:pt x="112" y="117"/>
                    <a:pt x="175" y="101"/>
                  </a:cubicBezTo>
                  <a:cubicBezTo>
                    <a:pt x="189" y="97"/>
                    <a:pt x="204" y="96"/>
                    <a:pt x="218" y="93"/>
                  </a:cubicBezTo>
                  <a:cubicBezTo>
                    <a:pt x="229" y="76"/>
                    <a:pt x="240" y="59"/>
                    <a:pt x="251" y="42"/>
                  </a:cubicBezTo>
                  <a:cubicBezTo>
                    <a:pt x="257" y="33"/>
                    <a:pt x="272" y="34"/>
                    <a:pt x="277" y="25"/>
                  </a:cubicBezTo>
                  <a:cubicBezTo>
                    <a:pt x="281" y="18"/>
                    <a:pt x="277" y="8"/>
                    <a:pt x="277" y="0"/>
                  </a:cubicBezTo>
                </a:path>
              </a:pathLst>
            </a:custGeom>
            <a:noFill/>
            <a:ln w="28575" cap="flat" cmpd="sng">
              <a:solidFill>
                <a:srgbClr val="0000FF"/>
              </a:solidFill>
              <a:prstDash val="solid"/>
              <a:headEnd type="none" w="med" len="med"/>
              <a:tailEnd type="none" w="med" len="med"/>
            </a:ln>
          </p:spPr>
          <p:txBody>
            <a:bodyPr/>
            <a:lstStyle/>
            <a:p>
              <a:endParaRPr lang="zh-CN" altLang="en-US" sz="1350"/>
            </a:p>
          </p:txBody>
        </p:sp>
      </p:grpSp>
      <p:sp>
        <p:nvSpPr>
          <p:cNvPr id="1048884" name="圆角矩形标注 672779"/>
          <p:cNvSpPr/>
          <p:nvPr/>
        </p:nvSpPr>
        <p:spPr>
          <a:xfrm>
            <a:off x="7277576" y="1885950"/>
            <a:ext cx="1428750" cy="429816"/>
          </a:xfrm>
          <a:prstGeom prst="wedgeRoundRectCallout">
            <a:avLst>
              <a:gd name="adj1" fmla="val -60917"/>
              <a:gd name="adj2" fmla="val 162190"/>
              <a:gd name="adj3" fmla="val 16667"/>
            </a:avLst>
          </a:prstGeom>
          <a:solidFill>
            <a:schemeClr val="accent1"/>
          </a:solidFill>
          <a:ln w="9525" cap="flat" cmpd="sng">
            <a:solidFill>
              <a:schemeClr val="tx1"/>
            </a:solidFill>
            <a:prstDash val="solid"/>
            <a:miter/>
            <a:headEnd type="none" w="med" len="med"/>
            <a:tailEnd type="none" w="med" len="med"/>
          </a:ln>
        </p:spPr>
        <p:txBody>
          <a:bodyPr/>
          <a:lstStyle/>
          <a:p>
            <a:pPr algn="ctr"/>
            <a:r>
              <a:rPr lang="zh-CN" altLang="en-US" sz="2100">
                <a:solidFill>
                  <a:srgbClr val="000000"/>
                </a:solidFill>
                <a:latin typeface="Verdana" panose="020B0604030504040204" pitchFamily="34" charset="0"/>
                <a:ea typeface="黑体" panose="02010609060101010101" pitchFamily="2" charset="-122"/>
              </a:rPr>
              <a:t>亚马孙河</a:t>
            </a:r>
          </a:p>
        </p:txBody>
      </p:sp>
      <p:sp>
        <p:nvSpPr>
          <p:cNvPr id="1048885" name="圆角矩形标注 672780"/>
          <p:cNvSpPr/>
          <p:nvPr/>
        </p:nvSpPr>
        <p:spPr>
          <a:xfrm>
            <a:off x="7245430" y="4572000"/>
            <a:ext cx="1460897" cy="484585"/>
          </a:xfrm>
          <a:prstGeom prst="wedgeRoundRectCallout">
            <a:avLst>
              <a:gd name="adj1" fmla="val -39403"/>
              <a:gd name="adj2" fmla="val -150000"/>
              <a:gd name="adj3" fmla="val 16667"/>
            </a:avLst>
          </a:prstGeom>
          <a:solidFill>
            <a:schemeClr val="accent1"/>
          </a:solidFill>
          <a:ln w="9525" cap="flat" cmpd="sng">
            <a:solidFill>
              <a:schemeClr val="tx1"/>
            </a:solidFill>
            <a:prstDash val="solid"/>
            <a:miter/>
            <a:headEnd type="none" w="med" len="med"/>
            <a:tailEnd type="none" w="med" len="med"/>
          </a:ln>
        </p:spPr>
        <p:txBody>
          <a:bodyPr/>
          <a:lstStyle/>
          <a:p>
            <a:pPr algn="ctr"/>
            <a:r>
              <a:rPr lang="zh-CN" altLang="en-US" sz="2100">
                <a:solidFill>
                  <a:srgbClr val="000000"/>
                </a:solidFill>
                <a:latin typeface="Verdana" panose="020B0604030504040204" pitchFamily="34" charset="0"/>
                <a:ea typeface="黑体" panose="02010609060101010101" pitchFamily="2" charset="-122"/>
              </a:rPr>
              <a:t>巴拉那河</a:t>
            </a:r>
          </a:p>
        </p:txBody>
      </p:sp>
      <p:sp>
        <p:nvSpPr>
          <p:cNvPr id="1048887" name="文本框 32783"/>
          <p:cNvSpPr txBox="1"/>
          <p:nvPr/>
        </p:nvSpPr>
        <p:spPr>
          <a:xfrm>
            <a:off x="1" y="1573054"/>
            <a:ext cx="4288631" cy="830997"/>
          </a:xfrm>
          <a:prstGeom prst="rect">
            <a:avLst/>
          </a:prstGeom>
          <a:noFill/>
          <a:ln w="9525">
            <a:noFill/>
          </a:ln>
        </p:spPr>
        <p:txBody>
          <a:bodyPr wrap="square" anchor="t">
            <a:spAutoFit/>
          </a:bodyPr>
          <a:lstStyle/>
          <a:p>
            <a:r>
              <a:rPr lang="zh-CN" altLang="en-US" sz="2400" b="1" dirty="0">
                <a:latin typeface="黑体" panose="02010609060101010101" pitchFamily="2" charset="-122"/>
                <a:ea typeface="黑体" panose="02010609060101010101" pitchFamily="2" charset="-122"/>
              </a:rPr>
              <a:t>（</a:t>
            </a:r>
            <a:r>
              <a:rPr lang="en-US" altLang="zh-CN" sz="2400" b="1" dirty="0">
                <a:latin typeface="黑体" panose="02010609060101010101" pitchFamily="2" charset="-122"/>
                <a:ea typeface="黑体" panose="02010609060101010101" pitchFamily="2" charset="-122"/>
              </a:rPr>
              <a:t>1</a:t>
            </a:r>
            <a:r>
              <a:rPr lang="zh-CN" altLang="en-US" sz="2400" b="1" dirty="0">
                <a:latin typeface="黑体" panose="02010609060101010101" pitchFamily="2" charset="-122"/>
                <a:ea typeface="黑体" panose="02010609060101010101" pitchFamily="2" charset="-122"/>
              </a:rPr>
              <a:t>）以安第斯山为界，分属</a:t>
            </a:r>
          </a:p>
          <a:p>
            <a:r>
              <a:rPr lang="zh-CN" altLang="en-US" sz="2400" b="1" dirty="0">
                <a:solidFill>
                  <a:srgbClr val="FF0000"/>
                </a:solidFill>
                <a:latin typeface="黑体" panose="02010609060101010101" pitchFamily="2" charset="-122"/>
                <a:ea typeface="黑体" panose="02010609060101010101" pitchFamily="2" charset="-122"/>
              </a:rPr>
              <a:t>大西洋和太平洋水系</a:t>
            </a:r>
            <a:r>
              <a:rPr lang="zh-CN" altLang="en-US" sz="2400" b="1" dirty="0">
                <a:latin typeface="黑体" panose="02010609060101010101" pitchFamily="2" charset="-122"/>
                <a:ea typeface="黑体" panose="02010609060101010101" pitchFamily="2" charset="-122"/>
              </a:rPr>
              <a:t>：</a:t>
            </a:r>
          </a:p>
        </p:txBody>
      </p:sp>
      <p:sp>
        <p:nvSpPr>
          <p:cNvPr id="1048888" name="矩形 32784"/>
          <p:cNvSpPr/>
          <p:nvPr/>
        </p:nvSpPr>
        <p:spPr>
          <a:xfrm>
            <a:off x="361950" y="2380298"/>
            <a:ext cx="3040380" cy="461665"/>
          </a:xfrm>
          <a:prstGeom prst="rect">
            <a:avLst/>
          </a:prstGeom>
          <a:noFill/>
          <a:ln w="9525">
            <a:noFill/>
          </a:ln>
        </p:spPr>
        <p:txBody>
          <a:bodyPr wrap="square">
            <a:spAutoFit/>
          </a:bodyPr>
          <a:lstStyle/>
          <a:p>
            <a:r>
              <a:rPr lang="zh-CN" altLang="en-US" sz="2400" b="1" dirty="0">
                <a:latin typeface="Times New Roman" panose="02020603050405020304" charset="0"/>
                <a:ea typeface="黑体" panose="02010609060101010101" pitchFamily="2" charset="-122"/>
              </a:rPr>
              <a:t>太平洋水系短小流急</a:t>
            </a:r>
          </a:p>
        </p:txBody>
      </p:sp>
      <p:sp>
        <p:nvSpPr>
          <p:cNvPr id="1048889" name="矩形 32785"/>
          <p:cNvSpPr/>
          <p:nvPr/>
        </p:nvSpPr>
        <p:spPr>
          <a:xfrm>
            <a:off x="361950" y="2780348"/>
            <a:ext cx="3927634" cy="461665"/>
          </a:xfrm>
          <a:prstGeom prst="rect">
            <a:avLst/>
          </a:prstGeom>
          <a:noFill/>
          <a:ln w="9525">
            <a:noFill/>
          </a:ln>
        </p:spPr>
        <p:txBody>
          <a:bodyPr wrap="square">
            <a:spAutoFit/>
          </a:bodyPr>
          <a:lstStyle/>
          <a:p>
            <a:r>
              <a:rPr lang="zh-CN" altLang="en-US" sz="2400" b="1" dirty="0">
                <a:latin typeface="黑体" panose="02010609060101010101" pitchFamily="2" charset="-122"/>
                <a:ea typeface="黑体" panose="02010609060101010101" pitchFamily="2" charset="-122"/>
              </a:rPr>
              <a:t>大西洋水系河流多</a:t>
            </a:r>
            <a:r>
              <a:rPr lang="en-US" altLang="zh-CN" sz="2400" b="1">
                <a:latin typeface="黑体" panose="02010609060101010101" pitchFamily="2" charset="-122"/>
                <a:ea typeface="黑体" panose="02010609060101010101" pitchFamily="2" charset="-122"/>
              </a:rPr>
              <a:t>,</a:t>
            </a:r>
            <a:r>
              <a:rPr lang="zh-CN" altLang="en-US" sz="2400" b="1" dirty="0">
                <a:latin typeface="黑体" panose="02010609060101010101" pitchFamily="2" charset="-122"/>
                <a:ea typeface="黑体" panose="02010609060101010101" pitchFamily="2" charset="-122"/>
              </a:rPr>
              <a:t>流量大</a:t>
            </a:r>
            <a:r>
              <a:rPr lang="zh-CN" altLang="en-US" b="1" dirty="0">
                <a:latin typeface="黑体" panose="02010609060101010101" pitchFamily="2" charset="-122"/>
                <a:ea typeface="黑体" panose="02010609060101010101" pitchFamily="2" charset="-122"/>
              </a:rPr>
              <a:t> </a:t>
            </a:r>
          </a:p>
        </p:txBody>
      </p:sp>
      <p:sp>
        <p:nvSpPr>
          <p:cNvPr id="1048890" name="左大括号 32786"/>
          <p:cNvSpPr/>
          <p:nvPr/>
        </p:nvSpPr>
        <p:spPr>
          <a:xfrm>
            <a:off x="272415" y="2526982"/>
            <a:ext cx="54769" cy="539354"/>
          </a:xfrm>
          <a:prstGeom prst="leftBrace">
            <a:avLst>
              <a:gd name="adj1" fmla="val 82065"/>
              <a:gd name="adj2" fmla="val 50000"/>
            </a:avLst>
          </a:prstGeom>
          <a:noFill/>
          <a:ln w="38100" cap="flat" cmpd="sng">
            <a:solidFill>
              <a:schemeClr val="tx1"/>
            </a:solidFill>
            <a:prstDash val="solid"/>
            <a:headEnd type="none" w="med" len="med"/>
            <a:tailEnd type="none" w="med" len="med"/>
          </a:ln>
        </p:spPr>
        <p:txBody>
          <a:bodyPr/>
          <a:lstStyle/>
          <a:p>
            <a:endParaRPr lang="zh-CN" altLang="en-US" sz="1350"/>
          </a:p>
        </p:txBody>
      </p:sp>
      <p:sp>
        <p:nvSpPr>
          <p:cNvPr id="1048891" name="文本框 32787"/>
          <p:cNvSpPr txBox="1"/>
          <p:nvPr/>
        </p:nvSpPr>
        <p:spPr>
          <a:xfrm>
            <a:off x="-238" y="3217784"/>
            <a:ext cx="2505814" cy="461665"/>
          </a:xfrm>
          <a:prstGeom prst="rect">
            <a:avLst/>
          </a:prstGeom>
          <a:noFill/>
          <a:ln w="9525">
            <a:noFill/>
          </a:ln>
        </p:spPr>
        <p:txBody>
          <a:bodyPr wrap="none" anchor="t">
            <a:spAutoFit/>
          </a:bodyPr>
          <a:lstStyle/>
          <a:p>
            <a:r>
              <a:rPr lang="zh-CN" altLang="en-US" sz="2400" b="1" dirty="0">
                <a:latin typeface="黑体" panose="02010609060101010101" pitchFamily="2" charset="-122"/>
                <a:ea typeface="黑体" panose="02010609060101010101" pitchFamily="2" charset="-122"/>
              </a:rPr>
              <a:t>（</a:t>
            </a:r>
            <a:r>
              <a:rPr lang="en-US" altLang="zh-CN" sz="2400" b="1" dirty="0">
                <a:latin typeface="黑体" panose="02010609060101010101" pitchFamily="2" charset="-122"/>
                <a:ea typeface="黑体" panose="02010609060101010101" pitchFamily="2" charset="-122"/>
              </a:rPr>
              <a:t>2</a:t>
            </a:r>
            <a:r>
              <a:rPr lang="zh-CN" altLang="en-US" sz="2400" b="1" dirty="0">
                <a:latin typeface="黑体" panose="02010609060101010101" pitchFamily="2" charset="-122"/>
                <a:ea typeface="黑体" panose="02010609060101010101" pitchFamily="2" charset="-122"/>
              </a:rPr>
              <a:t>）主要河流：</a:t>
            </a:r>
          </a:p>
        </p:txBody>
      </p:sp>
      <p:sp>
        <p:nvSpPr>
          <p:cNvPr id="1048892" name="矩形 32788"/>
          <p:cNvSpPr/>
          <p:nvPr/>
        </p:nvSpPr>
        <p:spPr>
          <a:xfrm>
            <a:off x="596980" y="3659193"/>
            <a:ext cx="2079415" cy="507831"/>
          </a:xfrm>
          <a:prstGeom prst="rect">
            <a:avLst/>
          </a:prstGeom>
          <a:noFill/>
          <a:ln w="9525">
            <a:noFill/>
          </a:ln>
        </p:spPr>
        <p:txBody>
          <a:bodyPr wrap="none" anchor="ctr">
            <a:spAutoFit/>
          </a:bodyPr>
          <a:lstStyle/>
          <a:p>
            <a:r>
              <a:rPr lang="zh-CN" altLang="en-US" sz="2700" b="1" dirty="0">
                <a:solidFill>
                  <a:srgbClr val="FF0000"/>
                </a:solidFill>
                <a:latin typeface="黑体" panose="02010609060101010101" pitchFamily="2" charset="-122"/>
                <a:ea typeface="黑体" panose="02010609060101010101" pitchFamily="2" charset="-122"/>
                <a:cs typeface="黑体" panose="02010609060101010101" pitchFamily="2" charset="-122"/>
              </a:rPr>
              <a:t>①亚马孙河</a:t>
            </a:r>
            <a:r>
              <a:rPr lang="zh-CN" altLang="en-US" sz="2400" b="1" dirty="0">
                <a:latin typeface="黑体" panose="02010609060101010101" pitchFamily="2" charset="-122"/>
                <a:ea typeface="黑体" panose="02010609060101010101" pitchFamily="2" charset="-122"/>
                <a:cs typeface="黑体" panose="02010609060101010101" pitchFamily="2" charset="-122"/>
              </a:rPr>
              <a:t> </a:t>
            </a:r>
          </a:p>
        </p:txBody>
      </p:sp>
      <p:sp>
        <p:nvSpPr>
          <p:cNvPr id="1048893" name="矩形 32789"/>
          <p:cNvSpPr/>
          <p:nvPr/>
        </p:nvSpPr>
        <p:spPr>
          <a:xfrm>
            <a:off x="596980" y="4116393"/>
            <a:ext cx="2079415" cy="507831"/>
          </a:xfrm>
          <a:prstGeom prst="rect">
            <a:avLst/>
          </a:prstGeom>
          <a:noFill/>
          <a:ln w="9525">
            <a:noFill/>
          </a:ln>
        </p:spPr>
        <p:txBody>
          <a:bodyPr wrap="none" anchor="ctr">
            <a:spAutoFit/>
          </a:bodyPr>
          <a:lstStyle/>
          <a:p>
            <a:r>
              <a:rPr lang="zh-CN" altLang="en-US" sz="2700" b="1" dirty="0">
                <a:solidFill>
                  <a:srgbClr val="FF0000"/>
                </a:solidFill>
                <a:latin typeface="黑体" panose="02010609060101010101" pitchFamily="2" charset="-122"/>
                <a:ea typeface="黑体" panose="02010609060101010101" pitchFamily="2" charset="-122"/>
                <a:cs typeface="黑体" panose="02010609060101010101" pitchFamily="2" charset="-122"/>
              </a:rPr>
              <a:t>②巴拉那河</a:t>
            </a:r>
            <a:r>
              <a:rPr lang="zh-CN" altLang="en-US" sz="2400" b="1" dirty="0">
                <a:latin typeface="黑体" panose="02010609060101010101" pitchFamily="2" charset="-122"/>
                <a:ea typeface="黑体" panose="02010609060101010101" pitchFamily="2" charset="-122"/>
                <a:cs typeface="黑体" panose="02010609060101010101" pitchFamily="2" charset="-122"/>
              </a:rPr>
              <a:t> </a:t>
            </a:r>
          </a:p>
        </p:txBody>
      </p:sp>
      <p:sp>
        <p:nvSpPr>
          <p:cNvPr id="23" name="文本框 2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24" name="文本框 23"/>
          <p:cNvSpPr txBox="1"/>
          <p:nvPr/>
        </p:nvSpPr>
        <p:spPr>
          <a:xfrm>
            <a:off x="196301" y="872917"/>
            <a:ext cx="304355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4</a:t>
            </a:r>
            <a:r>
              <a:rPr lang="zh-CN" altLang="en-US" sz="2800" b="1">
                <a:solidFill>
                  <a:schemeClr val="tx1"/>
                </a:solidFill>
                <a:effectLst/>
                <a:latin typeface="+mn-ea"/>
                <a:cs typeface="+mn-ea"/>
              </a:rPr>
              <a:t>、</a:t>
            </a:r>
            <a:r>
              <a:rPr lang="zh-CN" sz="3200">
                <a:solidFill>
                  <a:schemeClr val="tx1"/>
                </a:solidFill>
                <a:effectLst/>
                <a:latin typeface="+mn-ea"/>
                <a:cs typeface="+mn-ea"/>
              </a:rPr>
              <a:t>河流与湖泊</a:t>
            </a:r>
            <a:endParaRPr lang="zh-CN" sz="2800" b="1">
              <a:solidFill>
                <a:srgbClr val="FF0000"/>
              </a:solidFill>
              <a:effectLst/>
              <a:latin typeface="+mn-ea"/>
              <a:ea typeface="楷体" panose="02010609060101010101" charset="-122"/>
              <a:cs typeface="+mn-ea"/>
            </a:endParaRPr>
          </a:p>
        </p:txBody>
      </p:sp>
      <p:sp>
        <p:nvSpPr>
          <p:cNvPr id="25" name="圆角矩形 24"/>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Tree>
    <p:extLst>
      <p:ext uri="{BB962C8B-B14F-4D97-AF65-F5344CB8AC3E}">
        <p14:creationId xmlns:p14="http://schemas.microsoft.com/office/powerpoint/2010/main" val="183098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strips(upRight)">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strips(downLeft)">
                                      <p:cBhvr>
                                        <p:cTn id="12" dur="500"/>
                                        <p:tgtEl>
                                          <p:spTgt spid="1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48884"/>
                                        </p:tgtEl>
                                        <p:attrNameLst>
                                          <p:attrName>style.visibility</p:attrName>
                                        </p:attrNameLst>
                                      </p:cBhvr>
                                      <p:to>
                                        <p:strVal val="visible"/>
                                      </p:to>
                                    </p:set>
                                    <p:animEffect transition="in" filter="blinds(horizontal)">
                                      <p:cBhvr>
                                        <p:cTn id="17" dur="500"/>
                                        <p:tgtEl>
                                          <p:spTgt spid="104888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48885"/>
                                        </p:tgtEl>
                                        <p:attrNameLst>
                                          <p:attrName>style.visibility</p:attrName>
                                        </p:attrNameLst>
                                      </p:cBhvr>
                                      <p:to>
                                        <p:strVal val="visible"/>
                                      </p:to>
                                    </p:set>
                                    <p:animEffect transition="in" filter="checkerboard(across)">
                                      <p:cBhvr>
                                        <p:cTn id="22" dur="500"/>
                                        <p:tgtEl>
                                          <p:spTgt spid="104888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1048879"/>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048887"/>
                                        </p:tgtEl>
                                        <p:attrNameLst>
                                          <p:attrName>style.visibility</p:attrName>
                                        </p:attrNameLst>
                                      </p:cBhvr>
                                      <p:to>
                                        <p:strVal val="visible"/>
                                      </p:to>
                                    </p:set>
                                    <p:animEffect transition="in" filter="blinds(horizontal)">
                                      <p:cBhvr>
                                        <p:cTn id="31" dur="500"/>
                                        <p:tgtEl>
                                          <p:spTgt spid="104888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048890"/>
                                        </p:tgtEl>
                                        <p:attrNameLst>
                                          <p:attrName>style.visibility</p:attrName>
                                        </p:attrNameLst>
                                      </p:cBhvr>
                                      <p:to>
                                        <p:strVal val="visible"/>
                                      </p:to>
                                    </p:set>
                                    <p:animEffect transition="in" filter="wipe(up)">
                                      <p:cBhvr>
                                        <p:cTn id="36" dur="500"/>
                                        <p:tgtEl>
                                          <p:spTgt spid="104889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048888"/>
                                        </p:tgtEl>
                                        <p:attrNameLst>
                                          <p:attrName>style.visibility</p:attrName>
                                        </p:attrNameLst>
                                      </p:cBhvr>
                                      <p:to>
                                        <p:strVal val="visible"/>
                                      </p:to>
                                    </p:set>
                                    <p:animEffect transition="in" filter="blinds(horizontal)">
                                      <p:cBhvr>
                                        <p:cTn id="41" dur="500"/>
                                        <p:tgtEl>
                                          <p:spTgt spid="104888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048889"/>
                                        </p:tgtEl>
                                        <p:attrNameLst>
                                          <p:attrName>style.visibility</p:attrName>
                                        </p:attrNameLst>
                                      </p:cBhvr>
                                      <p:to>
                                        <p:strVal val="visible"/>
                                      </p:to>
                                    </p:set>
                                    <p:animEffect transition="in" filter="blinds(horizontal)">
                                      <p:cBhvr>
                                        <p:cTn id="46" dur="500"/>
                                        <p:tgtEl>
                                          <p:spTgt spid="104888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48891"/>
                                        </p:tgtEl>
                                        <p:attrNameLst>
                                          <p:attrName>style.visibility</p:attrName>
                                        </p:attrNameLst>
                                      </p:cBhvr>
                                      <p:to>
                                        <p:strVal val="visible"/>
                                      </p:to>
                                    </p:set>
                                    <p:animEffect transition="in" filter="blinds(horizontal)">
                                      <p:cBhvr>
                                        <p:cTn id="51" dur="500"/>
                                        <p:tgtEl>
                                          <p:spTgt spid="1048891"/>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048892"/>
                                        </p:tgtEl>
                                        <p:attrNameLst>
                                          <p:attrName>style.visibility</p:attrName>
                                        </p:attrNameLst>
                                      </p:cBhvr>
                                      <p:to>
                                        <p:strVal val="visible"/>
                                      </p:to>
                                    </p:set>
                                    <p:animEffect transition="in" filter="blinds(horizontal)">
                                      <p:cBhvr>
                                        <p:cTn id="56" dur="500"/>
                                        <p:tgtEl>
                                          <p:spTgt spid="1048892"/>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048893"/>
                                        </p:tgtEl>
                                        <p:attrNameLst>
                                          <p:attrName>style.visibility</p:attrName>
                                        </p:attrNameLst>
                                      </p:cBhvr>
                                      <p:to>
                                        <p:strVal val="visible"/>
                                      </p:to>
                                    </p:set>
                                    <p:animEffect transition="in" filter="blinds(horizontal)">
                                      <p:cBhvr>
                                        <p:cTn id="61" dur="500"/>
                                        <p:tgtEl>
                                          <p:spTgt spid="1048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4" grpId="0" bldLvl="0" animBg="1"/>
      <p:bldP spid="1048885" grpId="0" bldLvl="0" animBg="1"/>
      <p:bldP spid="1048887" grpId="0"/>
      <p:bldP spid="1048888" grpId="0"/>
      <p:bldP spid="1048889" grpId="0"/>
      <p:bldP spid="1048891" grpId="0"/>
      <p:bldP spid="1048892" grpId="0"/>
      <p:bldP spid="104889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南美洲地形、河流 - 副本"/>
          <p:cNvPicPr>
            <a:picLocks noChangeAspect="1"/>
          </p:cNvPicPr>
          <p:nvPr/>
        </p:nvPicPr>
        <p:blipFill>
          <a:blip r:embed="rId2"/>
          <a:srcRect r="6195"/>
          <a:stretch>
            <a:fillRect/>
          </a:stretch>
        </p:blipFill>
        <p:spPr>
          <a:xfrm>
            <a:off x="4535805" y="828040"/>
            <a:ext cx="4526280" cy="5882005"/>
          </a:xfrm>
          <a:prstGeom prst="rect">
            <a:avLst/>
          </a:prstGeom>
          <a:ln>
            <a:solidFill>
              <a:schemeClr val="tx1">
                <a:lumMod val="95000"/>
                <a:lumOff val="5000"/>
              </a:schemeClr>
            </a:solidFill>
          </a:ln>
        </p:spPr>
      </p:pic>
      <p:sp>
        <p:nvSpPr>
          <p:cNvPr id="3" name="Rectangle 3"/>
          <p:cNvSpPr txBox="1">
            <a:spLocks/>
          </p:cNvSpPr>
          <p:nvPr/>
        </p:nvSpPr>
        <p:spPr>
          <a:xfrm>
            <a:off x="0" y="151743"/>
            <a:ext cx="4456386" cy="6558302"/>
          </a:xfrm>
          <a:prstGeom prst="rect">
            <a:avLst/>
          </a:prstGeom>
        </p:spPr>
        <p:txBody>
          <a:bodyPr vert="horz" wrap="square" lIns="68580" tIns="34290" rIns="68580" bIns="3429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altLang="zh-CN" b="1" dirty="0" smtClean="0">
                <a:solidFill>
                  <a:srgbClr val="FF0000"/>
                </a:solidFill>
                <a:latin typeface="黑体" panose="02010609060101010101" pitchFamily="2" charset="-122"/>
                <a:ea typeface="黑体" panose="02010609060101010101" pitchFamily="2" charset="-122"/>
              </a:rPr>
              <a:t>A</a:t>
            </a:r>
            <a:r>
              <a:rPr lang="zh-CN" altLang="en-US" b="1" dirty="0" smtClean="0">
                <a:solidFill>
                  <a:srgbClr val="FF0000"/>
                </a:solidFill>
                <a:latin typeface="黑体" panose="02010609060101010101" pitchFamily="2" charset="-122"/>
                <a:ea typeface="黑体" panose="02010609060101010101" pitchFamily="2" charset="-122"/>
              </a:rPr>
              <a:t>．亚马孙河：</a:t>
            </a:r>
            <a:endParaRPr lang="en-US" altLang="zh-CN" b="1" dirty="0" smtClean="0">
              <a:solidFill>
                <a:srgbClr val="FF0000"/>
              </a:solidFill>
              <a:latin typeface="黑体" panose="02010609060101010101" pitchFamily="2" charset="-122"/>
              <a:ea typeface="黑体" panose="02010609060101010101" pitchFamily="2" charset="-122"/>
            </a:endParaRPr>
          </a:p>
          <a:p>
            <a:pPr marL="0" indent="0">
              <a:lnSpc>
                <a:spcPct val="120000"/>
              </a:lnSpc>
              <a:spcBef>
                <a:spcPts val="0"/>
              </a:spcBef>
              <a:buFont typeface="Arial" panose="020B0604020202020204" pitchFamily="34" charset="0"/>
              <a:buNone/>
            </a:pPr>
            <a:r>
              <a:rPr lang="zh-CN" altLang="en-US" sz="2400" b="1" dirty="0" smtClean="0">
                <a:solidFill>
                  <a:srgbClr val="FF0000"/>
                </a:solidFill>
                <a:latin typeface="黑体" panose="02010609060101010101" pitchFamily="2" charset="-122"/>
                <a:ea typeface="黑体" panose="02010609060101010101" pitchFamily="2" charset="-122"/>
              </a:rPr>
              <a:t>世界水量最大、流域面积最广</a:t>
            </a:r>
          </a:p>
          <a:p>
            <a:pPr marL="0" indent="0">
              <a:lnSpc>
                <a:spcPct val="120000"/>
              </a:lnSpc>
              <a:spcBef>
                <a:spcPts val="0"/>
              </a:spcBef>
              <a:buFont typeface="Arial" panose="020B0604020202020204" pitchFamily="34" charset="0"/>
              <a:buNone/>
            </a:pPr>
            <a:r>
              <a:rPr lang="en-US" altLang="zh-CN" sz="2400" b="1" dirty="0" smtClean="0">
                <a:solidFill>
                  <a:srgbClr val="3333CC"/>
                </a:solidFill>
                <a:latin typeface="黑体" panose="02010609060101010101" pitchFamily="2" charset="-122"/>
                <a:ea typeface="黑体" panose="02010609060101010101" pitchFamily="2" charset="-122"/>
              </a:rPr>
              <a:t>①</a:t>
            </a:r>
            <a:r>
              <a:rPr lang="zh-CN" altLang="en-US" sz="2400" b="1" dirty="0" smtClean="0">
                <a:solidFill>
                  <a:srgbClr val="3333CC"/>
                </a:solidFill>
                <a:latin typeface="黑体" panose="02010609060101010101" pitchFamily="2" charset="-122"/>
                <a:ea typeface="黑体" panose="02010609060101010101" pitchFamily="2" charset="-122"/>
              </a:rPr>
              <a:t>水系：</a:t>
            </a:r>
          </a:p>
          <a:p>
            <a:pPr>
              <a:lnSpc>
                <a:spcPct val="120000"/>
              </a:lnSpc>
              <a:spcBef>
                <a:spcPts val="0"/>
              </a:spcBef>
              <a:buFont typeface="Arial" panose="020B0604020202020204" pitchFamily="34" charset="0"/>
              <a:buNone/>
            </a:pPr>
            <a:r>
              <a:rPr lang="zh-CN" altLang="en-US" sz="2400" b="1" dirty="0" smtClean="0">
                <a:latin typeface="黑体" panose="02010609060101010101" pitchFamily="2" charset="-122"/>
                <a:ea typeface="黑体" panose="02010609060101010101" pitchFamily="2" charset="-122"/>
              </a:rPr>
              <a:t>源于西部科迪勒拉山系，自西向东注入大西洋，支流多、流域面积广、流程长、树枝状水系</a:t>
            </a:r>
          </a:p>
          <a:p>
            <a:pPr>
              <a:lnSpc>
                <a:spcPct val="120000"/>
              </a:lnSpc>
              <a:spcBef>
                <a:spcPts val="0"/>
              </a:spcBef>
              <a:buFont typeface="Arial" panose="020B0604020202020204" pitchFamily="34" charset="0"/>
              <a:buNone/>
            </a:pPr>
            <a:endParaRPr lang="zh-CN" altLang="en-US" sz="1800" b="1" dirty="0" smtClean="0">
              <a:latin typeface="黑体" panose="02010609060101010101" pitchFamily="2" charset="-122"/>
              <a:ea typeface="黑体" panose="02010609060101010101" pitchFamily="2" charset="-122"/>
            </a:endParaRPr>
          </a:p>
          <a:p>
            <a:pPr>
              <a:lnSpc>
                <a:spcPct val="120000"/>
              </a:lnSpc>
              <a:spcBef>
                <a:spcPts val="0"/>
              </a:spcBef>
              <a:buFont typeface="Arial" panose="020B0604020202020204" pitchFamily="34" charset="0"/>
              <a:buNone/>
            </a:pPr>
            <a:r>
              <a:rPr lang="zh-CN" altLang="en-US" sz="1800" b="1" dirty="0" smtClean="0">
                <a:solidFill>
                  <a:srgbClr val="FF0000"/>
                </a:solidFill>
                <a:latin typeface="黑体" panose="02010609060101010101" pitchFamily="2" charset="-122"/>
                <a:ea typeface="黑体" panose="02010609060101010101" pitchFamily="2" charset="-122"/>
              </a:rPr>
              <a:t>向心状（刚果盆地、四川盆地）梳状（淮河）扇形状（海河 ）树枝状（长江、亚马孙河、密西西比河）</a:t>
            </a:r>
          </a:p>
          <a:p>
            <a:pPr>
              <a:lnSpc>
                <a:spcPct val="120000"/>
              </a:lnSpc>
              <a:spcBef>
                <a:spcPts val="0"/>
              </a:spcBef>
              <a:buFont typeface="Arial" panose="020B0604020202020204" pitchFamily="34" charset="0"/>
              <a:buNone/>
            </a:pPr>
            <a:endParaRPr lang="zh-CN" altLang="en-US" sz="1800" b="1" dirty="0" smtClean="0">
              <a:solidFill>
                <a:schemeClr val="accent2"/>
              </a:solidFill>
              <a:latin typeface="黑体" panose="02010609060101010101" pitchFamily="2" charset="-122"/>
              <a:ea typeface="黑体" panose="02010609060101010101" pitchFamily="2" charset="-122"/>
            </a:endParaRPr>
          </a:p>
          <a:p>
            <a:pPr marL="0" indent="0">
              <a:lnSpc>
                <a:spcPct val="120000"/>
              </a:lnSpc>
              <a:spcBef>
                <a:spcPts val="0"/>
              </a:spcBef>
              <a:buFont typeface="Arial" panose="020B0604020202020204" pitchFamily="34" charset="0"/>
              <a:buNone/>
            </a:pPr>
            <a:r>
              <a:rPr lang="en-US" altLang="zh-CN" sz="2400" b="1" dirty="0" smtClean="0">
                <a:solidFill>
                  <a:srgbClr val="3333CC"/>
                </a:solidFill>
                <a:latin typeface="黑体" panose="02010609060101010101" pitchFamily="2" charset="-122"/>
                <a:ea typeface="黑体" panose="02010609060101010101" pitchFamily="2" charset="-122"/>
              </a:rPr>
              <a:t>②</a:t>
            </a:r>
            <a:r>
              <a:rPr lang="zh-CN" altLang="en-US" sz="2400" b="1" dirty="0" smtClean="0">
                <a:solidFill>
                  <a:srgbClr val="3333CC"/>
                </a:solidFill>
                <a:latin typeface="黑体" panose="02010609060101010101" pitchFamily="2" charset="-122"/>
                <a:ea typeface="黑体" panose="02010609060101010101" pitchFamily="2" charset="-122"/>
              </a:rPr>
              <a:t>水文：</a:t>
            </a:r>
          </a:p>
          <a:p>
            <a:pPr>
              <a:lnSpc>
                <a:spcPct val="120000"/>
              </a:lnSpc>
              <a:spcBef>
                <a:spcPts val="0"/>
              </a:spcBef>
              <a:buFont typeface="Arial" panose="020B0604020202020204" pitchFamily="34" charset="0"/>
              <a:buNone/>
            </a:pPr>
            <a:r>
              <a:rPr lang="zh-CN" altLang="en-US" sz="2400" b="1" dirty="0" smtClean="0">
                <a:latin typeface="黑体" panose="02010609060101010101" pitchFamily="2" charset="-122"/>
                <a:ea typeface="黑体" panose="02010609060101010101" pitchFamily="2" charset="-122"/>
              </a:rPr>
              <a:t>水量大、无结冰期、无明显汛期、含沙量小、水能丰富。该河航运条件好，但航运价值不高</a:t>
            </a:r>
          </a:p>
        </p:txBody>
      </p:sp>
    </p:spTree>
    <p:extLst>
      <p:ext uri="{BB962C8B-B14F-4D97-AF65-F5344CB8AC3E}">
        <p14:creationId xmlns:p14="http://schemas.microsoft.com/office/powerpoint/2010/main" val="297787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heckerboard(across)">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heckerboard(across)">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Rectangle 7"/>
          <p:cNvSpPr/>
          <p:nvPr/>
        </p:nvSpPr>
        <p:spPr>
          <a:xfrm>
            <a:off x="1" y="1043464"/>
            <a:ext cx="5572601" cy="540544"/>
          </a:xfrm>
          <a:prstGeom prst="rect">
            <a:avLst/>
          </a:prstGeom>
          <a:noFill/>
          <a:ln w="9525">
            <a:noFill/>
            <a:prstDash val="solid"/>
          </a:ln>
        </p:spPr>
        <p:txBody>
          <a:bodyPr wrap="none" anchor="ctr"/>
          <a:lstStyle/>
          <a:p>
            <a:r>
              <a:rPr lang="zh-CN" altLang="en-US" sz="2700" b="1" dirty="0">
                <a:latin typeface="黑体" panose="02010609060101010101" pitchFamily="2" charset="-122"/>
                <a:ea typeface="黑体" panose="02010609060101010101" pitchFamily="2" charset="-122"/>
                <a:cs typeface="黑体" panose="02010609060101010101" pitchFamily="2" charset="-122"/>
              </a:rPr>
              <a:t> 麦哲伦海峡、火地岛、德雷克海峡</a:t>
            </a:r>
          </a:p>
        </p:txBody>
      </p:sp>
      <p:pic>
        <p:nvPicPr>
          <p:cNvPr id="2097164" name="图片 13314" descr="拉美"/>
          <p:cNvPicPr>
            <a:picLocks noChangeAspect="1"/>
          </p:cNvPicPr>
          <p:nvPr/>
        </p:nvPicPr>
        <p:blipFill>
          <a:blip r:embed="rId2">
            <a:clrChange>
              <a:clrFrom>
                <a:srgbClr val="FFFFFF"/>
              </a:clrFrom>
              <a:clrTo>
                <a:srgbClr val="FFFFFF">
                  <a:alpha val="0"/>
                </a:srgbClr>
              </a:clrTo>
            </a:clrChange>
          </a:blip>
          <a:stretch>
            <a:fillRect/>
          </a:stretch>
        </p:blipFill>
        <p:spPr>
          <a:xfrm>
            <a:off x="1709738" y="1916907"/>
            <a:ext cx="5013722" cy="3184922"/>
          </a:xfrm>
          <a:prstGeom prst="rect">
            <a:avLst/>
          </a:prstGeom>
          <a:noFill/>
          <a:ln w="9525">
            <a:noFill/>
          </a:ln>
        </p:spPr>
      </p:pic>
      <p:sp>
        <p:nvSpPr>
          <p:cNvPr id="1048706" name="箭头 176"/>
          <p:cNvSpPr/>
          <p:nvPr/>
        </p:nvSpPr>
        <p:spPr>
          <a:xfrm flipH="1" flipV="1">
            <a:off x="5813822" y="4672012"/>
            <a:ext cx="756047" cy="539354"/>
          </a:xfrm>
          <a:prstGeom prst="line">
            <a:avLst/>
          </a:prstGeom>
          <a:ln w="50800" cap="flat" cmpd="sng">
            <a:solidFill>
              <a:srgbClr val="0000FF"/>
            </a:solidFill>
            <a:prstDash val="solid"/>
            <a:headEnd type="none" w="med" len="med"/>
            <a:tailEnd type="triangle" w="med" len="med"/>
          </a:ln>
        </p:spPr>
      </p:sp>
      <p:sp>
        <p:nvSpPr>
          <p:cNvPr id="1048707" name="箭头 176"/>
          <p:cNvSpPr/>
          <p:nvPr/>
        </p:nvSpPr>
        <p:spPr>
          <a:xfrm flipH="1" flipV="1">
            <a:off x="5878117" y="4633912"/>
            <a:ext cx="1012031" cy="63104"/>
          </a:xfrm>
          <a:prstGeom prst="line">
            <a:avLst/>
          </a:prstGeom>
          <a:ln w="50800" cap="flat" cmpd="sng">
            <a:solidFill>
              <a:srgbClr val="0000FF"/>
            </a:solidFill>
            <a:prstDash val="solid"/>
            <a:headEnd type="none" w="med" len="med"/>
            <a:tailEnd type="triangle" w="med" len="med"/>
          </a:ln>
        </p:spPr>
      </p:sp>
      <p:sp>
        <p:nvSpPr>
          <p:cNvPr id="1048708" name="文本框 13317"/>
          <p:cNvSpPr txBox="1"/>
          <p:nvPr/>
        </p:nvSpPr>
        <p:spPr>
          <a:xfrm>
            <a:off x="6734176" y="4336257"/>
            <a:ext cx="916781" cy="646331"/>
          </a:xfrm>
          <a:prstGeom prst="rect">
            <a:avLst/>
          </a:prstGeom>
          <a:noFill/>
          <a:ln w="9525">
            <a:noFill/>
          </a:ln>
        </p:spPr>
        <p:txBody>
          <a:bodyPr>
            <a:spAutoFit/>
          </a:bodyPr>
          <a:lstStyle/>
          <a:p>
            <a:pPr algn="ctr"/>
            <a:r>
              <a:rPr lang="zh-CN" altLang="en-US" b="1" dirty="0">
                <a:latin typeface="Arial" panose="020B0604020202020204" pitchFamily="34" charset="0"/>
              </a:rPr>
              <a:t>麦哲伦</a:t>
            </a:r>
          </a:p>
          <a:p>
            <a:pPr algn="ctr"/>
            <a:r>
              <a:rPr lang="zh-CN" altLang="en-US" b="1" dirty="0">
                <a:latin typeface="Arial" panose="020B0604020202020204" pitchFamily="34" charset="0"/>
              </a:rPr>
              <a:t>海峡</a:t>
            </a:r>
          </a:p>
        </p:txBody>
      </p:sp>
      <p:sp>
        <p:nvSpPr>
          <p:cNvPr id="1048709" name="文本框 13318"/>
          <p:cNvSpPr txBox="1"/>
          <p:nvPr/>
        </p:nvSpPr>
        <p:spPr>
          <a:xfrm>
            <a:off x="6138863" y="5157788"/>
            <a:ext cx="916781" cy="369332"/>
          </a:xfrm>
          <a:prstGeom prst="rect">
            <a:avLst/>
          </a:prstGeom>
          <a:noFill/>
          <a:ln w="9525">
            <a:noFill/>
          </a:ln>
        </p:spPr>
        <p:txBody>
          <a:bodyPr>
            <a:spAutoFit/>
          </a:bodyPr>
          <a:lstStyle/>
          <a:p>
            <a:pPr algn="ctr"/>
            <a:r>
              <a:rPr lang="zh-CN" altLang="en-US" b="1" dirty="0">
                <a:latin typeface="Arial" panose="020B0604020202020204" pitchFamily="34" charset="0"/>
              </a:rPr>
              <a:t>火地岛</a:t>
            </a:r>
          </a:p>
        </p:txBody>
      </p:sp>
      <p:sp>
        <p:nvSpPr>
          <p:cNvPr id="1048710" name="文本框 13319"/>
          <p:cNvSpPr txBox="1"/>
          <p:nvPr/>
        </p:nvSpPr>
        <p:spPr>
          <a:xfrm>
            <a:off x="3815953" y="4318397"/>
            <a:ext cx="1384697" cy="369332"/>
          </a:xfrm>
          <a:prstGeom prst="rect">
            <a:avLst/>
          </a:prstGeom>
          <a:noFill/>
          <a:ln w="9525">
            <a:noFill/>
          </a:ln>
        </p:spPr>
        <p:txBody>
          <a:bodyPr>
            <a:spAutoFit/>
          </a:bodyPr>
          <a:lstStyle/>
          <a:p>
            <a:pPr algn="ctr"/>
            <a:r>
              <a:rPr lang="zh-CN" altLang="en-US" b="1" dirty="0">
                <a:latin typeface="Arial" panose="020B0604020202020204" pitchFamily="34" charset="0"/>
              </a:rPr>
              <a:t>德雷克海峡</a:t>
            </a:r>
          </a:p>
        </p:txBody>
      </p:sp>
      <p:sp>
        <p:nvSpPr>
          <p:cNvPr id="1048711" name="箭头 176"/>
          <p:cNvSpPr/>
          <p:nvPr/>
        </p:nvSpPr>
        <p:spPr>
          <a:xfrm>
            <a:off x="5113735" y="4563666"/>
            <a:ext cx="646509" cy="215503"/>
          </a:xfrm>
          <a:prstGeom prst="line">
            <a:avLst/>
          </a:prstGeom>
          <a:ln w="50800" cap="flat" cmpd="sng">
            <a:solidFill>
              <a:srgbClr val="0000FF"/>
            </a:solidFill>
            <a:prstDash val="solid"/>
            <a:headEnd type="none" w="med" len="med"/>
            <a:tailEnd type="triangle" w="med" len="med"/>
          </a:ln>
        </p:spPr>
      </p:sp>
      <p:sp>
        <p:nvSpPr>
          <p:cNvPr id="2" name="文本框 1"/>
          <p:cNvSpPr txBox="1"/>
          <p:nvPr/>
        </p:nvSpPr>
        <p:spPr>
          <a:xfrm>
            <a:off x="384464" y="436418"/>
            <a:ext cx="2202872" cy="523220"/>
          </a:xfrm>
          <a:prstGeom prst="rect">
            <a:avLst/>
          </a:prstGeom>
          <a:noFill/>
        </p:spPr>
        <p:txBody>
          <a:bodyPr wrap="square" rtlCol="0">
            <a:spAutoFit/>
          </a:bodyPr>
          <a:lstStyle/>
          <a:p>
            <a:r>
              <a:rPr lang="en-US" altLang="zh-CN" sz="2800" dirty="0" smtClean="0"/>
              <a:t>4</a:t>
            </a:r>
            <a:r>
              <a:rPr lang="zh-CN" altLang="en-US" sz="2800" dirty="0" smtClean="0"/>
              <a:t>、交通位置</a:t>
            </a:r>
            <a:endParaRPr lang="zh-CN" altLang="en-US" sz="2800" dirty="0"/>
          </a:p>
        </p:txBody>
      </p:sp>
    </p:spTree>
    <p:extLst>
      <p:ext uri="{BB962C8B-B14F-4D97-AF65-F5344CB8AC3E}">
        <p14:creationId xmlns:p14="http://schemas.microsoft.com/office/powerpoint/2010/main" val="112719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8706"/>
                                        </p:tgtEl>
                                        <p:attrNameLst>
                                          <p:attrName>style.visibility</p:attrName>
                                        </p:attrNameLst>
                                      </p:cBhvr>
                                      <p:to>
                                        <p:strVal val="visible"/>
                                      </p:to>
                                    </p:set>
                                    <p:anim calcmode="lin" valueType="num">
                                      <p:cBhvr additive="base">
                                        <p:cTn id="7" dur="500" fill="hold"/>
                                        <p:tgtEl>
                                          <p:spTgt spid="1048706"/>
                                        </p:tgtEl>
                                        <p:attrNameLst>
                                          <p:attrName>ppt_x</p:attrName>
                                        </p:attrNameLst>
                                      </p:cBhvr>
                                      <p:tavLst>
                                        <p:tav tm="0">
                                          <p:val>
                                            <p:strVal val="#ppt_x"/>
                                          </p:val>
                                        </p:tav>
                                        <p:tav tm="100000">
                                          <p:val>
                                            <p:strVal val="#ppt_x"/>
                                          </p:val>
                                        </p:tav>
                                      </p:tavLst>
                                    </p:anim>
                                    <p:anim calcmode="lin" valueType="num">
                                      <p:cBhvr additive="base">
                                        <p:cTn id="8" dur="500" fill="hold"/>
                                        <p:tgtEl>
                                          <p:spTgt spid="10487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709"/>
                                        </p:tgtEl>
                                        <p:attrNameLst>
                                          <p:attrName>style.visibility</p:attrName>
                                        </p:attrNameLst>
                                      </p:cBhvr>
                                      <p:to>
                                        <p:strVal val="visible"/>
                                      </p:to>
                                    </p:set>
                                    <p:anim calcmode="lin" valueType="num">
                                      <p:cBhvr additive="base">
                                        <p:cTn id="11" dur="500" fill="hold"/>
                                        <p:tgtEl>
                                          <p:spTgt spid="1048709"/>
                                        </p:tgtEl>
                                        <p:attrNameLst>
                                          <p:attrName>ppt_x</p:attrName>
                                        </p:attrNameLst>
                                      </p:cBhvr>
                                      <p:tavLst>
                                        <p:tav tm="0">
                                          <p:val>
                                            <p:strVal val="#ppt_x"/>
                                          </p:val>
                                        </p:tav>
                                        <p:tav tm="100000">
                                          <p:val>
                                            <p:strVal val="#ppt_x"/>
                                          </p:val>
                                        </p:tav>
                                      </p:tavLst>
                                    </p:anim>
                                    <p:anim calcmode="lin" valueType="num">
                                      <p:cBhvr additive="base">
                                        <p:cTn id="12" dur="500" fill="hold"/>
                                        <p:tgtEl>
                                          <p:spTgt spid="104870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48711"/>
                                        </p:tgtEl>
                                        <p:attrNameLst>
                                          <p:attrName>style.visibility</p:attrName>
                                        </p:attrNameLst>
                                      </p:cBhvr>
                                      <p:to>
                                        <p:strVal val="visible"/>
                                      </p:to>
                                    </p:set>
                                    <p:anim calcmode="lin" valueType="num">
                                      <p:cBhvr additive="base">
                                        <p:cTn id="17" dur="500" fill="hold"/>
                                        <p:tgtEl>
                                          <p:spTgt spid="1048711"/>
                                        </p:tgtEl>
                                        <p:attrNameLst>
                                          <p:attrName>ppt_x</p:attrName>
                                        </p:attrNameLst>
                                      </p:cBhvr>
                                      <p:tavLst>
                                        <p:tav tm="0">
                                          <p:val>
                                            <p:strVal val="#ppt_x"/>
                                          </p:val>
                                        </p:tav>
                                        <p:tav tm="100000">
                                          <p:val>
                                            <p:strVal val="#ppt_x"/>
                                          </p:val>
                                        </p:tav>
                                      </p:tavLst>
                                    </p:anim>
                                    <p:anim calcmode="lin" valueType="num">
                                      <p:cBhvr additive="base">
                                        <p:cTn id="18" dur="500" fill="hold"/>
                                        <p:tgtEl>
                                          <p:spTgt spid="10487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48710"/>
                                        </p:tgtEl>
                                        <p:attrNameLst>
                                          <p:attrName>style.visibility</p:attrName>
                                        </p:attrNameLst>
                                      </p:cBhvr>
                                      <p:to>
                                        <p:strVal val="visible"/>
                                      </p:to>
                                    </p:set>
                                    <p:anim calcmode="lin" valueType="num">
                                      <p:cBhvr additive="base">
                                        <p:cTn id="21" dur="500" fill="hold"/>
                                        <p:tgtEl>
                                          <p:spTgt spid="1048710"/>
                                        </p:tgtEl>
                                        <p:attrNameLst>
                                          <p:attrName>ppt_x</p:attrName>
                                        </p:attrNameLst>
                                      </p:cBhvr>
                                      <p:tavLst>
                                        <p:tav tm="0">
                                          <p:val>
                                            <p:strVal val="#ppt_x"/>
                                          </p:val>
                                        </p:tav>
                                        <p:tav tm="100000">
                                          <p:val>
                                            <p:strVal val="#ppt_x"/>
                                          </p:val>
                                        </p:tav>
                                      </p:tavLst>
                                    </p:anim>
                                    <p:anim calcmode="lin" valueType="num">
                                      <p:cBhvr additive="base">
                                        <p:cTn id="22" dur="500" fill="hold"/>
                                        <p:tgtEl>
                                          <p:spTgt spid="10487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48707"/>
                                        </p:tgtEl>
                                        <p:attrNameLst>
                                          <p:attrName>style.visibility</p:attrName>
                                        </p:attrNameLst>
                                      </p:cBhvr>
                                      <p:to>
                                        <p:strVal val="visible"/>
                                      </p:to>
                                    </p:set>
                                    <p:anim calcmode="lin" valueType="num">
                                      <p:cBhvr additive="base">
                                        <p:cTn id="27" dur="500" fill="hold"/>
                                        <p:tgtEl>
                                          <p:spTgt spid="1048707"/>
                                        </p:tgtEl>
                                        <p:attrNameLst>
                                          <p:attrName>ppt_x</p:attrName>
                                        </p:attrNameLst>
                                      </p:cBhvr>
                                      <p:tavLst>
                                        <p:tav tm="0">
                                          <p:val>
                                            <p:strVal val="#ppt_x"/>
                                          </p:val>
                                        </p:tav>
                                        <p:tav tm="100000">
                                          <p:val>
                                            <p:strVal val="#ppt_x"/>
                                          </p:val>
                                        </p:tav>
                                      </p:tavLst>
                                    </p:anim>
                                    <p:anim calcmode="lin" valueType="num">
                                      <p:cBhvr additive="base">
                                        <p:cTn id="28" dur="500" fill="hold"/>
                                        <p:tgtEl>
                                          <p:spTgt spid="104870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48708"/>
                                        </p:tgtEl>
                                        <p:attrNameLst>
                                          <p:attrName>style.visibility</p:attrName>
                                        </p:attrNameLst>
                                      </p:cBhvr>
                                      <p:to>
                                        <p:strVal val="visible"/>
                                      </p:to>
                                    </p:set>
                                    <p:anim calcmode="lin" valueType="num">
                                      <p:cBhvr additive="base">
                                        <p:cTn id="31" dur="500" fill="hold"/>
                                        <p:tgtEl>
                                          <p:spTgt spid="1048708"/>
                                        </p:tgtEl>
                                        <p:attrNameLst>
                                          <p:attrName>ppt_x</p:attrName>
                                        </p:attrNameLst>
                                      </p:cBhvr>
                                      <p:tavLst>
                                        <p:tav tm="0">
                                          <p:val>
                                            <p:strVal val="#ppt_x"/>
                                          </p:val>
                                        </p:tav>
                                        <p:tav tm="100000">
                                          <p:val>
                                            <p:strVal val="#ppt_x"/>
                                          </p:val>
                                        </p:tav>
                                      </p:tavLst>
                                    </p:anim>
                                    <p:anim calcmode="lin" valueType="num">
                                      <p:cBhvr additive="base">
                                        <p:cTn id="32" dur="500" fill="hold"/>
                                        <p:tgtEl>
                                          <p:spTgt spid="1048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8" grpId="0"/>
      <p:bldP spid="1048709" grpId="0"/>
      <p:bldP spid="1048709" grpId="1"/>
      <p:bldP spid="1048710" grpId="0"/>
      <p:bldP spid="104871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ChangeArrowheads="1"/>
          </p:cNvSpPr>
          <p:nvPr>
            <p:custDataLst>
              <p:tags r:id="rId1"/>
            </p:custDataLst>
          </p:nvPr>
        </p:nvSpPr>
        <p:spPr bwMode="auto">
          <a:xfrm>
            <a:off x="113418" y="856936"/>
            <a:ext cx="8973874" cy="5144130"/>
          </a:xfrm>
          <a:prstGeom prst="rect">
            <a:avLst/>
          </a:prstGeom>
          <a:solidFill>
            <a:schemeClr val="bg1"/>
          </a:solidFill>
          <a:ln w="9525" algn="ctr">
            <a:solidFill>
              <a:schemeClr val="tx1"/>
            </a:solidFill>
            <a:miter lim="800000"/>
            <a:headEnd/>
            <a:tailEnd/>
          </a:ln>
        </p:spPr>
        <p:txBody>
          <a:bodyPr wrap="none" anchor="ctr"/>
          <a:lstStyle/>
          <a:p>
            <a:endParaRPr lang="zh-CN" altLang="en-US" sz="1429"/>
          </a:p>
        </p:txBody>
      </p:sp>
      <p:pic>
        <p:nvPicPr>
          <p:cNvPr id="18435" name="Picture 30" descr="8-55"/>
          <p:cNvPicPr>
            <a:picLocks noChangeAspect="1" noChangeArrowheads="1"/>
          </p:cNvPicPr>
          <p:nvPr>
            <p:custDataLst>
              <p:tags r:id="rId2"/>
            </p:custDataLst>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r="-23"/>
          <a:stretch>
            <a:fillRect/>
          </a:stretch>
        </p:blipFill>
        <p:spPr bwMode="auto">
          <a:xfrm>
            <a:off x="195332" y="948930"/>
            <a:ext cx="8788624" cy="496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8436" name="文本框 1"/>
          <p:cNvSpPr>
            <a:spLocks noChangeArrowheads="1"/>
          </p:cNvSpPr>
          <p:nvPr>
            <p:custDataLst>
              <p:tags r:id="rId3"/>
            </p:custDataLst>
          </p:nvPr>
        </p:nvSpPr>
        <p:spPr bwMode="auto">
          <a:xfrm>
            <a:off x="3991049" y="1051006"/>
            <a:ext cx="1098378" cy="45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2381">
                <a:solidFill>
                  <a:srgbClr val="FF0000"/>
                </a:solidFill>
                <a:latin typeface="微软雅黑" panose="020B0503020204020204" pitchFamily="34" charset="-122"/>
                <a:ea typeface="微软雅黑" panose="020B0503020204020204" pitchFamily="34" charset="-122"/>
              </a:rPr>
              <a:t>尼罗河</a:t>
            </a:r>
          </a:p>
        </p:txBody>
      </p:sp>
      <p:sp>
        <p:nvSpPr>
          <p:cNvPr id="18437" name="文本框 5"/>
          <p:cNvSpPr>
            <a:spLocks noChangeArrowheads="1"/>
          </p:cNvSpPr>
          <p:nvPr>
            <p:custDataLst>
              <p:tags r:id="rId4"/>
            </p:custDataLst>
          </p:nvPr>
        </p:nvSpPr>
        <p:spPr bwMode="auto">
          <a:xfrm>
            <a:off x="5232344" y="1975992"/>
            <a:ext cx="1402948" cy="45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2381">
                <a:solidFill>
                  <a:srgbClr val="FF0000"/>
                </a:solidFill>
                <a:latin typeface="微软雅黑" panose="020B0503020204020204" pitchFamily="34" charset="-122"/>
                <a:ea typeface="微软雅黑" panose="020B0503020204020204" pitchFamily="34" charset="-122"/>
              </a:rPr>
              <a:t>亚马孙河</a:t>
            </a:r>
          </a:p>
        </p:txBody>
      </p:sp>
      <p:sp>
        <p:nvSpPr>
          <p:cNvPr id="18438" name="文本框 6"/>
          <p:cNvSpPr>
            <a:spLocks noChangeArrowheads="1"/>
          </p:cNvSpPr>
          <p:nvPr>
            <p:custDataLst>
              <p:tags r:id="rId5"/>
            </p:custDataLst>
          </p:nvPr>
        </p:nvSpPr>
        <p:spPr bwMode="auto">
          <a:xfrm>
            <a:off x="3567622" y="2970289"/>
            <a:ext cx="883575" cy="45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2381">
                <a:solidFill>
                  <a:srgbClr val="FF0000"/>
                </a:solidFill>
                <a:latin typeface="微软雅黑" panose="020B0503020204020204" pitchFamily="34" charset="-122"/>
                <a:ea typeface="微软雅黑" panose="020B0503020204020204" pitchFamily="34" charset="-122"/>
              </a:rPr>
              <a:t>长江 </a:t>
            </a:r>
          </a:p>
        </p:txBody>
      </p:sp>
      <p:sp>
        <p:nvSpPr>
          <p:cNvPr id="18439" name="文本框 7"/>
          <p:cNvSpPr>
            <a:spLocks noChangeArrowheads="1"/>
          </p:cNvSpPr>
          <p:nvPr>
            <p:custDataLst>
              <p:tags r:id="rId6"/>
            </p:custDataLst>
          </p:nvPr>
        </p:nvSpPr>
        <p:spPr bwMode="auto">
          <a:xfrm>
            <a:off x="3465546" y="3896534"/>
            <a:ext cx="1797287" cy="45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2381">
                <a:solidFill>
                  <a:srgbClr val="FF0000"/>
                </a:solidFill>
                <a:latin typeface="微软雅黑" panose="020B0503020204020204" pitchFamily="34" charset="-122"/>
                <a:ea typeface="微软雅黑" panose="020B0503020204020204" pitchFamily="34" charset="-122"/>
              </a:rPr>
              <a:t>密西西比河 </a:t>
            </a:r>
          </a:p>
        </p:txBody>
      </p:sp>
    </p:spTree>
    <p:extLst>
      <p:ext uri="{BB962C8B-B14F-4D97-AF65-F5344CB8AC3E}">
        <p14:creationId xmlns:p14="http://schemas.microsoft.com/office/powerpoint/2010/main" val="1796603565"/>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3" name="Rectangle 3"/>
          <p:cNvSpPr>
            <a:spLocks noGrp="1" noChangeArrowheads="1"/>
          </p:cNvSpPr>
          <p:nvPr>
            <p:ph type="body" idx="4294967295"/>
          </p:nvPr>
        </p:nvSpPr>
        <p:spPr>
          <a:xfrm>
            <a:off x="107898" y="234818"/>
            <a:ext cx="4974465" cy="5506763"/>
          </a:xfrm>
        </p:spPr>
        <p:txBody>
          <a:bodyPr vert="horz" wrap="square" lIns="68580" tIns="34290" rIns="68580" bIns="34290" numCol="1" rtlCol="0" anchor="t" anchorCtr="0" compatLnSpc="1">
            <a:noAutofit/>
          </a:bodyPr>
          <a:lstStyle/>
          <a:p>
            <a:pPr marL="0" indent="0">
              <a:buNone/>
            </a:pPr>
            <a:r>
              <a:rPr lang="en-US" altLang="zh-CN" sz="2700" b="1" dirty="0">
                <a:solidFill>
                  <a:srgbClr val="FF0000"/>
                </a:solidFill>
                <a:latin typeface="黑体" panose="02010609060101010101" pitchFamily="2" charset="-122"/>
                <a:ea typeface="黑体" panose="02010609060101010101" pitchFamily="2" charset="-122"/>
                <a:cs typeface="黑体" panose="02010609060101010101" pitchFamily="2" charset="-122"/>
              </a:rPr>
              <a:t>A</a:t>
            </a:r>
            <a:r>
              <a:rPr lang="zh-CN" altLang="en-US" sz="2700" b="1" dirty="0">
                <a:solidFill>
                  <a:srgbClr val="FF0000"/>
                </a:solidFill>
                <a:latin typeface="黑体" panose="02010609060101010101" pitchFamily="2" charset="-122"/>
                <a:ea typeface="黑体" panose="02010609060101010101" pitchFamily="2" charset="-122"/>
                <a:cs typeface="黑体" panose="02010609060101010101" pitchFamily="2" charset="-122"/>
              </a:rPr>
              <a:t>．亚马孙河</a:t>
            </a:r>
            <a:r>
              <a:rPr lang="zh-CN" altLang="en-US" sz="2700" b="1" dirty="0" smtClean="0">
                <a:solidFill>
                  <a:srgbClr val="FF0000"/>
                </a:solidFill>
                <a:latin typeface="黑体" panose="02010609060101010101" pitchFamily="2" charset="-122"/>
                <a:ea typeface="黑体" panose="02010609060101010101" pitchFamily="2" charset="-122"/>
                <a:cs typeface="黑体" panose="02010609060101010101" pitchFamily="2" charset="-122"/>
              </a:rPr>
              <a:t>：</a:t>
            </a:r>
            <a:endParaRPr lang="en-US" altLang="zh-CN" sz="2700" b="1" dirty="0" smtClean="0">
              <a:solidFill>
                <a:srgbClr val="FF0000"/>
              </a:solidFill>
              <a:latin typeface="黑体" panose="02010609060101010101" pitchFamily="2" charset="-122"/>
              <a:ea typeface="黑体" panose="02010609060101010101" pitchFamily="2" charset="-122"/>
              <a:cs typeface="黑体" panose="02010609060101010101" pitchFamily="2" charset="-122"/>
            </a:endParaRPr>
          </a:p>
          <a:p>
            <a:pPr marL="0" indent="0">
              <a:buNone/>
            </a:pPr>
            <a:r>
              <a:rPr lang="zh-CN" altLang="en-US" sz="2700" b="1" dirty="0" smtClean="0">
                <a:solidFill>
                  <a:srgbClr val="FF0000"/>
                </a:solidFill>
                <a:latin typeface="黑体" panose="02010609060101010101" pitchFamily="2" charset="-122"/>
                <a:ea typeface="黑体" panose="02010609060101010101" pitchFamily="2" charset="-122"/>
                <a:cs typeface="黑体" panose="02010609060101010101" pitchFamily="2" charset="-122"/>
              </a:rPr>
              <a:t>世界水量</a:t>
            </a:r>
            <a:r>
              <a:rPr lang="zh-CN" altLang="en-US" sz="2700" b="1" dirty="0">
                <a:solidFill>
                  <a:srgbClr val="FF0000"/>
                </a:solidFill>
                <a:latin typeface="黑体" panose="02010609060101010101" pitchFamily="2" charset="-122"/>
                <a:ea typeface="黑体" panose="02010609060101010101" pitchFamily="2" charset="-122"/>
                <a:cs typeface="黑体" panose="02010609060101010101" pitchFamily="2" charset="-122"/>
              </a:rPr>
              <a:t>最大、流域面积最广</a:t>
            </a:r>
          </a:p>
          <a:p>
            <a:pPr marL="0" indent="0">
              <a:buNone/>
            </a:pPr>
            <a:r>
              <a:rPr lang="en-US" altLang="zh-CN" b="1" dirty="0">
                <a:solidFill>
                  <a:srgbClr val="3333CC"/>
                </a:solidFill>
                <a:latin typeface="黑体" panose="02010609060101010101" pitchFamily="2" charset="-122"/>
                <a:ea typeface="黑体" panose="02010609060101010101" pitchFamily="2" charset="-122"/>
                <a:cs typeface="黑体" panose="02010609060101010101" pitchFamily="2" charset="-122"/>
              </a:rPr>
              <a:t>③</a:t>
            </a:r>
            <a:r>
              <a:rPr lang="zh-CN" altLang="en-US" b="1" dirty="0">
                <a:solidFill>
                  <a:srgbClr val="3333CC"/>
                </a:solidFill>
                <a:latin typeface="黑体" panose="02010609060101010101" pitchFamily="2" charset="-122"/>
                <a:ea typeface="黑体" panose="02010609060101010101" pitchFamily="2" charset="-122"/>
                <a:cs typeface="黑体" panose="02010609060101010101" pitchFamily="2" charset="-122"/>
              </a:rPr>
              <a:t>为什么水量丰富</a:t>
            </a:r>
          </a:p>
          <a:p>
            <a:pPr>
              <a:lnSpc>
                <a:spcPct val="90000"/>
              </a:lnSpc>
              <a:spcBef>
                <a:spcPct val="0"/>
              </a:spcBef>
              <a:buNone/>
            </a:pPr>
            <a:r>
              <a:rPr lang="en-US" altLang="zh-CN" sz="2400" b="1" dirty="0">
                <a:latin typeface="黑体" panose="02010609060101010101" pitchFamily="2" charset="-122"/>
                <a:ea typeface="黑体" panose="02010609060101010101" pitchFamily="2" charset="-122"/>
                <a:cs typeface="黑体" panose="02010609060101010101" pitchFamily="2" charset="-122"/>
              </a:rPr>
              <a:t>A</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、流域</a:t>
            </a:r>
            <a:r>
              <a:rPr lang="zh-CN" altLang="en-US" sz="2400" b="1" dirty="0">
                <a:latin typeface="黑体" panose="02010609060101010101" pitchFamily="2" charset="-122"/>
                <a:ea typeface="黑体" panose="02010609060101010101" pitchFamily="2" charset="-122"/>
                <a:cs typeface="黑体" panose="02010609060101010101" pitchFamily="2" charset="-122"/>
              </a:rPr>
              <a:t>内</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以赤道低气压控制，降水</a:t>
            </a:r>
            <a:r>
              <a:rPr lang="zh-CN" altLang="en-US" sz="2400" b="1" dirty="0">
                <a:latin typeface="黑体" panose="02010609060101010101" pitchFamily="2" charset="-122"/>
                <a:ea typeface="黑体" panose="02010609060101010101" pitchFamily="2" charset="-122"/>
                <a:cs typeface="黑体" panose="02010609060101010101" pitchFamily="2" charset="-122"/>
              </a:rPr>
              <a:t>丰富；</a:t>
            </a:r>
          </a:p>
          <a:p>
            <a:pPr>
              <a:lnSpc>
                <a:spcPct val="90000"/>
              </a:lnSpc>
              <a:spcBef>
                <a:spcPct val="0"/>
              </a:spcBef>
              <a:buNone/>
            </a:pPr>
            <a:r>
              <a:rPr lang="en-US" altLang="zh-CN" sz="2400" b="1" dirty="0">
                <a:latin typeface="黑体" panose="02010609060101010101" pitchFamily="2" charset="-122"/>
                <a:ea typeface="黑体" panose="02010609060101010101" pitchFamily="2" charset="-122"/>
                <a:cs typeface="黑体" panose="02010609060101010101" pitchFamily="2" charset="-122"/>
              </a:rPr>
              <a:t>B</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、东北</a:t>
            </a:r>
            <a:r>
              <a:rPr lang="zh-CN" altLang="en-US" sz="2400" b="1" dirty="0">
                <a:latin typeface="黑体" panose="02010609060101010101" pitchFamily="2" charset="-122"/>
                <a:ea typeface="黑体" panose="02010609060101010101" pitchFamily="2" charset="-122"/>
                <a:cs typeface="黑体" panose="02010609060101010101" pitchFamily="2" charset="-122"/>
              </a:rPr>
              <a:t>信风和东南信风从大西洋带来大量的湿热水汽</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进入大陆，形成大量降水；</a:t>
            </a:r>
            <a:endParaRPr lang="zh-CN" altLang="en-US" sz="2400" b="1" dirty="0">
              <a:latin typeface="黑体" panose="02010609060101010101" pitchFamily="2" charset="-122"/>
              <a:ea typeface="黑体" panose="02010609060101010101" pitchFamily="2" charset="-122"/>
              <a:cs typeface="黑体" panose="02010609060101010101" pitchFamily="2" charset="-122"/>
            </a:endParaRPr>
          </a:p>
          <a:p>
            <a:pPr>
              <a:lnSpc>
                <a:spcPct val="90000"/>
              </a:lnSpc>
              <a:buNone/>
            </a:pPr>
            <a:r>
              <a:rPr lang="en-US" altLang="zh-CN" sz="2400" b="1" dirty="0">
                <a:latin typeface="黑体" panose="02010609060101010101" pitchFamily="2" charset="-122"/>
                <a:ea typeface="黑体" panose="02010609060101010101" pitchFamily="2" charset="-122"/>
                <a:cs typeface="黑体" panose="02010609060101010101" pitchFamily="2" charset="-122"/>
              </a:rPr>
              <a:t>C</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、巴西暖流增温</a:t>
            </a:r>
            <a:r>
              <a:rPr lang="zh-CN" altLang="en-US" sz="2400" b="1" dirty="0">
                <a:latin typeface="黑体" panose="02010609060101010101" pitchFamily="2" charset="-122"/>
                <a:ea typeface="黑体" panose="02010609060101010101" pitchFamily="2" charset="-122"/>
                <a:cs typeface="黑体" panose="02010609060101010101" pitchFamily="2" charset="-122"/>
              </a:rPr>
              <a:t>增湿；</a:t>
            </a:r>
          </a:p>
          <a:p>
            <a:pPr>
              <a:lnSpc>
                <a:spcPct val="90000"/>
              </a:lnSpc>
              <a:buNone/>
            </a:pPr>
            <a:r>
              <a:rPr lang="en-US" altLang="zh-CN" sz="2400" b="1" dirty="0">
                <a:latin typeface="黑体" panose="02010609060101010101" pitchFamily="2" charset="-122"/>
                <a:ea typeface="黑体" panose="02010609060101010101" pitchFamily="2" charset="-122"/>
                <a:cs typeface="黑体" panose="02010609060101010101" pitchFamily="2" charset="-122"/>
              </a:rPr>
              <a:t>D</a:t>
            </a:r>
            <a:r>
              <a:rPr lang="zh-CN" altLang="en-US" sz="2400" b="1" dirty="0">
                <a:latin typeface="黑体" panose="02010609060101010101" pitchFamily="2" charset="-122"/>
                <a:ea typeface="黑体" panose="02010609060101010101" pitchFamily="2" charset="-122"/>
                <a:cs typeface="黑体" panose="02010609060101010101" pitchFamily="2" charset="-122"/>
              </a:rPr>
              <a:t>、地表植被为热带雨林、草原覆盖，自身水循环活跃</a:t>
            </a:r>
          </a:p>
          <a:p>
            <a:pPr>
              <a:lnSpc>
                <a:spcPct val="90000"/>
              </a:lnSpc>
              <a:buNone/>
            </a:pPr>
            <a:r>
              <a:rPr lang="en-US" altLang="zh-CN" sz="2400" b="1" dirty="0">
                <a:latin typeface="黑体" panose="02010609060101010101" pitchFamily="2" charset="-122"/>
                <a:ea typeface="黑体" panose="02010609060101010101" pitchFamily="2" charset="-122"/>
                <a:cs typeface="黑体" panose="02010609060101010101" pitchFamily="2" charset="-122"/>
              </a:rPr>
              <a:t>E</a:t>
            </a:r>
            <a:r>
              <a:rPr lang="zh-CN" altLang="en-US" sz="2400" b="1" dirty="0">
                <a:latin typeface="黑体" panose="02010609060101010101" pitchFamily="2" charset="-122"/>
                <a:ea typeface="黑体" panose="02010609060101010101" pitchFamily="2" charset="-122"/>
                <a:cs typeface="黑体" panose="02010609060101010101" pitchFamily="2" charset="-122"/>
              </a:rPr>
              <a:t>、亚马孙河流域面积广</a:t>
            </a:r>
            <a:r>
              <a:rPr lang="zh-CN" altLang="en-US" sz="2400" b="1" dirty="0" smtClean="0">
                <a:latin typeface="黑体" panose="02010609060101010101" pitchFamily="2" charset="-122"/>
                <a:ea typeface="黑体" panose="02010609060101010101" pitchFamily="2" charset="-122"/>
                <a:cs typeface="黑体" panose="02010609060101010101" pitchFamily="2" charset="-122"/>
              </a:rPr>
              <a:t>，支流多。</a:t>
            </a:r>
            <a:endParaRPr lang="zh-CN" altLang="en-US" sz="2400" b="1" dirty="0">
              <a:latin typeface="黑体" panose="02010609060101010101" pitchFamily="2" charset="-122"/>
              <a:ea typeface="黑体" panose="02010609060101010101" pitchFamily="2" charset="-122"/>
              <a:cs typeface="黑体" panose="02010609060101010101" pitchFamily="2" charset="-122"/>
            </a:endParaRPr>
          </a:p>
        </p:txBody>
      </p:sp>
      <p:pic>
        <p:nvPicPr>
          <p:cNvPr id="3" name="图片 2" descr="南美洲地形、河流 - 副本"/>
          <p:cNvPicPr>
            <a:picLocks noChangeAspect="1"/>
          </p:cNvPicPr>
          <p:nvPr/>
        </p:nvPicPr>
        <p:blipFill>
          <a:blip r:embed="rId2"/>
          <a:srcRect r="6195"/>
          <a:stretch>
            <a:fillRect/>
          </a:stretch>
        </p:blipFill>
        <p:spPr>
          <a:xfrm>
            <a:off x="5203470" y="742980"/>
            <a:ext cx="3958458" cy="5882005"/>
          </a:xfrm>
          <a:prstGeom prst="rect">
            <a:avLst/>
          </a:prstGeom>
          <a:ln>
            <a:solidFill>
              <a:schemeClr val="tx1">
                <a:lumMod val="95000"/>
                <a:lumOff val="5000"/>
              </a:schemeClr>
            </a:solidFill>
          </a:ln>
        </p:spPr>
      </p:pic>
    </p:spTree>
    <p:extLst>
      <p:ext uri="{BB962C8B-B14F-4D97-AF65-F5344CB8AC3E}">
        <p14:creationId xmlns:p14="http://schemas.microsoft.com/office/powerpoint/2010/main" val="155507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48923">
                                            <p:txEl>
                                              <p:pRg st="3" end="3"/>
                                            </p:txEl>
                                          </p:spTgt>
                                        </p:tgtEl>
                                        <p:attrNameLst>
                                          <p:attrName>style.visibility</p:attrName>
                                        </p:attrNameLst>
                                      </p:cBhvr>
                                      <p:to>
                                        <p:strVal val="visible"/>
                                      </p:to>
                                    </p:set>
                                    <p:animEffect transition="in" filter="checkerboard(across)">
                                      <p:cBhvr>
                                        <p:cTn id="7" dur="500"/>
                                        <p:tgtEl>
                                          <p:spTgt spid="104892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48923">
                                            <p:txEl>
                                              <p:pRg st="4" end="4"/>
                                            </p:txEl>
                                          </p:spTgt>
                                        </p:tgtEl>
                                        <p:attrNameLst>
                                          <p:attrName>style.visibility</p:attrName>
                                        </p:attrNameLst>
                                      </p:cBhvr>
                                      <p:to>
                                        <p:strVal val="visible"/>
                                      </p:to>
                                    </p:set>
                                    <p:animEffect transition="in" filter="checkerboard(across)">
                                      <p:cBhvr>
                                        <p:cTn id="12" dur="500"/>
                                        <p:tgtEl>
                                          <p:spTgt spid="104892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48923">
                                            <p:txEl>
                                              <p:pRg st="5" end="5"/>
                                            </p:txEl>
                                          </p:spTgt>
                                        </p:tgtEl>
                                        <p:attrNameLst>
                                          <p:attrName>style.visibility</p:attrName>
                                        </p:attrNameLst>
                                      </p:cBhvr>
                                      <p:to>
                                        <p:strVal val="visible"/>
                                      </p:to>
                                    </p:set>
                                    <p:animEffect transition="in" filter="checkerboard(across)">
                                      <p:cBhvr>
                                        <p:cTn id="17" dur="500"/>
                                        <p:tgtEl>
                                          <p:spTgt spid="104892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48923">
                                            <p:txEl>
                                              <p:pRg st="6" end="6"/>
                                            </p:txEl>
                                          </p:spTgt>
                                        </p:tgtEl>
                                        <p:attrNameLst>
                                          <p:attrName>style.visibility</p:attrName>
                                        </p:attrNameLst>
                                      </p:cBhvr>
                                      <p:to>
                                        <p:strVal val="visible"/>
                                      </p:to>
                                    </p:set>
                                    <p:animEffect transition="in" filter="checkerboard(across)">
                                      <p:cBhvr>
                                        <p:cTn id="22" dur="500"/>
                                        <p:tgtEl>
                                          <p:spTgt spid="104892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48923">
                                            <p:txEl>
                                              <p:pRg st="7" end="7"/>
                                            </p:txEl>
                                          </p:spTgt>
                                        </p:tgtEl>
                                        <p:attrNameLst>
                                          <p:attrName>style.visibility</p:attrName>
                                        </p:attrNameLst>
                                      </p:cBhvr>
                                      <p:to>
                                        <p:strVal val="visible"/>
                                      </p:to>
                                    </p:set>
                                    <p:animEffect transition="in" filter="checkerboard(across)">
                                      <p:cBhvr>
                                        <p:cTn id="27" dur="500"/>
                                        <p:tgtEl>
                                          <p:spTgt spid="10489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3" name="Rectangle 3"/>
          <p:cNvSpPr>
            <a:spLocks noGrp="1" noChangeArrowheads="1"/>
          </p:cNvSpPr>
          <p:nvPr>
            <p:ph type="body" idx="4294967295"/>
          </p:nvPr>
        </p:nvSpPr>
        <p:spPr>
          <a:xfrm>
            <a:off x="107899" y="361507"/>
            <a:ext cx="4814976" cy="4812983"/>
          </a:xfrm>
        </p:spPr>
        <p:txBody>
          <a:bodyPr vert="horz" wrap="square" lIns="68580" tIns="34290" rIns="68580" bIns="34290" numCol="1" rtlCol="0" anchor="t" anchorCtr="0" compatLnSpc="1">
            <a:noAutofit/>
          </a:bodyPr>
          <a:lstStyle/>
          <a:p>
            <a:pPr marL="0" indent="0">
              <a:buNone/>
            </a:pPr>
            <a:r>
              <a:rPr lang="en-US" altLang="zh-CN" sz="2700" b="1" dirty="0">
                <a:solidFill>
                  <a:srgbClr val="FF0000"/>
                </a:solidFill>
                <a:latin typeface="黑体" panose="02010609060101010101" pitchFamily="2" charset="-122"/>
                <a:ea typeface="黑体" panose="02010609060101010101" pitchFamily="2" charset="-122"/>
                <a:cs typeface="黑体" panose="02010609060101010101" pitchFamily="2" charset="-122"/>
              </a:rPr>
              <a:t>A</a:t>
            </a:r>
            <a:r>
              <a:rPr lang="zh-CN" altLang="en-US" sz="2700" b="1" dirty="0">
                <a:solidFill>
                  <a:srgbClr val="FF0000"/>
                </a:solidFill>
                <a:latin typeface="黑体" panose="02010609060101010101" pitchFamily="2" charset="-122"/>
                <a:ea typeface="黑体" panose="02010609060101010101" pitchFamily="2" charset="-122"/>
                <a:cs typeface="黑体" panose="02010609060101010101" pitchFamily="2" charset="-122"/>
              </a:rPr>
              <a:t>．亚马孙河</a:t>
            </a:r>
            <a:r>
              <a:rPr lang="zh-CN" altLang="en-US" sz="2700" b="1" dirty="0" smtClean="0">
                <a:solidFill>
                  <a:srgbClr val="FF0000"/>
                </a:solidFill>
                <a:latin typeface="黑体" panose="02010609060101010101" pitchFamily="2" charset="-122"/>
                <a:ea typeface="黑体" panose="02010609060101010101" pitchFamily="2" charset="-122"/>
                <a:cs typeface="黑体" panose="02010609060101010101" pitchFamily="2" charset="-122"/>
              </a:rPr>
              <a:t>：</a:t>
            </a:r>
            <a:endParaRPr lang="en-US" altLang="zh-CN" sz="2700" b="1" dirty="0" smtClean="0">
              <a:solidFill>
                <a:srgbClr val="FF0000"/>
              </a:solidFill>
              <a:latin typeface="黑体" panose="02010609060101010101" pitchFamily="2" charset="-122"/>
              <a:ea typeface="黑体" panose="02010609060101010101" pitchFamily="2" charset="-122"/>
              <a:cs typeface="黑体" panose="02010609060101010101" pitchFamily="2" charset="-122"/>
            </a:endParaRPr>
          </a:p>
          <a:p>
            <a:pPr marL="0" indent="0">
              <a:buNone/>
            </a:pPr>
            <a:r>
              <a:rPr lang="zh-CN" altLang="en-US" sz="2700" b="1" dirty="0" smtClean="0">
                <a:solidFill>
                  <a:srgbClr val="FF0000"/>
                </a:solidFill>
                <a:latin typeface="黑体" panose="02010609060101010101" pitchFamily="2" charset="-122"/>
                <a:ea typeface="黑体" panose="02010609060101010101" pitchFamily="2" charset="-122"/>
                <a:cs typeface="黑体" panose="02010609060101010101" pitchFamily="2" charset="-122"/>
              </a:rPr>
              <a:t>世界水量</a:t>
            </a:r>
            <a:r>
              <a:rPr lang="zh-CN" altLang="en-US" sz="2700" b="1" dirty="0">
                <a:solidFill>
                  <a:srgbClr val="FF0000"/>
                </a:solidFill>
                <a:latin typeface="黑体" panose="02010609060101010101" pitchFamily="2" charset="-122"/>
                <a:ea typeface="黑体" panose="02010609060101010101" pitchFamily="2" charset="-122"/>
                <a:cs typeface="黑体" panose="02010609060101010101" pitchFamily="2" charset="-122"/>
              </a:rPr>
              <a:t>最大、流域面积最广</a:t>
            </a:r>
          </a:p>
          <a:p>
            <a:pPr marL="0" indent="0">
              <a:buNone/>
            </a:pPr>
            <a:r>
              <a:rPr lang="en-US" altLang="zh-CN" sz="2400" b="1" dirty="0" smtClean="0">
                <a:solidFill>
                  <a:srgbClr val="3333CC"/>
                </a:solidFill>
                <a:latin typeface="黑体" panose="02010609060101010101" pitchFamily="2" charset="-122"/>
                <a:ea typeface="黑体" panose="02010609060101010101" pitchFamily="2" charset="-122"/>
                <a:cs typeface="黑体" panose="02010609060101010101" pitchFamily="2" charset="-122"/>
              </a:rPr>
              <a:t>④</a:t>
            </a:r>
            <a:r>
              <a:rPr lang="zh-CN" altLang="en-US" sz="2400" b="1" dirty="0">
                <a:solidFill>
                  <a:srgbClr val="3333CC"/>
                </a:solidFill>
                <a:latin typeface="黑体" panose="02010609060101010101" pitchFamily="2" charset="-122"/>
                <a:ea typeface="黑体" panose="02010609060101010101" pitchFamily="2" charset="-122"/>
                <a:cs typeface="黑体" panose="02010609060101010101" pitchFamily="2" charset="-122"/>
              </a:rPr>
              <a:t>河口没有形成</a:t>
            </a:r>
            <a:r>
              <a:rPr lang="zh-CN" altLang="en-US" sz="2400" b="1" dirty="0">
                <a:solidFill>
                  <a:srgbClr val="FF0000"/>
                </a:solidFill>
                <a:latin typeface="黑体" panose="02010609060101010101" pitchFamily="2" charset="-122"/>
                <a:ea typeface="黑体" panose="02010609060101010101" pitchFamily="2" charset="-122"/>
                <a:cs typeface="黑体" panose="02010609060101010101" pitchFamily="2" charset="-122"/>
              </a:rPr>
              <a:t>明显</a:t>
            </a:r>
            <a:r>
              <a:rPr lang="zh-CN" altLang="en-US" sz="2400" b="1" dirty="0">
                <a:solidFill>
                  <a:srgbClr val="3333CC"/>
                </a:solidFill>
                <a:latin typeface="黑体" panose="02010609060101010101" pitchFamily="2" charset="-122"/>
                <a:ea typeface="黑体" panose="02010609060101010101" pitchFamily="2" charset="-122"/>
                <a:cs typeface="黑体" panose="02010609060101010101" pitchFamily="2" charset="-122"/>
              </a:rPr>
              <a:t>三角洲</a:t>
            </a:r>
          </a:p>
          <a:p>
            <a:pPr>
              <a:lnSpc>
                <a:spcPct val="90000"/>
              </a:lnSpc>
              <a:buNone/>
            </a:pPr>
            <a:r>
              <a:rPr lang="en-US" altLang="zh-CN" sz="2400" b="1" dirty="0">
                <a:latin typeface="黑体" panose="02010609060101010101" pitchFamily="2" charset="-122"/>
                <a:ea typeface="黑体" panose="02010609060101010101" pitchFamily="2" charset="-122"/>
                <a:cs typeface="黑体" panose="02010609060101010101" pitchFamily="2" charset="-122"/>
              </a:rPr>
              <a:t>A</a:t>
            </a:r>
            <a:r>
              <a:rPr lang="zh-CN" altLang="en-US" sz="2400" b="1" dirty="0">
                <a:latin typeface="黑体" panose="02010609060101010101" pitchFamily="2" charset="-122"/>
                <a:ea typeface="黑体" panose="02010609060101010101" pitchFamily="2" charset="-122"/>
                <a:cs typeface="黑体" panose="02010609060101010101" pitchFamily="2" charset="-122"/>
              </a:rPr>
              <a:t>、流域内植被覆盖率高，河流含沙量小</a:t>
            </a:r>
          </a:p>
          <a:p>
            <a:pPr>
              <a:lnSpc>
                <a:spcPct val="90000"/>
              </a:lnSpc>
              <a:buNone/>
            </a:pPr>
            <a:r>
              <a:rPr lang="en-US" altLang="zh-CN" sz="2400" b="1" dirty="0">
                <a:latin typeface="黑体" panose="02010609060101010101" pitchFamily="2" charset="-122"/>
                <a:ea typeface="黑体" panose="02010609060101010101" pitchFamily="2" charset="-122"/>
                <a:cs typeface="黑体" panose="02010609060101010101" pitchFamily="2" charset="-122"/>
              </a:rPr>
              <a:t>B</a:t>
            </a:r>
            <a:r>
              <a:rPr lang="zh-CN" altLang="en-US" sz="2400" b="1" dirty="0">
                <a:latin typeface="黑体" panose="02010609060101010101" pitchFamily="2" charset="-122"/>
                <a:ea typeface="黑体" panose="02010609060101010101" pitchFamily="2" charset="-122"/>
                <a:cs typeface="黑体" panose="02010609060101010101" pitchFamily="2" charset="-122"/>
              </a:rPr>
              <a:t>、世界上三大潮涌区之一，海浪侵蚀作用明显，泥沙难以沉积</a:t>
            </a:r>
          </a:p>
          <a:p>
            <a:pPr>
              <a:lnSpc>
                <a:spcPct val="90000"/>
              </a:lnSpc>
              <a:buNone/>
            </a:pPr>
            <a:r>
              <a:rPr lang="en-US" altLang="zh-CN" sz="2400" b="1" dirty="0">
                <a:latin typeface="黑体" panose="02010609060101010101" pitchFamily="2" charset="-122"/>
                <a:ea typeface="黑体" panose="02010609060101010101" pitchFamily="2" charset="-122"/>
                <a:cs typeface="黑体" panose="02010609060101010101" pitchFamily="2" charset="-122"/>
              </a:rPr>
              <a:t>C</a:t>
            </a:r>
            <a:r>
              <a:rPr lang="zh-CN" altLang="en-US" sz="2400" b="1" dirty="0">
                <a:latin typeface="黑体" panose="02010609060101010101" pitchFamily="2" charset="-122"/>
                <a:ea typeface="黑体" panose="02010609060101010101" pitchFamily="2" charset="-122"/>
                <a:cs typeface="黑体" panose="02010609060101010101" pitchFamily="2" charset="-122"/>
              </a:rPr>
              <a:t>、河口地壳下沉</a:t>
            </a:r>
          </a:p>
        </p:txBody>
      </p:sp>
      <p:pic>
        <p:nvPicPr>
          <p:cNvPr id="3" name="图片 2" descr="南美洲地形、河流 - 副本"/>
          <p:cNvPicPr>
            <a:picLocks noChangeAspect="1"/>
          </p:cNvPicPr>
          <p:nvPr/>
        </p:nvPicPr>
        <p:blipFill>
          <a:blip r:embed="rId3"/>
          <a:srcRect r="6195"/>
          <a:stretch>
            <a:fillRect/>
          </a:stretch>
        </p:blipFill>
        <p:spPr>
          <a:xfrm>
            <a:off x="5185542" y="232617"/>
            <a:ext cx="3958458" cy="5882005"/>
          </a:xfrm>
          <a:prstGeom prst="rect">
            <a:avLst/>
          </a:prstGeom>
          <a:ln>
            <a:solidFill>
              <a:schemeClr val="tx1">
                <a:lumMod val="95000"/>
                <a:lumOff val="5000"/>
              </a:schemeClr>
            </a:solidFill>
          </a:ln>
        </p:spPr>
      </p:pic>
    </p:spTree>
    <p:extLst>
      <p:ext uri="{BB962C8B-B14F-4D97-AF65-F5344CB8AC3E}">
        <p14:creationId xmlns:p14="http://schemas.microsoft.com/office/powerpoint/2010/main" val="379802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48923">
                                            <p:txEl>
                                              <p:pRg st="3" end="3"/>
                                            </p:txEl>
                                          </p:spTgt>
                                        </p:tgtEl>
                                        <p:attrNameLst>
                                          <p:attrName>style.visibility</p:attrName>
                                        </p:attrNameLst>
                                      </p:cBhvr>
                                      <p:to>
                                        <p:strVal val="visible"/>
                                      </p:to>
                                    </p:set>
                                    <p:animEffect transition="in" filter="checkerboard(across)">
                                      <p:cBhvr>
                                        <p:cTn id="7" dur="500"/>
                                        <p:tgtEl>
                                          <p:spTgt spid="104892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48923">
                                            <p:txEl>
                                              <p:pRg st="4" end="4"/>
                                            </p:txEl>
                                          </p:spTgt>
                                        </p:tgtEl>
                                        <p:attrNameLst>
                                          <p:attrName>style.visibility</p:attrName>
                                        </p:attrNameLst>
                                      </p:cBhvr>
                                      <p:to>
                                        <p:strVal val="visible"/>
                                      </p:to>
                                    </p:set>
                                    <p:animEffect transition="in" filter="checkerboard(across)">
                                      <p:cBhvr>
                                        <p:cTn id="12" dur="500"/>
                                        <p:tgtEl>
                                          <p:spTgt spid="104892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48923">
                                            <p:txEl>
                                              <p:pRg st="5" end="5"/>
                                            </p:txEl>
                                          </p:spTgt>
                                        </p:tgtEl>
                                        <p:attrNameLst>
                                          <p:attrName>style.visibility</p:attrName>
                                        </p:attrNameLst>
                                      </p:cBhvr>
                                      <p:to>
                                        <p:strVal val="visible"/>
                                      </p:to>
                                    </p:set>
                                    <p:animEffect transition="in" filter="checkerboard(across)">
                                      <p:cBhvr>
                                        <p:cTn id="17" dur="500"/>
                                        <p:tgtEl>
                                          <p:spTgt spid="10489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4" name="Rectangle 3"/>
          <p:cNvSpPr>
            <a:spLocks noGrp="1" noChangeArrowheads="1"/>
          </p:cNvSpPr>
          <p:nvPr>
            <p:ph type="body" idx="4294967295"/>
          </p:nvPr>
        </p:nvSpPr>
        <p:spPr>
          <a:xfrm>
            <a:off x="0" y="535510"/>
            <a:ext cx="4333059" cy="5286919"/>
          </a:xfrm>
        </p:spPr>
        <p:txBody>
          <a:bodyPr vert="horz" wrap="square" lIns="68580" tIns="34290" rIns="68580" bIns="34290" numCol="1" rtlCol="0" anchor="t" anchorCtr="0" compatLnSpc="1">
            <a:noAutofit/>
          </a:bodyPr>
          <a:lstStyle/>
          <a:p>
            <a:pPr marL="0" indent="0">
              <a:lnSpc>
                <a:spcPct val="80000"/>
              </a:lnSpc>
              <a:buNone/>
            </a:pPr>
            <a:r>
              <a:rPr lang="en-US" altLang="zh-CN" sz="3300" b="1" dirty="0">
                <a:solidFill>
                  <a:srgbClr val="FF0000"/>
                </a:solidFill>
                <a:latin typeface="黑体" panose="02010609060101010101" pitchFamily="2" charset="-122"/>
                <a:ea typeface="黑体" panose="02010609060101010101" pitchFamily="2" charset="-122"/>
              </a:rPr>
              <a:t>B.</a:t>
            </a:r>
            <a:r>
              <a:rPr lang="zh-CN" altLang="en-US" sz="3300" b="1" dirty="0">
                <a:solidFill>
                  <a:srgbClr val="FF0000"/>
                </a:solidFill>
                <a:latin typeface="黑体" panose="02010609060101010101" pitchFamily="2" charset="-122"/>
                <a:ea typeface="黑体" panose="02010609060101010101" pitchFamily="2" charset="-122"/>
              </a:rPr>
              <a:t>巴拉那河</a:t>
            </a:r>
          </a:p>
          <a:p>
            <a:pPr marL="0" indent="0">
              <a:lnSpc>
                <a:spcPct val="110000"/>
              </a:lnSpc>
              <a:buNone/>
            </a:pPr>
            <a:r>
              <a:rPr lang="zh-CN" altLang="en-US" sz="2700" b="1" dirty="0">
                <a:latin typeface="黑体" panose="02010609060101010101" pitchFamily="2" charset="-122"/>
                <a:ea typeface="黑体" panose="02010609060101010101" pitchFamily="2" charset="-122"/>
              </a:rPr>
              <a:t>    发源于巴西高原，自北向南注入大西洋，河口称拉普拉塔河。</a:t>
            </a:r>
          </a:p>
          <a:p>
            <a:pPr marL="0" indent="0">
              <a:lnSpc>
                <a:spcPct val="110000"/>
              </a:lnSpc>
              <a:buNone/>
            </a:pPr>
            <a:r>
              <a:rPr lang="zh-CN" altLang="en-US" sz="2700" b="1" dirty="0">
                <a:latin typeface="黑体" panose="02010609060101010101" pitchFamily="2" charset="-122"/>
                <a:ea typeface="黑体" panose="02010609060101010101" pitchFamily="2" charset="-122"/>
              </a:rPr>
              <a:t>    该河上游位于巴西和巴拉圭边境的伊泰普水电站是目前第二大水电站。</a:t>
            </a:r>
          </a:p>
          <a:p>
            <a:pPr marL="0" indent="0">
              <a:lnSpc>
                <a:spcPct val="110000"/>
              </a:lnSpc>
              <a:buNone/>
            </a:pPr>
            <a:r>
              <a:rPr lang="zh-CN" altLang="en-US" sz="2700" b="1" dirty="0">
                <a:latin typeface="黑体" panose="02010609060101010101" pitchFamily="2" charset="-122"/>
                <a:ea typeface="黑体" panose="02010609060101010101" pitchFamily="2" charset="-122"/>
                <a:sym typeface="+mn-ea"/>
              </a:rPr>
              <a:t>    上游：流经巴西，热草气候区</a:t>
            </a:r>
            <a:endParaRPr lang="zh-CN" altLang="en-US" sz="2700" b="1" dirty="0">
              <a:latin typeface="黑体" panose="02010609060101010101" pitchFamily="2" charset="-122"/>
              <a:ea typeface="黑体" panose="02010609060101010101" pitchFamily="2" charset="-122"/>
            </a:endParaRPr>
          </a:p>
          <a:p>
            <a:pPr marL="0" indent="0">
              <a:lnSpc>
                <a:spcPct val="110000"/>
              </a:lnSpc>
              <a:buNone/>
            </a:pPr>
            <a:r>
              <a:rPr lang="zh-CN" altLang="en-US" sz="2700" b="1" dirty="0">
                <a:latin typeface="黑体" panose="02010609060101010101" pitchFamily="2" charset="-122"/>
                <a:ea typeface="黑体" panose="02010609060101010101" pitchFamily="2" charset="-122"/>
                <a:sym typeface="+mn-ea"/>
              </a:rPr>
              <a:t>    下游：拉普拉塔平原，亚季湿气候区</a:t>
            </a:r>
            <a:endParaRPr lang="zh-CN" altLang="en-US" sz="2700" b="1" dirty="0">
              <a:latin typeface="黑体" panose="02010609060101010101" pitchFamily="2" charset="-122"/>
              <a:ea typeface="黑体" panose="02010609060101010101" pitchFamily="2" charset="-122"/>
            </a:endParaRPr>
          </a:p>
          <a:p>
            <a:pPr>
              <a:lnSpc>
                <a:spcPct val="80000"/>
              </a:lnSpc>
            </a:pPr>
            <a:endParaRPr lang="zh-CN" altLang="en-US" sz="2700" b="1" dirty="0">
              <a:latin typeface="黑体" panose="02010609060101010101" pitchFamily="2" charset="-122"/>
              <a:ea typeface="黑体" panose="02010609060101010101" pitchFamily="2" charset="-122"/>
            </a:endParaRPr>
          </a:p>
        </p:txBody>
      </p:sp>
      <p:pic>
        <p:nvPicPr>
          <p:cNvPr id="3" name="图片 672769" descr="拉丁美洲地形图"/>
          <p:cNvPicPr>
            <a:picLocks noChangeAspect="1"/>
          </p:cNvPicPr>
          <p:nvPr/>
        </p:nvPicPr>
        <p:blipFill>
          <a:blip r:embed="rId2"/>
          <a:srcRect l="3127" t="2898" r="4702" b="4343"/>
          <a:stretch>
            <a:fillRect/>
          </a:stretch>
        </p:blipFill>
        <p:spPr>
          <a:xfrm>
            <a:off x="4437697" y="172232"/>
            <a:ext cx="4600444" cy="6587797"/>
          </a:xfrm>
          <a:prstGeom prst="rect">
            <a:avLst/>
          </a:prstGeom>
          <a:noFill/>
          <a:ln w="9525">
            <a:solidFill>
              <a:schemeClr val="tx1"/>
            </a:solidFill>
          </a:ln>
        </p:spPr>
      </p:pic>
      <p:sp>
        <p:nvSpPr>
          <p:cNvPr id="4" name="矩形 672773">
            <a:hlinkClick r:id="rId3" action="ppaction://hlinksldjump"/>
          </p:cNvPr>
          <p:cNvSpPr/>
          <p:nvPr/>
        </p:nvSpPr>
        <p:spPr>
          <a:xfrm>
            <a:off x="7734782" y="4125684"/>
            <a:ext cx="161925" cy="53579"/>
          </a:xfrm>
          <a:prstGeom prst="rect">
            <a:avLst/>
          </a:prstGeom>
          <a:solidFill>
            <a:srgbClr val="FF3300"/>
          </a:solidFill>
          <a:ln w="9525" cap="flat" cmpd="sng">
            <a:solidFill>
              <a:schemeClr val="tx1"/>
            </a:solidFill>
            <a:prstDash val="solid"/>
            <a:miter/>
            <a:headEnd type="none" w="med" len="med"/>
            <a:tailEnd type="none" w="med" len="med"/>
          </a:ln>
        </p:spPr>
        <p:txBody>
          <a:bodyPr/>
          <a:lstStyle/>
          <a:p>
            <a:endParaRPr lang="zh-CN" altLang="en-US" sz="1350"/>
          </a:p>
        </p:txBody>
      </p:sp>
    </p:spTree>
    <p:extLst>
      <p:ext uri="{BB962C8B-B14F-4D97-AF65-F5344CB8AC3E}">
        <p14:creationId xmlns:p14="http://schemas.microsoft.com/office/powerpoint/2010/main" val="75039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48924">
                                            <p:txEl>
                                              <p:pRg st="0" end="0"/>
                                            </p:txEl>
                                          </p:spTgt>
                                        </p:tgtEl>
                                        <p:attrNameLst>
                                          <p:attrName>style.visibility</p:attrName>
                                        </p:attrNameLst>
                                      </p:cBhvr>
                                      <p:to>
                                        <p:strVal val="visible"/>
                                      </p:to>
                                    </p:set>
                                    <p:animEffect transition="in" filter="checkerboard(across)">
                                      <p:cBhvr>
                                        <p:cTn id="7" dur="500"/>
                                        <p:tgtEl>
                                          <p:spTgt spid="10489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48924">
                                            <p:txEl>
                                              <p:pRg st="1" end="1"/>
                                            </p:txEl>
                                          </p:spTgt>
                                        </p:tgtEl>
                                        <p:attrNameLst>
                                          <p:attrName>style.visibility</p:attrName>
                                        </p:attrNameLst>
                                      </p:cBhvr>
                                      <p:to>
                                        <p:strVal val="visible"/>
                                      </p:to>
                                    </p:set>
                                    <p:animEffect transition="in" filter="checkerboard(across)">
                                      <p:cBhvr>
                                        <p:cTn id="12" dur="500"/>
                                        <p:tgtEl>
                                          <p:spTgt spid="10489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48924">
                                            <p:txEl>
                                              <p:pRg st="2" end="2"/>
                                            </p:txEl>
                                          </p:spTgt>
                                        </p:tgtEl>
                                        <p:attrNameLst>
                                          <p:attrName>style.visibility</p:attrName>
                                        </p:attrNameLst>
                                      </p:cBhvr>
                                      <p:to>
                                        <p:strVal val="visible"/>
                                      </p:to>
                                    </p:set>
                                    <p:animEffect transition="in" filter="checkerboard(across)">
                                      <p:cBhvr>
                                        <p:cTn id="17" dur="500"/>
                                        <p:tgtEl>
                                          <p:spTgt spid="10489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48924">
                                            <p:txEl>
                                              <p:pRg st="3" end="3"/>
                                            </p:txEl>
                                          </p:spTgt>
                                        </p:tgtEl>
                                        <p:attrNameLst>
                                          <p:attrName>style.visibility</p:attrName>
                                        </p:attrNameLst>
                                      </p:cBhvr>
                                      <p:to>
                                        <p:strVal val="visible"/>
                                      </p:to>
                                    </p:set>
                                    <p:animEffect transition="in" filter="checkerboard(across)">
                                      <p:cBhvr>
                                        <p:cTn id="22" dur="500"/>
                                        <p:tgtEl>
                                          <p:spTgt spid="10489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48924">
                                            <p:txEl>
                                              <p:pRg st="4" end="4"/>
                                            </p:txEl>
                                          </p:spTgt>
                                        </p:tgtEl>
                                        <p:attrNameLst>
                                          <p:attrName>style.visibility</p:attrName>
                                        </p:attrNameLst>
                                      </p:cBhvr>
                                      <p:to>
                                        <p:strVal val="visible"/>
                                      </p:to>
                                    </p:set>
                                    <p:animEffect transition="in" filter="checkerboard(across)">
                                      <p:cBhvr>
                                        <p:cTn id="27" dur="500"/>
                                        <p:tgtEl>
                                          <p:spTgt spid="104892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Rectangle 7"/>
          <p:cNvSpPr/>
          <p:nvPr/>
        </p:nvSpPr>
        <p:spPr>
          <a:xfrm>
            <a:off x="0" y="999173"/>
            <a:ext cx="5016818" cy="540544"/>
          </a:xfrm>
          <a:prstGeom prst="rect">
            <a:avLst/>
          </a:prstGeom>
          <a:solidFill>
            <a:srgbClr val="FFFF00"/>
          </a:solidFill>
          <a:ln w="9525">
            <a:solidFill>
              <a:schemeClr val="tx1"/>
            </a:solidFill>
          </a:ln>
        </p:spPr>
        <p:txBody>
          <a:bodyPr wrap="none" anchor="ctr"/>
          <a:lstStyle/>
          <a:p>
            <a:r>
              <a:rPr lang="zh-CN" altLang="en-US" sz="2700" dirty="0">
                <a:latin typeface="黑体" panose="02010609060101010101" pitchFamily="2" charset="-122"/>
                <a:ea typeface="黑体" panose="02010609060101010101" pitchFamily="2" charset="-122"/>
                <a:cs typeface="黑体" panose="02010609060101010101" pitchFamily="2" charset="-122"/>
              </a:rPr>
              <a:t> 伊泰普水电站---世界最大之一</a:t>
            </a:r>
          </a:p>
        </p:txBody>
      </p:sp>
      <p:pic>
        <p:nvPicPr>
          <p:cNvPr id="2097205" name="图片 33794" descr="伊泰普水电站1"/>
          <p:cNvPicPr>
            <a:picLocks noChangeAspect="1"/>
          </p:cNvPicPr>
          <p:nvPr/>
        </p:nvPicPr>
        <p:blipFill>
          <a:blip r:embed="rId2"/>
          <a:stretch>
            <a:fillRect/>
          </a:stretch>
        </p:blipFill>
        <p:spPr>
          <a:xfrm>
            <a:off x="5598319" y="2834879"/>
            <a:ext cx="2355056" cy="2771775"/>
          </a:xfrm>
          <a:prstGeom prst="rect">
            <a:avLst/>
          </a:prstGeom>
          <a:noFill/>
          <a:ln w="9525">
            <a:solidFill>
              <a:schemeClr val="tx1"/>
            </a:solidFill>
          </a:ln>
        </p:spPr>
      </p:pic>
      <p:pic>
        <p:nvPicPr>
          <p:cNvPr id="2097206" name="图片 33795" descr="伊泰普水电站2"/>
          <p:cNvPicPr>
            <a:picLocks noChangeAspect="1"/>
          </p:cNvPicPr>
          <p:nvPr/>
        </p:nvPicPr>
        <p:blipFill>
          <a:blip r:embed="rId3"/>
          <a:stretch>
            <a:fillRect/>
          </a:stretch>
        </p:blipFill>
        <p:spPr>
          <a:xfrm>
            <a:off x="1277542" y="3320653"/>
            <a:ext cx="4050506" cy="2281238"/>
          </a:xfrm>
          <a:prstGeom prst="rect">
            <a:avLst/>
          </a:prstGeom>
          <a:noFill/>
          <a:ln w="9525">
            <a:solidFill>
              <a:schemeClr val="tx1"/>
            </a:solidFill>
          </a:ln>
        </p:spPr>
      </p:pic>
      <p:sp>
        <p:nvSpPr>
          <p:cNvPr id="1048926" name="文本框 33796"/>
          <p:cNvSpPr txBox="1"/>
          <p:nvPr/>
        </p:nvSpPr>
        <p:spPr>
          <a:xfrm>
            <a:off x="1257301" y="1963341"/>
            <a:ext cx="1964531" cy="415498"/>
          </a:xfrm>
          <a:prstGeom prst="rect">
            <a:avLst/>
          </a:prstGeom>
          <a:solidFill>
            <a:srgbClr val="CCECFF"/>
          </a:solidFill>
          <a:ln w="9525" cap="flat" cmpd="sng">
            <a:solidFill>
              <a:srgbClr val="FF3300"/>
            </a:solidFill>
            <a:prstDash val="solid"/>
            <a:miter/>
            <a:headEnd type="none" w="med" len="med"/>
            <a:tailEnd type="none" w="med" len="med"/>
          </a:ln>
        </p:spPr>
        <p:txBody>
          <a:bodyPr wrap="square">
            <a:spAutoFit/>
          </a:bodyPr>
          <a:lstStyle/>
          <a:p>
            <a:pPr>
              <a:spcBef>
                <a:spcPct val="50000"/>
              </a:spcBef>
            </a:pPr>
            <a:r>
              <a:rPr lang="zh-CN" altLang="en-US" sz="2100" b="1" dirty="0">
                <a:solidFill>
                  <a:srgbClr val="000000"/>
                </a:solidFill>
                <a:effectLst>
                  <a:outerShdw blurRad="38100" dist="38100" dir="2700000">
                    <a:srgbClr val="FFFFFF"/>
                  </a:outerShdw>
                </a:effectLst>
                <a:latin typeface="Times New Roman" panose="02020603050405020304" charset="0"/>
                <a:ea typeface="黑体" panose="02010609060101010101" pitchFamily="2" charset="-122"/>
              </a:rPr>
              <a:t>煤、石油不足</a:t>
            </a:r>
          </a:p>
        </p:txBody>
      </p:sp>
      <p:sp>
        <p:nvSpPr>
          <p:cNvPr id="1048927" name="文本框 33797"/>
          <p:cNvSpPr txBox="1"/>
          <p:nvPr/>
        </p:nvSpPr>
        <p:spPr>
          <a:xfrm>
            <a:off x="1257301" y="2534841"/>
            <a:ext cx="1964531" cy="415498"/>
          </a:xfrm>
          <a:prstGeom prst="rect">
            <a:avLst/>
          </a:prstGeom>
          <a:solidFill>
            <a:srgbClr val="CCECFF"/>
          </a:solidFill>
          <a:ln w="9525" cap="flat" cmpd="sng">
            <a:solidFill>
              <a:srgbClr val="FF3300"/>
            </a:solidFill>
            <a:prstDash val="solid"/>
            <a:miter/>
            <a:headEnd type="none" w="med" len="med"/>
            <a:tailEnd type="none" w="med" len="med"/>
          </a:ln>
        </p:spPr>
        <p:txBody>
          <a:bodyPr wrap="square">
            <a:spAutoFit/>
          </a:bodyPr>
          <a:lstStyle/>
          <a:p>
            <a:pPr>
              <a:spcBef>
                <a:spcPct val="50000"/>
              </a:spcBef>
            </a:pPr>
            <a:r>
              <a:rPr lang="zh-CN" altLang="en-US" sz="2100" b="1" dirty="0">
                <a:solidFill>
                  <a:srgbClr val="000000"/>
                </a:solidFill>
                <a:effectLst>
                  <a:outerShdw blurRad="38100" dist="38100" dir="2700000">
                    <a:srgbClr val="FFFFFF"/>
                  </a:outerShdw>
                </a:effectLst>
                <a:latin typeface="Times New Roman" panose="02020603050405020304" charset="0"/>
                <a:ea typeface="黑体" panose="02010609060101010101" pitchFamily="2" charset="-122"/>
              </a:rPr>
              <a:t>水能资源丰富</a:t>
            </a:r>
          </a:p>
        </p:txBody>
      </p:sp>
      <p:sp>
        <p:nvSpPr>
          <p:cNvPr id="1048928" name="文本框 33798"/>
          <p:cNvSpPr txBox="1"/>
          <p:nvPr/>
        </p:nvSpPr>
        <p:spPr>
          <a:xfrm>
            <a:off x="5922168" y="2191941"/>
            <a:ext cx="2116045" cy="415498"/>
          </a:xfrm>
          <a:prstGeom prst="rect">
            <a:avLst/>
          </a:prstGeom>
          <a:solidFill>
            <a:srgbClr val="CCECFF"/>
          </a:solidFill>
          <a:ln w="9525" cap="flat" cmpd="sng">
            <a:solidFill>
              <a:srgbClr val="FF3300"/>
            </a:solidFill>
            <a:prstDash val="solid"/>
            <a:miter/>
            <a:headEnd type="none" w="med" len="med"/>
            <a:tailEnd type="none" w="med" len="med"/>
          </a:ln>
        </p:spPr>
        <p:txBody>
          <a:bodyPr wrap="square">
            <a:spAutoFit/>
          </a:bodyPr>
          <a:lstStyle/>
          <a:p>
            <a:pPr>
              <a:spcBef>
                <a:spcPct val="50000"/>
              </a:spcBef>
            </a:pPr>
            <a:r>
              <a:rPr lang="zh-CN" altLang="en-US" sz="2100" b="1" dirty="0">
                <a:solidFill>
                  <a:srgbClr val="000000"/>
                </a:solidFill>
                <a:effectLst>
                  <a:outerShdw blurRad="38100" dist="38100" dir="2700000">
                    <a:srgbClr val="FFFFFF"/>
                  </a:outerShdw>
                </a:effectLst>
                <a:latin typeface="Times New Roman" panose="02020603050405020304" charset="0"/>
                <a:ea typeface="黑体" panose="02010609060101010101" pitchFamily="2" charset="-122"/>
              </a:rPr>
              <a:t>伊泰普水电站</a:t>
            </a:r>
          </a:p>
        </p:txBody>
      </p:sp>
      <p:sp>
        <p:nvSpPr>
          <p:cNvPr id="1048929" name="右箭头 33799"/>
          <p:cNvSpPr/>
          <p:nvPr/>
        </p:nvSpPr>
        <p:spPr>
          <a:xfrm>
            <a:off x="3303985" y="2306241"/>
            <a:ext cx="2457450" cy="171450"/>
          </a:xfrm>
          <a:prstGeom prst="rightArrow">
            <a:avLst>
              <a:gd name="adj1" fmla="val 50000"/>
              <a:gd name="adj2" fmla="val 358333"/>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sz="1350"/>
          </a:p>
        </p:txBody>
      </p:sp>
      <p:sp>
        <p:nvSpPr>
          <p:cNvPr id="1048930" name="文本框 33800"/>
          <p:cNvSpPr txBox="1"/>
          <p:nvPr/>
        </p:nvSpPr>
        <p:spPr>
          <a:xfrm>
            <a:off x="3437335" y="1862137"/>
            <a:ext cx="2336006" cy="415498"/>
          </a:xfrm>
          <a:prstGeom prst="rect">
            <a:avLst/>
          </a:prstGeom>
          <a:noFill/>
          <a:ln w="9525">
            <a:noFill/>
          </a:ln>
        </p:spPr>
        <p:txBody>
          <a:bodyPr>
            <a:spAutoFit/>
          </a:bodyPr>
          <a:lstStyle/>
          <a:p>
            <a:pPr>
              <a:spcBef>
                <a:spcPct val="50000"/>
              </a:spcBef>
            </a:pPr>
            <a:r>
              <a:rPr lang="zh-CN" altLang="en-US" sz="2100" b="1" dirty="0">
                <a:effectLst>
                  <a:outerShdw blurRad="38100" dist="38100" dir="2700000">
                    <a:srgbClr val="FFFFFF"/>
                  </a:outerShdw>
                </a:effectLst>
                <a:latin typeface="Times New Roman" panose="02020603050405020304" charset="0"/>
                <a:ea typeface="黑体" panose="02010609060101010101" pitchFamily="2" charset="-122"/>
              </a:rPr>
              <a:t>解决燃料不足</a:t>
            </a:r>
          </a:p>
        </p:txBody>
      </p:sp>
      <p:sp>
        <p:nvSpPr>
          <p:cNvPr id="1048931" name="文本框 33801"/>
          <p:cNvSpPr txBox="1"/>
          <p:nvPr/>
        </p:nvSpPr>
        <p:spPr>
          <a:xfrm>
            <a:off x="3437335" y="2552700"/>
            <a:ext cx="2336006" cy="415498"/>
          </a:xfrm>
          <a:prstGeom prst="rect">
            <a:avLst/>
          </a:prstGeom>
          <a:noFill/>
          <a:ln w="9525">
            <a:noFill/>
          </a:ln>
        </p:spPr>
        <p:txBody>
          <a:bodyPr>
            <a:spAutoFit/>
          </a:bodyPr>
          <a:lstStyle/>
          <a:p>
            <a:pPr>
              <a:spcBef>
                <a:spcPct val="50000"/>
              </a:spcBef>
            </a:pPr>
            <a:r>
              <a:rPr lang="zh-CN" altLang="en-US" sz="2100" b="1" dirty="0">
                <a:effectLst>
                  <a:outerShdw blurRad="38100" dist="38100" dir="2700000">
                    <a:srgbClr val="FFFFFF"/>
                  </a:outerShdw>
                </a:effectLst>
                <a:latin typeface="Times New Roman" panose="02020603050405020304" charset="0"/>
                <a:ea typeface="黑体" panose="02010609060101010101" pitchFamily="2" charset="-122"/>
              </a:rPr>
              <a:t>与巴拉圭合作</a:t>
            </a:r>
          </a:p>
        </p:txBody>
      </p:sp>
    </p:spTree>
    <p:extLst>
      <p:ext uri="{BB962C8B-B14F-4D97-AF65-F5344CB8AC3E}">
        <p14:creationId xmlns:p14="http://schemas.microsoft.com/office/powerpoint/2010/main" val="17052480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南美洲地形、河流 - 副本"/>
          <p:cNvPicPr>
            <a:picLocks noChangeAspect="1"/>
          </p:cNvPicPr>
          <p:nvPr/>
        </p:nvPicPr>
        <p:blipFill>
          <a:blip r:embed="rId2"/>
          <a:srcRect r="6195"/>
          <a:stretch>
            <a:fillRect/>
          </a:stretch>
        </p:blipFill>
        <p:spPr>
          <a:xfrm>
            <a:off x="4535805" y="828040"/>
            <a:ext cx="4526280" cy="5882005"/>
          </a:xfrm>
          <a:prstGeom prst="rect">
            <a:avLst/>
          </a:prstGeom>
          <a:ln>
            <a:solidFill>
              <a:schemeClr val="tx1">
                <a:lumMod val="95000"/>
                <a:lumOff val="5000"/>
              </a:schemeClr>
            </a:solidFill>
          </a:ln>
        </p:spPr>
      </p:pic>
      <p:pic>
        <p:nvPicPr>
          <p:cNvPr id="2" name="图片 1" descr="timg (9)_副本"/>
          <p:cNvPicPr>
            <a:picLocks noChangeAspect="1"/>
          </p:cNvPicPr>
          <p:nvPr/>
        </p:nvPicPr>
        <p:blipFill>
          <a:blip r:embed="rId3"/>
          <a:stretch>
            <a:fillRect/>
          </a:stretch>
        </p:blipFill>
        <p:spPr>
          <a:xfrm>
            <a:off x="4579620" y="4126852"/>
            <a:ext cx="4526915" cy="2790190"/>
          </a:xfrm>
          <a:prstGeom prst="rect">
            <a:avLst/>
          </a:prstGeom>
        </p:spPr>
      </p:pic>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79705" y="792006"/>
            <a:ext cx="304355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4</a:t>
            </a:r>
            <a:r>
              <a:rPr lang="zh-CN" altLang="en-US" sz="2800" b="1">
                <a:solidFill>
                  <a:schemeClr val="tx1"/>
                </a:solidFill>
                <a:effectLst/>
                <a:latin typeface="+mn-ea"/>
                <a:cs typeface="+mn-ea"/>
              </a:rPr>
              <a:t>、</a:t>
            </a:r>
            <a:r>
              <a:rPr lang="zh-CN" sz="3200">
                <a:solidFill>
                  <a:schemeClr val="tx1"/>
                </a:solidFill>
                <a:effectLst/>
                <a:latin typeface="+mn-ea"/>
                <a:cs typeface="+mn-ea"/>
              </a:rPr>
              <a:t>河流与湖泊</a:t>
            </a:r>
            <a:endParaRPr lang="zh-CN" sz="2800" b="1">
              <a:solidFill>
                <a:srgbClr val="FF0000"/>
              </a:solidFill>
              <a:effectLst/>
              <a:latin typeface="+mn-ea"/>
              <a:ea typeface="楷体" panose="02010609060101010101" charset="-122"/>
              <a:cs typeface="+mn-ea"/>
            </a:endParaRPr>
          </a:p>
        </p:txBody>
      </p:sp>
      <p:sp>
        <p:nvSpPr>
          <p:cNvPr id="7" name="文本框 6"/>
          <p:cNvSpPr txBox="1"/>
          <p:nvPr/>
        </p:nvSpPr>
        <p:spPr>
          <a:xfrm>
            <a:off x="61957" y="1489153"/>
            <a:ext cx="4669070" cy="4493538"/>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30000"/>
              </a:lnSpc>
            </a:pPr>
            <a:r>
              <a:rPr lang="en-US" sz="28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dirty="0">
                <a:solidFill>
                  <a:schemeClr val="tx1">
                    <a:lumMod val="95000"/>
                    <a:lumOff val="5000"/>
                  </a:schemeClr>
                </a:solidFill>
                <a:latin typeface="+mn-ea"/>
                <a:cs typeface="+mn-ea"/>
              </a:rPr>
              <a:t>的的</a:t>
            </a:r>
            <a:r>
              <a:rPr lang="zh-CN" altLang="en-US" sz="2800" b="1" dirty="0" smtClean="0">
                <a:solidFill>
                  <a:schemeClr val="tx1">
                    <a:lumMod val="95000"/>
                    <a:lumOff val="5000"/>
                  </a:schemeClr>
                </a:solidFill>
                <a:latin typeface="+mn-ea"/>
                <a:cs typeface="+mn-ea"/>
              </a:rPr>
              <a:t>喀喀湖</a:t>
            </a:r>
            <a:r>
              <a:rPr lang="es-ES" altLang="zh-CN" sz="2800" dirty="0" smtClean="0"/>
              <a:t>[</a:t>
            </a:r>
            <a:r>
              <a:rPr lang="es-ES" altLang="zh-CN" sz="2800" dirty="0"/>
              <a:t>de dí kā kā hú]</a:t>
            </a:r>
          </a:p>
          <a:p>
            <a:pPr>
              <a:lnSpc>
                <a:spcPct val="130000"/>
              </a:lnSpc>
            </a:pPr>
            <a:r>
              <a:rPr sz="2400" b="1" dirty="0" err="1" smtClean="0">
                <a:latin typeface="+mn-ea"/>
                <a:cs typeface="+mn-ea"/>
              </a:rPr>
              <a:t>是南美洲地势最高</a:t>
            </a:r>
            <a:r>
              <a:rPr lang="zh-CN" sz="2400" b="1" dirty="0" smtClean="0">
                <a:latin typeface="+mn-ea"/>
                <a:cs typeface="+mn-ea"/>
              </a:rPr>
              <a:t>的</a:t>
            </a:r>
            <a:r>
              <a:rPr lang="zh-CN" sz="2400" b="1" dirty="0">
                <a:latin typeface="+mn-ea"/>
                <a:cs typeface="+mn-ea"/>
              </a:rPr>
              <a:t>大型</a:t>
            </a:r>
            <a:r>
              <a:rPr sz="2400" b="1" dirty="0" err="1">
                <a:solidFill>
                  <a:srgbClr val="FF0000"/>
                </a:solidFill>
                <a:latin typeface="+mn-ea"/>
                <a:cs typeface="+mn-ea"/>
              </a:rPr>
              <a:t>淡水湖</a:t>
            </a:r>
            <a:r>
              <a:rPr lang="zh-CN" sz="2400" b="1" dirty="0">
                <a:latin typeface="+mn-ea"/>
                <a:cs typeface="+mn-ea"/>
              </a:rPr>
              <a:t>，</a:t>
            </a:r>
            <a:r>
              <a:rPr lang="zh-CN" sz="2400" b="1" dirty="0">
                <a:solidFill>
                  <a:srgbClr val="FF0000"/>
                </a:solidFill>
                <a:latin typeface="+mn-ea"/>
                <a:cs typeface="+mn-ea"/>
              </a:rPr>
              <a:t>陷落</a:t>
            </a:r>
            <a:r>
              <a:rPr lang="zh-CN" sz="2400" b="1" dirty="0">
                <a:latin typeface="+mn-ea"/>
                <a:cs typeface="+mn-ea"/>
              </a:rPr>
              <a:t>于安第斯山脉盆地中，湖面海拔</a:t>
            </a:r>
            <a:r>
              <a:rPr lang="en-US" altLang="zh-CN" sz="2400" b="1" dirty="0">
                <a:latin typeface="+mn-ea"/>
                <a:cs typeface="+mn-ea"/>
              </a:rPr>
              <a:t>3821m</a:t>
            </a:r>
            <a:r>
              <a:rPr lang="zh-CN" altLang="en-US" sz="2400" b="1" dirty="0" smtClean="0">
                <a:latin typeface="+mn-ea"/>
                <a:cs typeface="+mn-ea"/>
              </a:rPr>
              <a:t>，湖水</a:t>
            </a:r>
            <a:r>
              <a:rPr lang="zh-CN" altLang="en-US" sz="2400" b="1" dirty="0">
                <a:latin typeface="+mn-ea"/>
                <a:cs typeface="+mn-ea"/>
              </a:rPr>
              <a:t>源自高山冰雪融水</a:t>
            </a:r>
            <a:r>
              <a:rPr lang="zh-CN" altLang="en-US" sz="2400" b="1" dirty="0" smtClean="0">
                <a:solidFill>
                  <a:schemeClr val="tx1"/>
                </a:solidFill>
                <a:latin typeface="+mn-ea"/>
                <a:cs typeface="+mn-ea"/>
              </a:rPr>
              <a:t>。</a:t>
            </a:r>
            <a:r>
              <a:rPr lang="zh-CN" altLang="en-US" sz="2400" b="1" dirty="0" smtClean="0">
                <a:latin typeface="+mn-ea"/>
              </a:rPr>
              <a:t>湖泊</a:t>
            </a:r>
            <a:r>
              <a:rPr lang="zh-CN" altLang="en-US" sz="2400" b="1" dirty="0">
                <a:latin typeface="+mn-ea"/>
              </a:rPr>
              <a:t>地处安第斯山的屏蔽之中，阻挡了冷气流的侵袭，加上湖泊面积大，水量大，又处于低纬，故而</a:t>
            </a:r>
            <a:r>
              <a:rPr lang="zh-CN" altLang="en-US" sz="2400" b="1" dirty="0">
                <a:solidFill>
                  <a:srgbClr val="FF0000"/>
                </a:solidFill>
                <a:latin typeface="+mn-ea"/>
              </a:rPr>
              <a:t>湖水不冻。</a:t>
            </a:r>
          </a:p>
          <a:p>
            <a:pPr>
              <a:lnSpc>
                <a:spcPct val="130000"/>
              </a:lnSpc>
            </a:pPr>
            <a:endParaRPr lang="zh-CN" altLang="en-US" sz="2400" dirty="0">
              <a:solidFill>
                <a:schemeClr val="tx1"/>
              </a:solidFill>
              <a:latin typeface="+mn-ea"/>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南美洲地形、河流 - 副本"/>
          <p:cNvPicPr>
            <a:picLocks noChangeAspect="1"/>
          </p:cNvPicPr>
          <p:nvPr/>
        </p:nvPicPr>
        <p:blipFill>
          <a:blip r:embed="rId2"/>
          <a:srcRect r="6195"/>
          <a:stretch>
            <a:fillRect/>
          </a:stretch>
        </p:blipFill>
        <p:spPr>
          <a:xfrm>
            <a:off x="4535805" y="828040"/>
            <a:ext cx="4526280" cy="5882005"/>
          </a:xfrm>
          <a:prstGeom prst="rect">
            <a:avLst/>
          </a:prstGeom>
          <a:ln>
            <a:solidFill>
              <a:schemeClr val="tx1">
                <a:lumMod val="95000"/>
                <a:lumOff val="5000"/>
              </a:schemeClr>
            </a:solidFill>
          </a:ln>
        </p:spPr>
      </p:pic>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79705" y="792006"/>
            <a:ext cx="304355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4</a:t>
            </a:r>
            <a:r>
              <a:rPr lang="zh-CN" altLang="en-US" sz="2800" b="1">
                <a:solidFill>
                  <a:schemeClr val="tx1"/>
                </a:solidFill>
                <a:effectLst/>
                <a:latin typeface="+mn-ea"/>
                <a:cs typeface="+mn-ea"/>
              </a:rPr>
              <a:t>、</a:t>
            </a:r>
            <a:r>
              <a:rPr lang="zh-CN" sz="3200">
                <a:solidFill>
                  <a:schemeClr val="tx1"/>
                </a:solidFill>
                <a:effectLst/>
                <a:latin typeface="+mn-ea"/>
                <a:cs typeface="+mn-ea"/>
              </a:rPr>
              <a:t>河流与湖泊</a:t>
            </a:r>
            <a:endParaRPr lang="zh-CN" sz="2800" b="1">
              <a:solidFill>
                <a:srgbClr val="FF0000"/>
              </a:solidFill>
              <a:effectLst/>
              <a:latin typeface="+mn-ea"/>
              <a:ea typeface="楷体" panose="02010609060101010101" charset="-122"/>
              <a:cs typeface="+mn-ea"/>
            </a:endParaRPr>
          </a:p>
        </p:txBody>
      </p:sp>
      <p:sp>
        <p:nvSpPr>
          <p:cNvPr id="6" name="文本框 5"/>
          <p:cNvSpPr txBox="1"/>
          <p:nvPr/>
        </p:nvSpPr>
        <p:spPr>
          <a:xfrm>
            <a:off x="52705" y="1461533"/>
            <a:ext cx="4239895" cy="256921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30000"/>
              </a:lnSpc>
            </a:pPr>
            <a:r>
              <a:rPr lang="en-US" sz="2800" b="1" dirty="0">
                <a:latin typeface="宋体" panose="02010600030101010101" pitchFamily="2" charset="-122"/>
                <a:ea typeface="宋体" panose="02010600030101010101" pitchFamily="2" charset="-122"/>
                <a:cs typeface="宋体" panose="02010600030101010101" pitchFamily="2" charset="-122"/>
                <a:sym typeface="+mn-ea"/>
              </a:rPr>
              <a:t>(4</a:t>
            </a:r>
            <a:r>
              <a:rPr lang="en-US" sz="2800" b="1" dirty="0" smtClean="0">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b="1" dirty="0" smtClean="0">
                <a:solidFill>
                  <a:schemeClr val="tx1">
                    <a:lumMod val="95000"/>
                    <a:lumOff val="5000"/>
                  </a:schemeClr>
                </a:solidFill>
                <a:latin typeface="+mn-ea"/>
                <a:cs typeface="+mn-ea"/>
              </a:rPr>
              <a:t>乌尤尼盐沼</a:t>
            </a:r>
            <a:r>
              <a:rPr lang="zh-CN" altLang="en-US" sz="2800" b="1" dirty="0" smtClean="0">
                <a:solidFill>
                  <a:schemeClr val="tx1"/>
                </a:solidFill>
                <a:latin typeface="+mn-ea"/>
                <a:cs typeface="+mn-ea"/>
              </a:rPr>
              <a:t>：</a:t>
            </a:r>
            <a:r>
              <a:rPr lang="zh-CN" sz="2400" dirty="0" smtClean="0">
                <a:solidFill>
                  <a:schemeClr val="tx1"/>
                </a:solidFill>
                <a:latin typeface="+mn-ea"/>
                <a:cs typeface="+mn-ea"/>
              </a:rPr>
              <a:t>位于</a:t>
            </a:r>
            <a:r>
              <a:rPr lang="zh-CN" sz="2400" dirty="0">
                <a:solidFill>
                  <a:schemeClr val="tx1"/>
                </a:solidFill>
                <a:latin typeface="+mn-ea"/>
                <a:cs typeface="+mn-ea"/>
              </a:rPr>
              <a:t>玻利维亚西部</a:t>
            </a:r>
            <a:r>
              <a:rPr lang="zh-CN" sz="2400" dirty="0" smtClean="0">
                <a:solidFill>
                  <a:schemeClr val="tx1"/>
                </a:solidFill>
                <a:latin typeface="+mn-ea"/>
                <a:cs typeface="+mn-ea"/>
              </a:rPr>
              <a:t>高原</a:t>
            </a:r>
            <a:r>
              <a:rPr lang="zh-CN" sz="2000" dirty="0">
                <a:solidFill>
                  <a:schemeClr val="tx1"/>
                </a:solidFill>
                <a:latin typeface="+mn-ea"/>
                <a:cs typeface="+mn-ea"/>
              </a:rPr>
              <a:t>，</a:t>
            </a:r>
            <a:r>
              <a:rPr lang="zh-CN" sz="2400" dirty="0">
                <a:solidFill>
                  <a:schemeClr val="tx1"/>
                </a:solidFill>
                <a:latin typeface="+mn-ea"/>
                <a:cs typeface="+mn-ea"/>
              </a:rPr>
              <a:t>海拔</a:t>
            </a:r>
            <a:r>
              <a:rPr lang="en-US" altLang="zh-CN" sz="2400" dirty="0">
                <a:solidFill>
                  <a:schemeClr val="tx1"/>
                </a:solidFill>
                <a:latin typeface="+mn-ea"/>
                <a:cs typeface="+mn-ea"/>
              </a:rPr>
              <a:t>3656m</a:t>
            </a:r>
            <a:r>
              <a:rPr lang="zh-CN" sz="2000" dirty="0">
                <a:solidFill>
                  <a:schemeClr val="tx1"/>
                </a:solidFill>
                <a:latin typeface="+mn-ea"/>
                <a:cs typeface="+mn-ea"/>
              </a:rPr>
              <a:t>，</a:t>
            </a:r>
            <a:r>
              <a:rPr lang="zh-CN" sz="2400" b="1" dirty="0">
                <a:solidFill>
                  <a:schemeClr val="tx1"/>
                </a:solidFill>
                <a:latin typeface="+mn-ea"/>
                <a:cs typeface="+mn-ea"/>
              </a:rPr>
              <a:t>雨量稀少，气候干旱</a:t>
            </a:r>
            <a:r>
              <a:rPr lang="zh-CN" sz="2400" dirty="0">
                <a:solidFill>
                  <a:schemeClr val="tx1"/>
                </a:solidFill>
                <a:latin typeface="+mn-ea"/>
                <a:cs typeface="+mn-ea"/>
              </a:rPr>
              <a:t>，仅在夏季积水形成盐沼。</a:t>
            </a:r>
            <a:r>
              <a:rPr lang="zh-CN" sz="2400" b="1" dirty="0">
                <a:solidFill>
                  <a:srgbClr val="FF0000"/>
                </a:solidFill>
                <a:latin typeface="+mn-ea"/>
                <a:cs typeface="+mn-ea"/>
              </a:rPr>
              <a:t>素有</a:t>
            </a:r>
            <a:r>
              <a:rPr lang="en-US" altLang="zh-CN" sz="2400" b="1" dirty="0">
                <a:solidFill>
                  <a:srgbClr val="FF0000"/>
                </a:solidFill>
                <a:latin typeface="+mn-ea"/>
                <a:cs typeface="+mn-ea"/>
              </a:rPr>
              <a:t>“</a:t>
            </a:r>
            <a:r>
              <a:rPr lang="zh-CN" altLang="en-US" sz="2400" b="1" dirty="0">
                <a:solidFill>
                  <a:srgbClr val="FF0000"/>
                </a:solidFill>
                <a:latin typeface="+mn-ea"/>
                <a:cs typeface="+mn-ea"/>
              </a:rPr>
              <a:t>天空之境</a:t>
            </a:r>
            <a:r>
              <a:rPr lang="en-US" altLang="zh-CN" sz="2400" b="1" dirty="0">
                <a:solidFill>
                  <a:srgbClr val="FF0000"/>
                </a:solidFill>
                <a:latin typeface="+mn-ea"/>
                <a:cs typeface="+mn-ea"/>
              </a:rPr>
              <a:t>”</a:t>
            </a:r>
            <a:r>
              <a:rPr lang="zh-CN" altLang="en-US" sz="2400" b="1" dirty="0">
                <a:solidFill>
                  <a:srgbClr val="FF0000"/>
                </a:solidFill>
                <a:latin typeface="+mn-ea"/>
                <a:cs typeface="+mn-ea"/>
              </a:rPr>
              <a:t>的美誉</a:t>
            </a:r>
            <a:r>
              <a:rPr lang="zh-CN" altLang="en-US" sz="2400" dirty="0">
                <a:solidFill>
                  <a:schemeClr val="tx1"/>
                </a:solidFill>
                <a:latin typeface="+mn-ea"/>
                <a:cs typeface="+mn-ea"/>
              </a:rPr>
              <a:t>。</a:t>
            </a:r>
            <a:r>
              <a:rPr lang="zh-CN" altLang="en-US" sz="2400" b="1" dirty="0">
                <a:solidFill>
                  <a:srgbClr val="FF0000"/>
                </a:solidFill>
                <a:latin typeface="+mn-ea"/>
                <a:cs typeface="+mn-ea"/>
              </a:rPr>
              <a:t>盐、锂资源丰富</a:t>
            </a:r>
            <a:r>
              <a:rPr lang="zh-CN" altLang="en-US" sz="2400" dirty="0">
                <a:solidFill>
                  <a:schemeClr val="tx1"/>
                </a:solidFill>
                <a:latin typeface="+mn-ea"/>
                <a:cs typeface="+mn-ea"/>
              </a:rPr>
              <a:t>。</a:t>
            </a: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5" name="图片 4" descr="timg (10)_副本"/>
          <p:cNvPicPr>
            <a:picLocks noChangeAspect="1"/>
          </p:cNvPicPr>
          <p:nvPr/>
        </p:nvPicPr>
        <p:blipFill>
          <a:blip r:embed="rId3"/>
          <a:stretch>
            <a:fillRect/>
          </a:stretch>
        </p:blipFill>
        <p:spPr>
          <a:xfrm>
            <a:off x="52705" y="4030743"/>
            <a:ext cx="4289421" cy="2643809"/>
          </a:xfrm>
          <a:prstGeom prst="rect">
            <a:avLst/>
          </a:prstGeom>
          <a:ln>
            <a:solidFill>
              <a:schemeClr val="tx1">
                <a:lumMod val="95000"/>
                <a:lumOff val="5000"/>
              </a:schemeClr>
            </a:solidFill>
          </a:ln>
        </p:spPr>
      </p:pic>
      <p:cxnSp>
        <p:nvCxnSpPr>
          <p:cNvPr id="12" name="肘形连接符 11"/>
          <p:cNvCxnSpPr/>
          <p:nvPr/>
        </p:nvCxnSpPr>
        <p:spPr>
          <a:xfrm rot="10800000">
            <a:off x="4199835" y="3000416"/>
            <a:ext cx="1776896" cy="813807"/>
          </a:xfrm>
          <a:prstGeom prst="bentConnector3">
            <a:avLst>
              <a:gd name="adj1" fmla="val 73866"/>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53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1500174"/>
            <a:ext cx="9398727" cy="1631216"/>
          </a:xfrm>
          <a:prstGeom prst="rect">
            <a:avLst/>
          </a:prstGeom>
          <a:noFill/>
        </p:spPr>
        <p:txBody>
          <a:bodyPr wrap="none" rtlCol="0">
            <a:spAutoFit/>
          </a:bodyPr>
          <a:lstStyle/>
          <a:p>
            <a:r>
              <a:rPr lang="zh-CN" altLang="en-US" sz="1900" b="1"/>
              <a:t>       乌尤尼盐沼（含有大量盐分的沼泽地带，下图），曾经是海洋。平均海拔</a:t>
            </a:r>
            <a:r>
              <a:rPr lang="en-US" sz="1900" b="1"/>
              <a:t>3656</a:t>
            </a:r>
            <a:r>
              <a:rPr lang="zh-CN" altLang="en-US" sz="1900" b="1"/>
              <a:t>米，</a:t>
            </a:r>
            <a:endParaRPr lang="en-US" altLang="zh-CN" sz="1900" b="1"/>
          </a:p>
          <a:p>
            <a:pPr fontAlgn="ctr"/>
            <a:r>
              <a:rPr lang="zh-CN" altLang="en-US" sz="1900" b="1"/>
              <a:t>位于玻利维亚西南部高原上，是世界最大的盐沼，漫长的旱季湖水干涸，湖面几乎被</a:t>
            </a:r>
            <a:endParaRPr lang="en-US" altLang="zh-CN" sz="1900" b="1"/>
          </a:p>
          <a:p>
            <a:pPr fontAlgn="ctr"/>
            <a:r>
              <a:rPr lang="zh-CN" altLang="en-US" sz="1900" b="1"/>
              <a:t>一层近乎水平、厚厚的盐壳所覆盖。雨季（</a:t>
            </a:r>
            <a:r>
              <a:rPr lang="en-US" sz="1900" b="1"/>
              <a:t>12</a:t>
            </a:r>
            <a:r>
              <a:rPr lang="zh-CN" altLang="en-US" sz="1900" b="1"/>
              <a:t>月至次年</a:t>
            </a:r>
            <a:r>
              <a:rPr lang="en-US" sz="1900" b="1"/>
              <a:t>1</a:t>
            </a:r>
            <a:r>
              <a:rPr lang="zh-CN" altLang="en-US" sz="1900" b="1"/>
              <a:t>月）暴雨后，盆壳表面常形</a:t>
            </a:r>
            <a:endParaRPr lang="en-US" altLang="zh-CN" sz="1900" b="1"/>
          </a:p>
          <a:p>
            <a:pPr fontAlgn="ctr"/>
            <a:r>
              <a:rPr lang="zh-CN" altLang="en-US" sz="1900" b="1"/>
              <a:t>成深约一二十厘米的积水，蓝天白云倒映在湖面，美轮美奂，被誉为</a:t>
            </a:r>
            <a:r>
              <a:rPr lang="en-US" sz="1900" b="1"/>
              <a:t>“</a:t>
            </a:r>
            <a:r>
              <a:rPr lang="zh-CN" altLang="en-US" sz="1900" b="1"/>
              <a:t>天空之镜</a:t>
            </a:r>
            <a:r>
              <a:rPr lang="en-US" sz="1900" b="1"/>
              <a:t>”</a:t>
            </a:r>
            <a:r>
              <a:rPr lang="zh-CN" altLang="en-US" sz="1900" b="1"/>
              <a:t>。 </a:t>
            </a:r>
          </a:p>
          <a:p>
            <a:pPr fontAlgn="ctr"/>
            <a:r>
              <a:rPr lang="zh-CN" altLang="en-US" sz="2400" b="1">
                <a:latin typeface="黑体" panose="02010609060101010101" pitchFamily="49" charset="-122"/>
                <a:ea typeface="黑体" panose="02010609060101010101" pitchFamily="49" charset="-122"/>
              </a:rPr>
              <a:t>问题探究一：简述乌尤尼</a:t>
            </a:r>
            <a:r>
              <a:rPr lang="zh-CN" altLang="en-US" sz="2400" b="1">
                <a:solidFill>
                  <a:srgbClr val="0000FF"/>
                </a:solidFill>
                <a:latin typeface="黑体" panose="02010609060101010101" pitchFamily="49" charset="-122"/>
                <a:ea typeface="黑体" panose="02010609060101010101" pitchFamily="49" charset="-122"/>
              </a:rPr>
              <a:t>盐沼</a:t>
            </a:r>
            <a:r>
              <a:rPr lang="zh-CN" altLang="en-US" sz="2400" b="1">
                <a:latin typeface="黑体" panose="02010609060101010101" pitchFamily="49" charset="-122"/>
                <a:ea typeface="黑体" panose="02010609060101010101" pitchFamily="49" charset="-122"/>
              </a:rPr>
              <a:t>的</a:t>
            </a:r>
            <a:r>
              <a:rPr lang="zh-CN" altLang="en-US" sz="2400" b="1">
                <a:solidFill>
                  <a:srgbClr val="FF0000"/>
                </a:solidFill>
                <a:latin typeface="黑体" panose="02010609060101010101" pitchFamily="49" charset="-122"/>
                <a:ea typeface="黑体" panose="02010609060101010101" pitchFamily="49" charset="-122"/>
              </a:rPr>
              <a:t>形成过程</a:t>
            </a:r>
            <a:r>
              <a:rPr lang="zh-CN" altLang="en-US" sz="2400" b="1">
                <a:latin typeface="黑体" panose="02010609060101010101" pitchFamily="49" charset="-122"/>
                <a:ea typeface="黑体" panose="02010609060101010101" pitchFamily="49" charset="-122"/>
              </a:rPr>
              <a:t>。（</a:t>
            </a:r>
            <a:r>
              <a:rPr lang="en-US" sz="2400" b="1">
                <a:latin typeface="黑体" panose="02010609060101010101" pitchFamily="49" charset="-122"/>
                <a:ea typeface="黑体" panose="02010609060101010101" pitchFamily="49" charset="-122"/>
              </a:rPr>
              <a:t>6</a:t>
            </a:r>
            <a:r>
              <a:rPr lang="zh-CN" altLang="en-US" sz="2400" b="1">
                <a:latin typeface="黑体" panose="02010609060101010101" pitchFamily="49" charset="-122"/>
                <a:ea typeface="黑体" panose="02010609060101010101" pitchFamily="49" charset="-122"/>
              </a:rPr>
              <a:t>分）</a:t>
            </a:r>
          </a:p>
        </p:txBody>
      </p:sp>
      <p:pic>
        <p:nvPicPr>
          <p:cNvPr id="6" name="图片 5"/>
          <p:cNvPicPr/>
          <p:nvPr/>
        </p:nvPicPr>
        <p:blipFill>
          <a:blip r:embed="rId2"/>
          <a:stretch>
            <a:fillRect/>
          </a:stretch>
        </p:blipFill>
        <p:spPr bwMode="auto">
          <a:xfrm>
            <a:off x="5286380" y="3500438"/>
            <a:ext cx="3857620" cy="2143140"/>
          </a:xfrm>
          <a:prstGeom prst="rect">
            <a:avLst/>
          </a:prstGeom>
          <a:noFill/>
          <a:ln w="9525">
            <a:noFill/>
            <a:miter lim="800000"/>
          </a:ln>
        </p:spPr>
      </p:pic>
      <p:sp>
        <p:nvSpPr>
          <p:cNvPr id="8" name="Text Box 6"/>
          <p:cNvSpPr txBox="1">
            <a:spLocks noChangeArrowheads="1"/>
          </p:cNvSpPr>
          <p:nvPr/>
        </p:nvSpPr>
        <p:spPr bwMode="auto">
          <a:xfrm>
            <a:off x="214314" y="3071811"/>
            <a:ext cx="8858280" cy="430887"/>
          </a:xfrm>
          <a:prstGeom prst="rect">
            <a:avLst/>
          </a:prstGeom>
          <a:solidFill>
            <a:srgbClr val="92D050"/>
          </a:solidFill>
          <a:ln w="38100">
            <a:noFill/>
            <a:miter lim="800000"/>
          </a:ln>
        </p:spPr>
        <p:txBody>
          <a:bodyPr wrap="square">
            <a:spAutoFit/>
          </a:bodyPr>
          <a:lstStyle/>
          <a:p>
            <a:pPr>
              <a:spcBef>
                <a:spcPct val="50000"/>
              </a:spcBef>
            </a:pPr>
            <a:r>
              <a:rPr lang="zh-CN" altLang="en-US" sz="2200" b="1">
                <a:solidFill>
                  <a:srgbClr val="FF0000"/>
                </a:solidFill>
                <a:ea typeface="黑体" panose="02010609060101010101" pitchFamily="49" charset="-122"/>
              </a:rPr>
              <a:t>地质作用过程的一般描述思路为：沿时间线，从内外力角度综合分析</a:t>
            </a:r>
          </a:p>
        </p:txBody>
      </p:sp>
      <p:sp>
        <p:nvSpPr>
          <p:cNvPr id="9" name="圆角矩形 8"/>
          <p:cNvSpPr/>
          <p:nvPr/>
        </p:nvSpPr>
        <p:spPr>
          <a:xfrm>
            <a:off x="0" y="857250"/>
            <a:ext cx="9144000" cy="571486"/>
          </a:xfrm>
          <a:prstGeom prst="roundRect">
            <a:avLst/>
          </a:prstGeom>
          <a:gradFill>
            <a:gsLst>
              <a:gs pos="0">
                <a:srgbClr val="D6B19C"/>
              </a:gs>
              <a:gs pos="30000">
                <a:srgbClr val="D49E6C"/>
              </a:gs>
              <a:gs pos="70000">
                <a:srgbClr val="A65528"/>
              </a:gs>
              <a:gs pos="100000">
                <a:srgbClr val="66301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800">
                <a:solidFill>
                  <a:schemeClr val="tx1"/>
                </a:solidFill>
                <a:latin typeface="微软雅黑" panose="020B0503020204020204" pitchFamily="34" charset="-122"/>
                <a:ea typeface="微软雅黑" panose="020B0503020204020204" pitchFamily="34" charset="-122"/>
              </a:rPr>
              <a:t>天空之镜</a:t>
            </a:r>
            <a:r>
              <a:rPr lang="en-US" altLang="zh-CN" sz="2800">
                <a:solidFill>
                  <a:schemeClr val="tx1"/>
                </a:solidFill>
                <a:latin typeface="微软雅黑" panose="020B0503020204020204" pitchFamily="34" charset="-122"/>
                <a:ea typeface="微软雅黑" panose="020B0503020204020204" pitchFamily="34" charset="-122"/>
              </a:rPr>
              <a:t>——</a:t>
            </a:r>
            <a:r>
              <a:rPr lang="zh-CN" altLang="en-US" sz="2800">
                <a:solidFill>
                  <a:schemeClr val="tx1"/>
                </a:solidFill>
                <a:latin typeface="微软雅黑" panose="020B0503020204020204" pitchFamily="34" charset="-122"/>
                <a:ea typeface="微软雅黑" panose="020B0503020204020204" pitchFamily="34" charset="-122"/>
              </a:rPr>
              <a:t>乌尤尼盐沼</a:t>
            </a:r>
          </a:p>
        </p:txBody>
      </p:sp>
      <p:sp>
        <p:nvSpPr>
          <p:cNvPr id="7" name="TextBox 6"/>
          <p:cNvSpPr txBox="1"/>
          <p:nvPr/>
        </p:nvSpPr>
        <p:spPr>
          <a:xfrm>
            <a:off x="214314" y="5197018"/>
            <a:ext cx="7917552" cy="1631216"/>
          </a:xfrm>
          <a:prstGeom prst="rect">
            <a:avLst/>
          </a:prstGeom>
          <a:solidFill>
            <a:srgbClr val="FFFF00"/>
          </a:solidFill>
          <a:ln w="28575">
            <a:solidFill>
              <a:srgbClr val="FF0000"/>
            </a:solidFill>
          </a:ln>
        </p:spPr>
        <p:txBody>
          <a:bodyPr wrap="none" rtlCol="0">
            <a:spAutoFit/>
          </a:bodyPr>
          <a:lstStyle/>
          <a:p>
            <a:pPr fontAlgn="ctr"/>
            <a:r>
              <a:rPr lang="zh-CN" altLang="en-US" sz="2500" b="1" dirty="0">
                <a:latin typeface="宋体" pitchFamily="2" charset="-122"/>
                <a:ea typeface="宋体" pitchFamily="2" charset="-122"/>
              </a:rPr>
              <a:t>该地曾经是海洋，</a:t>
            </a:r>
            <a:r>
              <a:rPr lang="zh-CN" altLang="en-US" sz="2500" b="1" dirty="0">
                <a:solidFill>
                  <a:srgbClr val="FF0000"/>
                </a:solidFill>
                <a:latin typeface="黑体" panose="02010609060101010101" pitchFamily="49" charset="-122"/>
                <a:ea typeface="黑体" panose="02010609060101010101" pitchFamily="49" charset="-122"/>
              </a:rPr>
              <a:t>地壳抬升</a:t>
            </a:r>
            <a:r>
              <a:rPr lang="zh-CN" altLang="en-US" sz="2500" b="1" dirty="0">
                <a:latin typeface="宋体" pitchFamily="2" charset="-122"/>
                <a:ea typeface="宋体" pitchFamily="2" charset="-122"/>
              </a:rPr>
              <a:t>成为高原湖泊；</a:t>
            </a:r>
            <a:endParaRPr lang="en-US" altLang="zh-CN" sz="2500" b="1" dirty="0">
              <a:latin typeface="宋体" pitchFamily="2" charset="-122"/>
              <a:ea typeface="宋体" pitchFamily="2" charset="-122"/>
            </a:endParaRPr>
          </a:p>
          <a:p>
            <a:pPr fontAlgn="ctr"/>
            <a:r>
              <a:rPr lang="zh-CN" altLang="en-US" sz="2500" b="1" dirty="0">
                <a:latin typeface="宋体" pitchFamily="2" charset="-122"/>
                <a:ea typeface="宋体" pitchFamily="2" charset="-122"/>
              </a:rPr>
              <a:t>东西两侧山脉阻挡海洋水汽进入，气候干旱，</a:t>
            </a:r>
            <a:r>
              <a:rPr lang="zh-CN" altLang="en-US" sz="2500" b="1" dirty="0">
                <a:solidFill>
                  <a:srgbClr val="FF0000"/>
                </a:solidFill>
                <a:latin typeface="黑体" panose="02010609060101010101" pitchFamily="49" charset="-122"/>
                <a:ea typeface="黑体" panose="02010609060101010101" pitchFamily="49" charset="-122"/>
              </a:rPr>
              <a:t>降水少</a:t>
            </a:r>
            <a:r>
              <a:rPr lang="zh-CN" altLang="en-US" sz="2500" b="1" dirty="0">
                <a:latin typeface="宋体" pitchFamily="2" charset="-122"/>
                <a:ea typeface="宋体" pitchFamily="2" charset="-122"/>
              </a:rPr>
              <a:t>；</a:t>
            </a:r>
            <a:endParaRPr lang="en-US" altLang="zh-CN" sz="2500" b="1" dirty="0">
              <a:latin typeface="宋体" pitchFamily="2" charset="-122"/>
              <a:ea typeface="宋体" pitchFamily="2" charset="-122"/>
            </a:endParaRPr>
          </a:p>
          <a:p>
            <a:pPr fontAlgn="ctr"/>
            <a:r>
              <a:rPr lang="zh-CN" altLang="en-US" sz="2500" b="1" dirty="0">
                <a:solidFill>
                  <a:srgbClr val="FF0000"/>
                </a:solidFill>
                <a:latin typeface="黑体" panose="02010609060101010101" pitchFamily="49" charset="-122"/>
                <a:ea typeface="黑体" panose="02010609060101010101" pitchFamily="49" charset="-122"/>
              </a:rPr>
              <a:t>河流汇入少</a:t>
            </a:r>
            <a:r>
              <a:rPr lang="zh-CN" altLang="en-US" sz="2500" b="1" dirty="0">
                <a:latin typeface="宋体" pitchFamily="2" charset="-122"/>
                <a:ea typeface="宋体" pitchFamily="2" charset="-122"/>
              </a:rPr>
              <a:t>，稀释作用弱；</a:t>
            </a:r>
            <a:endParaRPr lang="en-US" altLang="zh-CN" sz="2500" b="1" dirty="0">
              <a:latin typeface="宋体" pitchFamily="2" charset="-122"/>
              <a:ea typeface="宋体" pitchFamily="2" charset="-122"/>
            </a:endParaRPr>
          </a:p>
          <a:p>
            <a:pPr fontAlgn="ctr"/>
            <a:r>
              <a:rPr lang="zh-CN" altLang="en-US" sz="2500" b="1" dirty="0">
                <a:solidFill>
                  <a:srgbClr val="FF0000"/>
                </a:solidFill>
                <a:latin typeface="黑体" panose="02010609060101010101" pitchFamily="49" charset="-122"/>
                <a:ea typeface="黑体" panose="02010609060101010101" pitchFamily="49" charset="-122"/>
              </a:rPr>
              <a:t>长期蒸发</a:t>
            </a:r>
            <a:r>
              <a:rPr lang="zh-CN" altLang="en-US" sz="2500" b="1" dirty="0">
                <a:latin typeface="宋体" pitchFamily="2" charset="-122"/>
                <a:ea typeface="宋体" pitchFamily="2" charset="-122"/>
              </a:rPr>
              <a:t>，从而形成盐湖。</a:t>
            </a:r>
          </a:p>
        </p:txBody>
      </p:sp>
    </p:spTree>
    <p:extLst>
      <p:ext uri="{BB962C8B-B14F-4D97-AF65-F5344CB8AC3E}">
        <p14:creationId xmlns:p14="http://schemas.microsoft.com/office/powerpoint/2010/main" val="2407530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4" name="图片 41985" descr="拉丁美洲地形图"/>
          <p:cNvPicPr>
            <a:picLocks noChangeAspect="1"/>
          </p:cNvPicPr>
          <p:nvPr/>
        </p:nvPicPr>
        <p:blipFill>
          <a:blip r:embed="rId2"/>
          <a:srcRect l="3075" t="3350" r="4096" b="5127"/>
          <a:stretch>
            <a:fillRect/>
          </a:stretch>
        </p:blipFill>
        <p:spPr>
          <a:xfrm>
            <a:off x="1514475" y="857250"/>
            <a:ext cx="4043839" cy="5140643"/>
          </a:xfrm>
          <a:prstGeom prst="rect">
            <a:avLst/>
          </a:prstGeom>
          <a:noFill/>
          <a:ln w="9525">
            <a:solidFill>
              <a:schemeClr val="tx1"/>
            </a:solidFill>
          </a:ln>
        </p:spPr>
      </p:pic>
      <p:sp>
        <p:nvSpPr>
          <p:cNvPr id="1048895" name="椭圆 41986"/>
          <p:cNvSpPr/>
          <p:nvPr/>
        </p:nvSpPr>
        <p:spPr>
          <a:xfrm>
            <a:off x="4518422" y="4023122"/>
            <a:ext cx="161925" cy="161925"/>
          </a:xfrm>
          <a:prstGeom prst="ellipse">
            <a:avLst/>
          </a:prstGeom>
          <a:solidFill>
            <a:schemeClr val="hlink"/>
          </a:solidFill>
          <a:ln w="12700" cap="sq" cmpd="sng">
            <a:solidFill>
              <a:schemeClr val="tx1"/>
            </a:solidFill>
            <a:prstDash val="solid"/>
            <a:miter/>
            <a:headEnd type="none" w="sm" len="sm"/>
            <a:tailEnd type="none" w="sm" len="sm"/>
          </a:ln>
        </p:spPr>
        <p:txBody>
          <a:bodyPr/>
          <a:lstStyle/>
          <a:p>
            <a:endParaRPr lang="zh-CN" altLang="en-US" sz="1350"/>
          </a:p>
        </p:txBody>
      </p:sp>
      <p:sp>
        <p:nvSpPr>
          <p:cNvPr id="1048896" name="椭圆 41987"/>
          <p:cNvSpPr/>
          <p:nvPr/>
        </p:nvSpPr>
        <p:spPr>
          <a:xfrm>
            <a:off x="4139804" y="2402681"/>
            <a:ext cx="161925" cy="161925"/>
          </a:xfrm>
          <a:prstGeom prst="ellipse">
            <a:avLst/>
          </a:prstGeom>
          <a:solidFill>
            <a:schemeClr val="hlink"/>
          </a:solidFill>
          <a:ln w="12700" cap="sq" cmpd="sng">
            <a:solidFill>
              <a:schemeClr val="tx1"/>
            </a:solidFill>
            <a:prstDash val="solid"/>
            <a:miter/>
            <a:headEnd type="none" w="sm" len="sm"/>
            <a:tailEnd type="none" w="sm" len="sm"/>
          </a:ln>
        </p:spPr>
        <p:txBody>
          <a:bodyPr/>
          <a:lstStyle/>
          <a:p>
            <a:endParaRPr lang="zh-CN" altLang="en-US" sz="1350"/>
          </a:p>
        </p:txBody>
      </p:sp>
      <p:sp>
        <p:nvSpPr>
          <p:cNvPr id="1048897" name="椭圆 41988"/>
          <p:cNvSpPr/>
          <p:nvPr/>
        </p:nvSpPr>
        <p:spPr>
          <a:xfrm>
            <a:off x="4410075" y="3914775"/>
            <a:ext cx="161925" cy="161925"/>
          </a:xfrm>
          <a:prstGeom prst="ellipse">
            <a:avLst/>
          </a:prstGeom>
          <a:solidFill>
            <a:schemeClr val="accent2"/>
          </a:solidFill>
          <a:ln w="12700" cap="sq" cmpd="sng">
            <a:solidFill>
              <a:srgbClr val="000000"/>
            </a:solidFill>
            <a:prstDash val="solid"/>
            <a:miter/>
            <a:headEnd type="none" w="sm" len="sm"/>
            <a:tailEnd type="none" w="sm" len="sm"/>
          </a:ln>
        </p:spPr>
        <p:txBody>
          <a:bodyPr/>
          <a:lstStyle/>
          <a:p>
            <a:endParaRPr lang="zh-CN" altLang="en-US" sz="1350"/>
          </a:p>
        </p:txBody>
      </p:sp>
      <p:grpSp>
        <p:nvGrpSpPr>
          <p:cNvPr id="200" name="组合 41989"/>
          <p:cNvGrpSpPr/>
          <p:nvPr/>
        </p:nvGrpSpPr>
        <p:grpSpPr>
          <a:xfrm>
            <a:off x="4286250" y="2171701"/>
            <a:ext cx="3345657" cy="710803"/>
            <a:chOff x="2653" y="1117"/>
            <a:chExt cx="2810" cy="597"/>
          </a:xfrm>
        </p:grpSpPr>
        <p:sp>
          <p:nvSpPr>
            <p:cNvPr id="1048898" name="直接连接符 41990"/>
            <p:cNvSpPr/>
            <p:nvPr/>
          </p:nvSpPr>
          <p:spPr>
            <a:xfrm flipH="1">
              <a:off x="2653" y="1253"/>
              <a:ext cx="1724" cy="91"/>
            </a:xfrm>
            <a:prstGeom prst="line">
              <a:avLst/>
            </a:prstGeom>
            <a:ln w="57150" cap="sq" cmpd="sng">
              <a:solidFill>
                <a:srgbClr val="FF0000"/>
              </a:solidFill>
              <a:prstDash val="solid"/>
              <a:miter/>
              <a:headEnd type="none" w="sm" len="sm"/>
              <a:tailEnd type="triangle" w="sm" len="sm"/>
            </a:ln>
          </p:spPr>
        </p:sp>
        <p:sp>
          <p:nvSpPr>
            <p:cNvPr id="1048899" name="文本框 41991"/>
            <p:cNvSpPr txBox="1"/>
            <p:nvPr/>
          </p:nvSpPr>
          <p:spPr>
            <a:xfrm>
              <a:off x="4332" y="1117"/>
              <a:ext cx="1131" cy="310"/>
            </a:xfrm>
            <a:prstGeom prst="rect">
              <a:avLst/>
            </a:prstGeom>
            <a:noFill/>
            <a:ln w="12700" cap="sq" cmpd="sng">
              <a:solidFill>
                <a:srgbClr val="FF0000"/>
              </a:solidFill>
              <a:prstDash val="solid"/>
              <a:miter/>
              <a:headEnd type="none" w="sm" len="sm"/>
              <a:tailEnd type="none" w="sm" len="sm"/>
            </a:ln>
          </p:spPr>
          <p:txBody>
            <a:bodyPr wrap="none" anchor="t">
              <a:spAutoFit/>
            </a:bodyPr>
            <a:lstStyle/>
            <a:p>
              <a:r>
                <a:rPr lang="zh-CN" altLang="en-US" b="1" dirty="0">
                  <a:latin typeface="黑体" panose="02010609060101010101" pitchFamily="2" charset="-122"/>
                  <a:ea typeface="黑体" panose="02010609060101010101" pitchFamily="2" charset="-122"/>
                </a:rPr>
                <a:t>安赫尔瀑布</a:t>
              </a:r>
              <a:endParaRPr lang="zh-CN" altLang="en-US">
                <a:latin typeface="黑体" panose="02010609060101010101" pitchFamily="2" charset="-122"/>
                <a:ea typeface="黑体" panose="02010609060101010101" pitchFamily="2" charset="-122"/>
              </a:endParaRPr>
            </a:p>
          </p:txBody>
        </p:sp>
        <p:sp>
          <p:nvSpPr>
            <p:cNvPr id="1048900" name="文本框 41992"/>
            <p:cNvSpPr txBox="1"/>
            <p:nvPr/>
          </p:nvSpPr>
          <p:spPr>
            <a:xfrm>
              <a:off x="4468" y="1443"/>
              <a:ext cx="963" cy="271"/>
            </a:xfrm>
            <a:prstGeom prst="rect">
              <a:avLst/>
            </a:prstGeom>
            <a:noFill/>
            <a:ln w="12700" cap="sq" cmpd="sng">
              <a:solidFill>
                <a:srgbClr val="FF0000"/>
              </a:solidFill>
              <a:prstDash val="solid"/>
              <a:miter/>
              <a:headEnd type="none" w="sm" len="sm"/>
              <a:tailEnd type="none" w="sm" len="sm"/>
            </a:ln>
          </p:spPr>
          <p:txBody>
            <a:bodyPr wrap="none" anchor="t">
              <a:spAutoFit/>
            </a:bodyPr>
            <a:lstStyle/>
            <a:p>
              <a:r>
                <a:rPr lang="en-US" altLang="zh-CN" sz="1500" b="1" dirty="0">
                  <a:solidFill>
                    <a:srgbClr val="FF0000"/>
                  </a:solidFill>
                  <a:latin typeface="黑体" panose="02010609060101010101" pitchFamily="2" charset="-122"/>
                  <a:ea typeface="黑体" panose="02010609060101010101" pitchFamily="2" charset="-122"/>
                  <a:hlinkClick r:id="rId3" action="ppaction://hlinksldjump"/>
                </a:rPr>
                <a:t>(</a:t>
              </a:r>
              <a:r>
                <a:rPr lang="zh-CN" altLang="en-US" sz="1500" b="1" dirty="0">
                  <a:solidFill>
                    <a:srgbClr val="FF0000"/>
                  </a:solidFill>
                  <a:latin typeface="黑体" panose="02010609060101010101" pitchFamily="2" charset="-122"/>
                  <a:ea typeface="黑体" panose="02010609060101010101" pitchFamily="2" charset="-122"/>
                  <a:hlinkClick r:id="rId3" action="ppaction://hlinksldjump"/>
                </a:rPr>
                <a:t>委内瑞拉</a:t>
              </a:r>
              <a:r>
                <a:rPr lang="en-US" altLang="zh-CN" sz="1500" b="1">
                  <a:solidFill>
                    <a:schemeClr val="tx2"/>
                  </a:solidFill>
                  <a:latin typeface="黑体" panose="02010609060101010101" pitchFamily="2" charset="-122"/>
                  <a:ea typeface="黑体" panose="02010609060101010101" pitchFamily="2" charset="-122"/>
                  <a:hlinkClick r:id="rId3" action="ppaction://hlinksldjump"/>
                </a:rPr>
                <a:t>)</a:t>
              </a:r>
              <a:endParaRPr lang="en-US" altLang="zh-CN" sz="1500" b="1">
                <a:solidFill>
                  <a:schemeClr val="tx2"/>
                </a:solidFill>
                <a:latin typeface="黑体" panose="02010609060101010101" pitchFamily="2" charset="-122"/>
                <a:ea typeface="黑体" panose="02010609060101010101" pitchFamily="2" charset="-122"/>
              </a:endParaRPr>
            </a:p>
          </p:txBody>
        </p:sp>
      </p:grpSp>
      <p:grpSp>
        <p:nvGrpSpPr>
          <p:cNvPr id="201" name="组合 41993"/>
          <p:cNvGrpSpPr/>
          <p:nvPr/>
        </p:nvGrpSpPr>
        <p:grpSpPr>
          <a:xfrm>
            <a:off x="4677968" y="4057650"/>
            <a:ext cx="3374232" cy="1156097"/>
            <a:chOff x="2925" y="2705"/>
            <a:chExt cx="2834" cy="971"/>
          </a:xfrm>
        </p:grpSpPr>
        <p:sp>
          <p:nvSpPr>
            <p:cNvPr id="1048901" name="文本框 41994"/>
            <p:cNvSpPr txBox="1"/>
            <p:nvPr/>
          </p:nvSpPr>
          <p:spPr>
            <a:xfrm>
              <a:off x="4422" y="3113"/>
              <a:ext cx="1131" cy="310"/>
            </a:xfrm>
            <a:prstGeom prst="rect">
              <a:avLst/>
            </a:prstGeom>
            <a:noFill/>
            <a:ln w="12700" cap="sq" cmpd="sng">
              <a:solidFill>
                <a:srgbClr val="FF0000"/>
              </a:solidFill>
              <a:prstDash val="solid"/>
              <a:miter/>
              <a:headEnd type="none" w="sm" len="sm"/>
              <a:tailEnd type="none" w="sm" len="sm"/>
            </a:ln>
          </p:spPr>
          <p:txBody>
            <a:bodyPr wrap="none" anchor="t">
              <a:spAutoFit/>
            </a:bodyPr>
            <a:lstStyle/>
            <a:p>
              <a:r>
                <a:rPr lang="zh-CN" altLang="en-US" b="1" dirty="0">
                  <a:latin typeface="黑体" panose="02010609060101010101" pitchFamily="2" charset="-122"/>
                  <a:ea typeface="黑体" panose="02010609060101010101" pitchFamily="2" charset="-122"/>
                </a:rPr>
                <a:t>伊瓜苏瀑布</a:t>
              </a:r>
            </a:p>
          </p:txBody>
        </p:sp>
        <p:sp>
          <p:nvSpPr>
            <p:cNvPr id="1048902" name="直接连接符 41995"/>
            <p:cNvSpPr/>
            <p:nvPr/>
          </p:nvSpPr>
          <p:spPr>
            <a:xfrm flipH="1" flipV="1">
              <a:off x="2925" y="2705"/>
              <a:ext cx="1452" cy="498"/>
            </a:xfrm>
            <a:prstGeom prst="line">
              <a:avLst/>
            </a:prstGeom>
            <a:ln w="57150" cap="sq" cmpd="sng">
              <a:solidFill>
                <a:srgbClr val="FF0000"/>
              </a:solidFill>
              <a:prstDash val="solid"/>
              <a:miter/>
              <a:headEnd type="none" w="sm" len="sm"/>
              <a:tailEnd type="triangle" w="sm" len="sm"/>
            </a:ln>
          </p:spPr>
        </p:sp>
        <p:sp>
          <p:nvSpPr>
            <p:cNvPr id="1048903" name="文本框 41996"/>
            <p:cNvSpPr txBox="1"/>
            <p:nvPr/>
          </p:nvSpPr>
          <p:spPr>
            <a:xfrm>
              <a:off x="4150" y="3405"/>
              <a:ext cx="1609" cy="271"/>
            </a:xfrm>
            <a:prstGeom prst="rect">
              <a:avLst/>
            </a:prstGeom>
            <a:noFill/>
            <a:ln w="12700" cap="sq" cmpd="sng">
              <a:solidFill>
                <a:srgbClr val="FF0000"/>
              </a:solidFill>
              <a:prstDash val="solid"/>
              <a:miter/>
              <a:headEnd type="none" w="sm" len="sm"/>
              <a:tailEnd type="none" w="sm" len="sm"/>
            </a:ln>
          </p:spPr>
          <p:txBody>
            <a:bodyPr wrap="none" anchor="t">
              <a:spAutoFit/>
            </a:bodyPr>
            <a:lstStyle/>
            <a:p>
              <a:r>
                <a:rPr lang="en-US" altLang="zh-CN" sz="1500" b="1" dirty="0">
                  <a:solidFill>
                    <a:schemeClr val="tx2"/>
                  </a:solidFill>
                  <a:latin typeface="黑体" panose="02010609060101010101" pitchFamily="2" charset="-122"/>
                  <a:ea typeface="黑体" panose="02010609060101010101" pitchFamily="2" charset="-122"/>
                </a:rPr>
                <a:t>(</a:t>
              </a:r>
              <a:r>
                <a:rPr lang="zh-CN" altLang="en-US" sz="1500" b="1" dirty="0">
                  <a:solidFill>
                    <a:schemeClr val="tx2"/>
                  </a:solidFill>
                  <a:latin typeface="黑体" panose="02010609060101010101" pitchFamily="2" charset="-122"/>
                  <a:ea typeface="黑体" panose="02010609060101010101" pitchFamily="2" charset="-122"/>
                  <a:hlinkClick r:id="" action="ppaction://noaction"/>
                </a:rPr>
                <a:t>巴西与阿根廷交界</a:t>
              </a:r>
              <a:r>
                <a:rPr lang="en-US" altLang="zh-CN" sz="1500" b="1">
                  <a:solidFill>
                    <a:schemeClr val="tx2"/>
                  </a:solidFill>
                  <a:latin typeface="黑体" panose="02010609060101010101" pitchFamily="2" charset="-122"/>
                  <a:ea typeface="黑体" panose="02010609060101010101" pitchFamily="2" charset="-122"/>
                </a:rPr>
                <a:t>)</a:t>
              </a:r>
            </a:p>
          </p:txBody>
        </p:sp>
      </p:grpSp>
      <p:grpSp>
        <p:nvGrpSpPr>
          <p:cNvPr id="202" name="组合 41997"/>
          <p:cNvGrpSpPr/>
          <p:nvPr/>
        </p:nvGrpSpPr>
        <p:grpSpPr>
          <a:xfrm>
            <a:off x="4518423" y="3257550"/>
            <a:ext cx="3482578" cy="787003"/>
            <a:chOff x="2835" y="2024"/>
            <a:chExt cx="2925" cy="661"/>
          </a:xfrm>
        </p:grpSpPr>
        <p:sp>
          <p:nvSpPr>
            <p:cNvPr id="1048904" name="直接连接符 41998"/>
            <p:cNvSpPr/>
            <p:nvPr/>
          </p:nvSpPr>
          <p:spPr>
            <a:xfrm flipH="1">
              <a:off x="2835" y="2205"/>
              <a:ext cx="1451" cy="364"/>
            </a:xfrm>
            <a:prstGeom prst="line">
              <a:avLst/>
            </a:prstGeom>
            <a:ln w="76200" cap="sq" cmpd="sng">
              <a:solidFill>
                <a:srgbClr val="FF0000"/>
              </a:solidFill>
              <a:prstDash val="solid"/>
              <a:miter/>
              <a:headEnd type="none" w="sm" len="sm"/>
              <a:tailEnd type="triangle" w="sm" len="sm"/>
            </a:ln>
          </p:spPr>
        </p:sp>
        <p:sp>
          <p:nvSpPr>
            <p:cNvPr id="1048905" name="文本框 41999"/>
            <p:cNvSpPr txBox="1"/>
            <p:nvPr/>
          </p:nvSpPr>
          <p:spPr>
            <a:xfrm>
              <a:off x="4332" y="2024"/>
              <a:ext cx="1326" cy="310"/>
            </a:xfrm>
            <a:prstGeom prst="rect">
              <a:avLst/>
            </a:prstGeom>
            <a:noFill/>
            <a:ln w="12700">
              <a:noFill/>
            </a:ln>
          </p:spPr>
          <p:txBody>
            <a:bodyPr wrap="none" anchor="t">
              <a:spAutoFit/>
            </a:bodyPr>
            <a:lstStyle/>
            <a:p>
              <a:r>
                <a:rPr lang="zh-CN" altLang="en-US" b="1" dirty="0">
                  <a:solidFill>
                    <a:srgbClr val="0000FF"/>
                  </a:solidFill>
                  <a:latin typeface="黑体" panose="02010609060101010101" pitchFamily="2" charset="-122"/>
                  <a:ea typeface="黑体" panose="02010609060101010101" pitchFamily="2" charset="-122"/>
                </a:rPr>
                <a:t>伊泰普水电站</a:t>
              </a:r>
            </a:p>
          </p:txBody>
        </p:sp>
        <p:sp>
          <p:nvSpPr>
            <p:cNvPr id="1048906" name="矩形 42000"/>
            <p:cNvSpPr/>
            <p:nvPr/>
          </p:nvSpPr>
          <p:spPr>
            <a:xfrm>
              <a:off x="4316" y="2220"/>
              <a:ext cx="1444" cy="465"/>
            </a:xfrm>
            <a:prstGeom prst="rect">
              <a:avLst/>
            </a:prstGeom>
            <a:noFill/>
            <a:ln w="12700">
              <a:noFill/>
            </a:ln>
          </p:spPr>
          <p:txBody>
            <a:bodyPr anchor="ctr">
              <a:spAutoFit/>
            </a:bodyPr>
            <a:lstStyle/>
            <a:p>
              <a:r>
                <a:rPr lang="en-US" altLang="zh-CN" sz="1500" b="1" dirty="0">
                  <a:solidFill>
                    <a:srgbClr val="0000FF"/>
                  </a:solidFill>
                  <a:latin typeface="黑体" panose="02010609060101010101" pitchFamily="2" charset="-122"/>
                  <a:ea typeface="黑体" panose="02010609060101010101" pitchFamily="2" charset="-122"/>
                </a:rPr>
                <a:t>(</a:t>
              </a:r>
              <a:r>
                <a:rPr lang="zh-CN" altLang="en-US" sz="1500" b="1" dirty="0">
                  <a:solidFill>
                    <a:srgbClr val="0000FF"/>
                  </a:solidFill>
                  <a:latin typeface="黑体" panose="02010609060101010101" pitchFamily="2" charset="-122"/>
                  <a:ea typeface="黑体" panose="02010609060101010101" pitchFamily="2" charset="-122"/>
                </a:rPr>
                <a:t>巴西与巴拉圭两国边境的河段 </a:t>
              </a:r>
              <a:r>
                <a:rPr lang="en-US" altLang="zh-CN" sz="1500" b="1">
                  <a:solidFill>
                    <a:srgbClr val="0000FF"/>
                  </a:solidFill>
                  <a:latin typeface="黑体" panose="02010609060101010101" pitchFamily="2" charset="-122"/>
                  <a:ea typeface="黑体" panose="02010609060101010101" pitchFamily="2" charset="-122"/>
                </a:rPr>
                <a:t>)</a:t>
              </a:r>
            </a:p>
          </p:txBody>
        </p:sp>
      </p:grpSp>
    </p:spTree>
    <p:extLst>
      <p:ext uri="{BB962C8B-B14F-4D97-AF65-F5344CB8AC3E}">
        <p14:creationId xmlns:p14="http://schemas.microsoft.com/office/powerpoint/2010/main" val="273526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8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0"/>
                                        </p:tgtEl>
                                        <p:attrNameLst>
                                          <p:attrName>style.visibility</p:attrName>
                                        </p:attrNameLst>
                                      </p:cBhvr>
                                      <p:to>
                                        <p:strVal val="visible"/>
                                      </p:to>
                                    </p:set>
                                    <p:anim calcmode="lin" valueType="num">
                                      <p:cBhvr additive="base">
                                        <p:cTn id="11" dur="500" fill="hold"/>
                                        <p:tgtEl>
                                          <p:spTgt spid="200"/>
                                        </p:tgtEl>
                                        <p:attrNameLst>
                                          <p:attrName>ppt_x</p:attrName>
                                        </p:attrNameLst>
                                      </p:cBhvr>
                                      <p:tavLst>
                                        <p:tav tm="0">
                                          <p:val>
                                            <p:strVal val="#ppt_x"/>
                                          </p:val>
                                        </p:tav>
                                        <p:tav tm="100000">
                                          <p:val>
                                            <p:strVal val="#ppt_x"/>
                                          </p:val>
                                        </p:tav>
                                      </p:tavLst>
                                    </p:anim>
                                    <p:anim calcmode="lin" valueType="num">
                                      <p:cBhvr additive="base">
                                        <p:cTn id="12" dur="500" fill="hold"/>
                                        <p:tgtEl>
                                          <p:spTgt spid="20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88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488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Box 3"/>
          <p:cNvSpPr/>
          <p:nvPr>
            <p:custDataLst>
              <p:tags r:id="rId1"/>
            </p:custDataLst>
          </p:nvPr>
        </p:nvSpPr>
        <p:spPr>
          <a:xfrm>
            <a:off x="228097" y="971614"/>
            <a:ext cx="8859195" cy="1167371"/>
          </a:xfrm>
          <a:prstGeom prst="rect">
            <a:avLst/>
          </a:prstGeom>
          <a:noFill/>
          <a:ln>
            <a:noFill/>
            <a:miter lim="800000"/>
          </a:ln>
        </p:spPr>
        <p:txBody>
          <a:bodyPr>
            <a:spAutoFit/>
          </a:bodyPr>
          <a:lstStyle/>
          <a:p>
            <a:r>
              <a:rPr lang="zh-CN" altLang="en-US" sz="2223" dirty="0">
                <a:solidFill>
                  <a:srgbClr val="FF0000"/>
                </a:solidFill>
                <a:latin typeface="黑体" panose="02010609060101010101" pitchFamily="49" charset="-122"/>
                <a:ea typeface="黑体" panose="02010609060101010101" pitchFamily="49" charset="-122"/>
              </a:rPr>
              <a:t>伊瓜苏大瀑布</a:t>
            </a:r>
            <a:r>
              <a:rPr lang="en-US" altLang="zh-CN" sz="2223" dirty="0">
                <a:latin typeface="黑体" panose="02010609060101010101" pitchFamily="49" charset="-122"/>
                <a:ea typeface="黑体" panose="02010609060101010101" pitchFamily="49" charset="-122"/>
              </a:rPr>
              <a:t>——</a:t>
            </a:r>
            <a:r>
              <a:rPr lang="zh-CN" altLang="en-US" sz="2223" dirty="0">
                <a:latin typeface="黑体" panose="02010609060101010101" pitchFamily="49" charset="-122"/>
                <a:ea typeface="黑体" panose="02010609060101010101" pitchFamily="49" charset="-122"/>
              </a:rPr>
              <a:t>世界最宽瀑布，位于阿根廷与巴西边界上伊瓜苏河与巴拉那河合流点上游</a:t>
            </a:r>
            <a:r>
              <a:rPr lang="en-US" altLang="zh-CN" sz="2223" dirty="0">
                <a:latin typeface="黑体" panose="02010609060101010101" pitchFamily="49" charset="-122"/>
                <a:ea typeface="黑体" panose="02010609060101010101" pitchFamily="49" charset="-122"/>
              </a:rPr>
              <a:t>23</a:t>
            </a:r>
            <a:r>
              <a:rPr lang="zh-CN" altLang="en-US" sz="2223" dirty="0">
                <a:latin typeface="黑体" panose="02010609060101010101" pitchFamily="49" charset="-122"/>
                <a:ea typeface="黑体" panose="02010609060101010101" pitchFamily="49" charset="-122"/>
              </a:rPr>
              <a:t>千米处，为马蹄形瀑布，高</a:t>
            </a:r>
            <a:r>
              <a:rPr lang="en-US" altLang="zh-CN" sz="2223" dirty="0">
                <a:latin typeface="黑体" panose="02010609060101010101" pitchFamily="49" charset="-122"/>
                <a:ea typeface="黑体" panose="02010609060101010101" pitchFamily="49" charset="-122"/>
              </a:rPr>
              <a:t>82</a:t>
            </a:r>
            <a:r>
              <a:rPr lang="zh-CN" altLang="en-US" sz="2223" dirty="0">
                <a:latin typeface="黑体" panose="02010609060101010101" pitchFamily="49" charset="-122"/>
                <a:ea typeface="黑体" panose="02010609060101010101" pitchFamily="49" charset="-122"/>
              </a:rPr>
              <a:t>米，</a:t>
            </a:r>
            <a:r>
              <a:rPr lang="zh-CN" altLang="en-US" sz="2223" dirty="0">
                <a:solidFill>
                  <a:srgbClr val="FF0000"/>
                </a:solidFill>
                <a:latin typeface="黑体" panose="02010609060101010101" pitchFamily="49" charset="-122"/>
                <a:ea typeface="黑体" panose="02010609060101010101" pitchFamily="49" charset="-122"/>
              </a:rPr>
              <a:t>宽</a:t>
            </a:r>
            <a:r>
              <a:rPr lang="en-US" altLang="zh-CN" sz="2223" dirty="0">
                <a:solidFill>
                  <a:srgbClr val="FF0000"/>
                </a:solidFill>
                <a:latin typeface="黑体" panose="02010609060101010101" pitchFamily="49" charset="-122"/>
                <a:ea typeface="黑体" panose="02010609060101010101" pitchFamily="49" charset="-122"/>
              </a:rPr>
              <a:t>4</a:t>
            </a:r>
            <a:r>
              <a:rPr lang="zh-CN" altLang="en-US" sz="2223" dirty="0">
                <a:solidFill>
                  <a:srgbClr val="FF0000"/>
                </a:solidFill>
                <a:latin typeface="黑体" panose="02010609060101010101" pitchFamily="49" charset="-122"/>
                <a:ea typeface="黑体" panose="02010609060101010101" pitchFamily="49" charset="-122"/>
              </a:rPr>
              <a:t>千米</a:t>
            </a:r>
            <a:r>
              <a:rPr lang="zh-CN" altLang="en-US" sz="2223" dirty="0">
                <a:latin typeface="黑体" panose="02010609060101010101" pitchFamily="49" charset="-122"/>
                <a:ea typeface="黑体" panose="02010609060101010101" pitchFamily="49" charset="-122"/>
              </a:rPr>
              <a:t>，平均落差</a:t>
            </a:r>
            <a:r>
              <a:rPr lang="en-US" altLang="zh-CN" sz="2223" dirty="0">
                <a:latin typeface="黑体" panose="02010609060101010101" pitchFamily="49" charset="-122"/>
                <a:ea typeface="黑体" panose="02010609060101010101" pitchFamily="49" charset="-122"/>
              </a:rPr>
              <a:t>75</a:t>
            </a:r>
            <a:r>
              <a:rPr lang="zh-CN" altLang="en-US" sz="2223" dirty="0">
                <a:latin typeface="黑体" panose="02010609060101010101" pitchFamily="49" charset="-122"/>
                <a:ea typeface="黑体" panose="02010609060101010101" pitchFamily="49" charset="-122"/>
              </a:rPr>
              <a:t>米。</a:t>
            </a:r>
            <a:r>
              <a:rPr lang="en-US" altLang="zh-CN" sz="2223" dirty="0">
                <a:latin typeface="黑体" panose="02010609060101010101" pitchFamily="49" charset="-122"/>
                <a:ea typeface="黑体" panose="02010609060101010101" pitchFamily="49" charset="-122"/>
              </a:rPr>
              <a:t>1984</a:t>
            </a:r>
            <a:r>
              <a:rPr lang="zh-CN" altLang="en-US" sz="2223" dirty="0">
                <a:latin typeface="黑体" panose="02010609060101010101" pitchFamily="49" charset="-122"/>
                <a:ea typeface="黑体" panose="02010609060101010101" pitchFamily="49" charset="-122"/>
              </a:rPr>
              <a:t>年，被联合国教科文组织列为世界自然遗产</a:t>
            </a:r>
            <a:r>
              <a:rPr lang="zh-CN" altLang="en-US" sz="2540" dirty="0">
                <a:latin typeface="黑体" panose="02010609060101010101" pitchFamily="49" charset="-122"/>
                <a:ea typeface="黑体" panose="02010609060101010101" pitchFamily="49" charset="-122"/>
              </a:rPr>
              <a:t>。</a:t>
            </a:r>
          </a:p>
        </p:txBody>
      </p:sp>
      <p:pic>
        <p:nvPicPr>
          <p:cNvPr id="41987" name="Picture 5"/>
          <p:cNvPicPr>
            <a:picLocks noChangeAspect="1" noChangeArrowheads="1"/>
          </p:cNvPicPr>
          <p:nvPr>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341514" y="2228032"/>
            <a:ext cx="8574390" cy="351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23491139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图片 310274" descr="麦哲伦海峡"/>
          <p:cNvPicPr>
            <a:picLocks noChangeAspect="1"/>
          </p:cNvPicPr>
          <p:nvPr/>
        </p:nvPicPr>
        <p:blipFill>
          <a:blip r:embed="rId2"/>
          <a:srcRect r="12398" b="4407"/>
          <a:stretch>
            <a:fillRect/>
          </a:stretch>
        </p:blipFill>
        <p:spPr>
          <a:xfrm>
            <a:off x="1003459" y="1552575"/>
            <a:ext cx="3918585" cy="3659029"/>
          </a:xfrm>
          <a:prstGeom prst="rect">
            <a:avLst/>
          </a:prstGeom>
          <a:noFill/>
          <a:ln w="9525">
            <a:solidFill>
              <a:schemeClr val="tx1"/>
            </a:solidFill>
          </a:ln>
        </p:spPr>
      </p:pic>
      <p:sp>
        <p:nvSpPr>
          <p:cNvPr id="1048712" name="文本框 310275"/>
          <p:cNvSpPr txBox="1"/>
          <p:nvPr/>
        </p:nvSpPr>
        <p:spPr>
          <a:xfrm>
            <a:off x="1709737" y="5319712"/>
            <a:ext cx="5940029" cy="415498"/>
          </a:xfrm>
          <a:prstGeom prst="rect">
            <a:avLst/>
          </a:prstGeom>
          <a:noFill/>
          <a:ln w="9525">
            <a:noFill/>
          </a:ln>
        </p:spPr>
        <p:txBody>
          <a:bodyPr>
            <a:spAutoFit/>
          </a:bodyPr>
          <a:lstStyle/>
          <a:p>
            <a:pPr>
              <a:spcBef>
                <a:spcPct val="50000"/>
              </a:spcBef>
            </a:pPr>
            <a:r>
              <a:rPr lang="zh-CN" altLang="en-US" sz="2100" b="1" dirty="0">
                <a:latin typeface="黑体" panose="02010609060101010101" pitchFamily="2" charset="-122"/>
                <a:ea typeface="黑体" panose="02010609060101010101" pitchFamily="2" charset="-122"/>
                <a:cs typeface="黑体" panose="02010609060101010101" pitchFamily="2" charset="-122"/>
              </a:rPr>
              <a:t>注：麦哲伦第一次环球航行的走向    </a:t>
            </a:r>
            <a:r>
              <a:rPr lang="zh-CN" altLang="en-US" sz="2100" b="1" dirty="0">
                <a:solidFill>
                  <a:srgbClr val="FF0000"/>
                </a:solidFill>
                <a:latin typeface="黑体" panose="02010609060101010101" pitchFamily="2" charset="-122"/>
                <a:ea typeface="黑体" panose="02010609060101010101" pitchFamily="2" charset="-122"/>
                <a:cs typeface="黑体" panose="02010609060101010101" pitchFamily="2" charset="-122"/>
              </a:rPr>
              <a:t>东向西</a:t>
            </a:r>
          </a:p>
        </p:txBody>
      </p:sp>
      <p:sp>
        <p:nvSpPr>
          <p:cNvPr id="1048713" name="右箭头 310276"/>
          <p:cNvSpPr/>
          <p:nvPr/>
        </p:nvSpPr>
        <p:spPr>
          <a:xfrm>
            <a:off x="5868591" y="5502355"/>
            <a:ext cx="432197" cy="53578"/>
          </a:xfrm>
          <a:prstGeom prst="rightArrow">
            <a:avLst>
              <a:gd name="adj1" fmla="val 50000"/>
              <a:gd name="adj2" fmla="val 201593"/>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sz="2100" b="1" dirty="0">
              <a:latin typeface="Arial" panose="020B0604020202020204" pitchFamily="34" charset="0"/>
            </a:endParaRPr>
          </a:p>
        </p:txBody>
      </p:sp>
      <p:pic>
        <p:nvPicPr>
          <p:cNvPr id="2097166" name="图片 310277" descr="20071201427"/>
          <p:cNvPicPr>
            <a:picLocks noChangeAspect="1"/>
          </p:cNvPicPr>
          <p:nvPr/>
        </p:nvPicPr>
        <p:blipFill>
          <a:blip r:embed="rId3"/>
          <a:srcRect l="35034" r="31892"/>
          <a:stretch>
            <a:fillRect/>
          </a:stretch>
        </p:blipFill>
        <p:spPr>
          <a:xfrm>
            <a:off x="5004197" y="2078831"/>
            <a:ext cx="2538413" cy="2753916"/>
          </a:xfrm>
          <a:prstGeom prst="rect">
            <a:avLst/>
          </a:prstGeom>
          <a:noFill/>
          <a:ln w="9525">
            <a:noFill/>
          </a:ln>
        </p:spPr>
      </p:pic>
    </p:spTree>
    <p:extLst>
      <p:ext uri="{BB962C8B-B14F-4D97-AF65-F5344CB8AC3E}">
        <p14:creationId xmlns:p14="http://schemas.microsoft.com/office/powerpoint/2010/main" val="1365666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E:\个人资料\t01ea82d502fe630476.jp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18459" y="2743453"/>
            <a:ext cx="4681638" cy="311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3011" name="Picture 6"/>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4972744" y="2800161"/>
            <a:ext cx="4001130" cy="300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4035" name="TextBox 7"/>
          <p:cNvSpPr/>
          <p:nvPr>
            <p:custDataLst>
              <p:tags r:id="rId3"/>
            </p:custDataLst>
          </p:nvPr>
        </p:nvSpPr>
        <p:spPr>
          <a:xfrm>
            <a:off x="0" y="856935"/>
            <a:ext cx="9144000" cy="1655838"/>
          </a:xfrm>
          <a:prstGeom prst="rect">
            <a:avLst/>
          </a:prstGeom>
          <a:noFill/>
          <a:ln>
            <a:noFill/>
            <a:miter lim="800000"/>
          </a:ln>
        </p:spPr>
        <p:txBody>
          <a:bodyPr>
            <a:spAutoFit/>
          </a:bodyPr>
          <a:lstStyle/>
          <a:p>
            <a:r>
              <a:rPr lang="zh-CN" altLang="en-US" sz="2540" dirty="0">
                <a:solidFill>
                  <a:srgbClr val="FF0000"/>
                </a:solidFill>
                <a:latin typeface="黑体" panose="02010609060101010101" pitchFamily="49" charset="-122"/>
                <a:ea typeface="黑体" panose="02010609060101010101" pitchFamily="49" charset="-122"/>
              </a:rPr>
              <a:t>安赫尔瀑布</a:t>
            </a:r>
            <a:r>
              <a:rPr lang="en-US" altLang="zh-CN" sz="2540" dirty="0">
                <a:latin typeface="黑体" panose="02010609060101010101" pitchFamily="49" charset="-122"/>
                <a:ea typeface="黑体" panose="02010609060101010101" pitchFamily="49" charset="-122"/>
              </a:rPr>
              <a:t>——</a:t>
            </a:r>
            <a:r>
              <a:rPr lang="zh-CN" altLang="en-US" sz="2540" dirty="0">
                <a:latin typeface="黑体" panose="02010609060101010101" pitchFamily="49" charset="-122"/>
                <a:ea typeface="黑体" panose="02010609060101010101" pitchFamily="49" charset="-122"/>
              </a:rPr>
              <a:t>世界落差最大的瀑布，位于</a:t>
            </a:r>
            <a:r>
              <a:rPr lang="zh-CN" altLang="en-US" sz="2540" dirty="0">
                <a:solidFill>
                  <a:srgbClr val="FF0000"/>
                </a:solidFill>
                <a:latin typeface="黑体" panose="02010609060101010101" pitchFamily="49" charset="-122"/>
                <a:ea typeface="黑体" panose="02010609060101010101" pitchFamily="49" charset="-122"/>
              </a:rPr>
              <a:t>委内瑞拉圭亚那高原</a:t>
            </a:r>
            <a:r>
              <a:rPr lang="zh-CN" altLang="en-US" sz="2540" dirty="0">
                <a:latin typeface="黑体" panose="02010609060101010101" pitchFamily="49" charset="-122"/>
                <a:ea typeface="黑体" panose="02010609060101010101" pitchFamily="49" charset="-122"/>
              </a:rPr>
              <a:t>，丘伦河水从平顶高原陡壁直泻而下，落差达</a:t>
            </a:r>
            <a:r>
              <a:rPr lang="en-US" altLang="zh-CN" sz="2540" dirty="0">
                <a:latin typeface="黑体" panose="02010609060101010101" pitchFamily="49" charset="-122"/>
                <a:ea typeface="黑体" panose="02010609060101010101" pitchFamily="49" charset="-122"/>
              </a:rPr>
              <a:t>979</a:t>
            </a:r>
            <a:r>
              <a:rPr lang="zh-CN" altLang="en-US" sz="2540" dirty="0">
                <a:latin typeface="黑体" panose="02010609060101010101" pitchFamily="49" charset="-122"/>
                <a:ea typeface="黑体" panose="02010609060101010101" pitchFamily="49" charset="-122"/>
              </a:rPr>
              <a:t>米，是尼亚加拉大瀑布的</a:t>
            </a:r>
            <a:r>
              <a:rPr lang="en-US" altLang="zh-CN" sz="2540" dirty="0">
                <a:latin typeface="黑体" panose="02010609060101010101" pitchFamily="49" charset="-122"/>
                <a:ea typeface="黑体" panose="02010609060101010101" pitchFamily="49" charset="-122"/>
              </a:rPr>
              <a:t>18</a:t>
            </a:r>
            <a:r>
              <a:rPr lang="zh-CN" altLang="en-US" sz="2540" dirty="0">
                <a:latin typeface="黑体" panose="02010609060101010101" pitchFamily="49" charset="-122"/>
                <a:ea typeface="黑体" panose="02010609060101010101" pitchFamily="49" charset="-122"/>
              </a:rPr>
              <a:t>倍。由于隐藏在深山密林中，从陆路根本无法到达，宜从空中观赏，雨季可底部乘船进入，被誉为天堂瀑布。</a:t>
            </a:r>
          </a:p>
        </p:txBody>
      </p:sp>
    </p:spTree>
    <p:extLst>
      <p:ext uri="{BB962C8B-B14F-4D97-AF65-F5344CB8AC3E}">
        <p14:creationId xmlns:p14="http://schemas.microsoft.com/office/powerpoint/2010/main" val="3229721318"/>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715793" y="856936"/>
            <a:ext cx="7636803" cy="509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79769885"/>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806" y="417161"/>
            <a:ext cx="9143524" cy="1200329"/>
          </a:xfrm>
          <a:prstGeom prst="rect">
            <a:avLst/>
          </a:prstGeom>
          <a:noFill/>
        </p:spPr>
        <p:txBody>
          <a:bodyPr wrap="square" rtlCol="0" anchor="t">
            <a:spAutoFit/>
          </a:bodyPr>
          <a:lstStyle/>
          <a:p>
            <a:r>
              <a:rPr lang="en-US" altLang="zh-CN" sz="2400" b="1" dirty="0">
                <a:latin typeface="华文楷体" pitchFamily="2" charset="-122"/>
                <a:ea typeface="华文楷体" pitchFamily="2" charset="-122"/>
                <a:sym typeface="+mn-ea"/>
              </a:rPr>
              <a:t>     </a:t>
            </a:r>
            <a:r>
              <a:rPr lang="zh-CN" altLang="en-US" sz="2400" b="1" dirty="0">
                <a:latin typeface="华文楷体" pitchFamily="2" charset="-122"/>
                <a:ea typeface="华文楷体" pitchFamily="2" charset="-122"/>
                <a:sym typeface="+mn-ea"/>
              </a:rPr>
              <a:t>马拉开波湖是一个神奇的湖泊，因为虽然和大海相连，但是马拉开波湖除了北部少部分区域的湖水为咸水之外，其余大部分区域的湖水都是淡水</a:t>
            </a:r>
            <a:r>
              <a:rPr lang="zh-CN" altLang="en-US" sz="2400" b="1" dirty="0" smtClean="0">
                <a:latin typeface="华文楷体" pitchFamily="2" charset="-122"/>
                <a:ea typeface="华文楷体" pitchFamily="2" charset="-122"/>
                <a:sym typeface="+mn-ea"/>
              </a:rPr>
              <a:t>。</a:t>
            </a:r>
            <a:endParaRPr lang="zh-CN" altLang="en-US" sz="2400" b="1" dirty="0">
              <a:solidFill>
                <a:srgbClr val="FF0000"/>
              </a:solidFill>
              <a:latin typeface="华文楷体" pitchFamily="2" charset="-122"/>
              <a:ea typeface="华文楷体" pitchFamily="2" charset="-122"/>
              <a:sym typeface="+mn-ea"/>
            </a:endParaRPr>
          </a:p>
        </p:txBody>
      </p:sp>
      <p:pic>
        <p:nvPicPr>
          <p:cNvPr id="41986" name="Picture 2" descr="http://5b0988e595225.cdn.sohucs.com/images/20190330/e8e93c97ef0c40dab42fa61ae26e476b.jpeg"/>
          <p:cNvPicPr>
            <a:picLocks noChangeAspect="1" noChangeArrowheads="1"/>
          </p:cNvPicPr>
          <p:nvPr/>
        </p:nvPicPr>
        <p:blipFill>
          <a:blip r:embed="rId2"/>
          <a:stretch>
            <a:fillRect/>
          </a:stretch>
        </p:blipFill>
        <p:spPr bwMode="auto">
          <a:xfrm>
            <a:off x="0" y="2560925"/>
            <a:ext cx="4572000" cy="3439825"/>
          </a:xfrm>
          <a:prstGeom prst="rect">
            <a:avLst/>
          </a:prstGeom>
          <a:noFill/>
        </p:spPr>
      </p:pic>
      <p:pic>
        <p:nvPicPr>
          <p:cNvPr id="8" name="Picture 4" descr="http://5b0988e595225.cdn.sohucs.com/images/20190822/0f579139de0d40efaf88a8a7da6e8e0d.jpeg"/>
          <p:cNvPicPr>
            <a:picLocks noChangeAspect="1" noChangeArrowheads="1"/>
          </p:cNvPicPr>
          <p:nvPr/>
        </p:nvPicPr>
        <p:blipFill>
          <a:blip r:embed="rId3"/>
          <a:stretch>
            <a:fillRect/>
          </a:stretch>
        </p:blipFill>
        <p:spPr bwMode="auto">
          <a:xfrm>
            <a:off x="4559209" y="2581186"/>
            <a:ext cx="4603121" cy="3419564"/>
          </a:xfrm>
          <a:prstGeom prst="rect">
            <a:avLst/>
          </a:prstGeom>
          <a:noFill/>
          <a:ln w="28575">
            <a:noFill/>
          </a:ln>
        </p:spPr>
      </p:pic>
    </p:spTree>
    <p:extLst>
      <p:ext uri="{BB962C8B-B14F-4D97-AF65-F5344CB8AC3E}">
        <p14:creationId xmlns:p14="http://schemas.microsoft.com/office/powerpoint/2010/main" val="15057901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par>
                                <p:cTn id="13" presetID="4" presetClass="entr" presetSubtype="16" fill="hold" nodeType="withEffect">
                                  <p:stCondLst>
                                    <p:cond delay="0"/>
                                  </p:stCondLst>
                                  <p:childTnLst>
                                    <p:set>
                                      <p:cBhvr>
                                        <p:cTn id="14" dur="1" fill="hold">
                                          <p:stCondLst>
                                            <p:cond delay="0"/>
                                          </p:stCondLst>
                                        </p:cTn>
                                        <p:tgtEl>
                                          <p:spTgt spid="41986"/>
                                        </p:tgtEl>
                                        <p:attrNameLst>
                                          <p:attrName>style.visibility</p:attrName>
                                        </p:attrNameLst>
                                      </p:cBhvr>
                                      <p:to>
                                        <p:strVal val="visible"/>
                                      </p:to>
                                    </p:set>
                                    <p:animEffect transition="in" filter="box(in)">
                                      <p:cBhvr>
                                        <p:cTn id="15" dur="500"/>
                                        <p:tgtEl>
                                          <p:spTgt spid="41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31458" y="3577590"/>
            <a:ext cx="8702516" cy="461665"/>
          </a:xfrm>
          <a:prstGeom prst="rect">
            <a:avLst/>
          </a:prstGeom>
          <a:noFill/>
        </p:spPr>
        <p:txBody>
          <a:bodyPr wrap="square" rtlCol="0">
            <a:spAutoFit/>
          </a:bodyPr>
          <a:lstStyle/>
          <a:p>
            <a:r>
              <a:rPr lang="zh-CN" altLang="en-US" sz="2400" b="1" dirty="0"/>
              <a:t>        马拉开波湖虽然与加勒比海连通但却是淡水湖，试分析原因。</a:t>
            </a:r>
          </a:p>
        </p:txBody>
      </p:sp>
      <p:pic>
        <p:nvPicPr>
          <p:cNvPr id="18" name="图片 17"/>
          <p:cNvPicPr/>
          <p:nvPr/>
        </p:nvPicPr>
        <p:blipFill>
          <a:blip r:embed="rId2"/>
          <a:stretch>
            <a:fillRect/>
          </a:stretch>
        </p:blipFill>
        <p:spPr bwMode="auto">
          <a:xfrm>
            <a:off x="959005" y="0"/>
            <a:ext cx="7248293" cy="3578067"/>
          </a:xfrm>
          <a:prstGeom prst="rect">
            <a:avLst/>
          </a:prstGeom>
          <a:noFill/>
          <a:ln w="19050">
            <a:solidFill>
              <a:srgbClr val="FF0000"/>
            </a:solidFill>
            <a:miter lim="800000"/>
          </a:ln>
        </p:spPr>
      </p:pic>
      <p:sp>
        <p:nvSpPr>
          <p:cNvPr id="19" name="TextBox 18"/>
          <p:cNvSpPr txBox="1"/>
          <p:nvPr/>
        </p:nvSpPr>
        <p:spPr>
          <a:xfrm>
            <a:off x="231457" y="4198620"/>
            <a:ext cx="8912543" cy="1569660"/>
          </a:xfrm>
          <a:prstGeom prst="rect">
            <a:avLst/>
          </a:prstGeom>
          <a:noFill/>
          <a:ln w="28575">
            <a:solidFill>
              <a:srgbClr val="0000FF"/>
            </a:solidFill>
            <a:prstDash val="dash"/>
          </a:ln>
        </p:spPr>
        <p:txBody>
          <a:bodyPr wrap="square" rtlCol="0">
            <a:spAutoFit/>
          </a:bodyPr>
          <a:lstStyle/>
          <a:p>
            <a:pPr fontAlgn="ctr"/>
            <a:r>
              <a:rPr lang="zh-CN" altLang="en-US" sz="2400" b="1">
                <a:solidFill>
                  <a:srgbClr val="0000FF"/>
                </a:solidFill>
              </a:rPr>
              <a:t>南部地区受</a:t>
            </a:r>
            <a:r>
              <a:rPr lang="zh-CN" altLang="en-US" sz="2400" b="1">
                <a:solidFill>
                  <a:srgbClr val="FF0000"/>
                </a:solidFill>
              </a:rPr>
              <a:t>赤道低气压带</a:t>
            </a:r>
            <a:r>
              <a:rPr lang="zh-CN" altLang="en-US" sz="2400" b="1">
                <a:solidFill>
                  <a:srgbClr val="0000FF"/>
                </a:solidFill>
              </a:rPr>
              <a:t>控制，气流上升，降水较多；</a:t>
            </a:r>
            <a:endParaRPr lang="en-US" altLang="zh-CN" sz="2400" b="1">
              <a:solidFill>
                <a:srgbClr val="0000FF"/>
              </a:solidFill>
            </a:endParaRPr>
          </a:p>
          <a:p>
            <a:pPr fontAlgn="ctr"/>
            <a:r>
              <a:rPr lang="zh-CN" altLang="en-US" sz="2400" b="1">
                <a:solidFill>
                  <a:srgbClr val="0000FF"/>
                </a:solidFill>
              </a:rPr>
              <a:t>地处</a:t>
            </a:r>
            <a:r>
              <a:rPr lang="zh-CN" altLang="en-US" sz="2400" b="1">
                <a:solidFill>
                  <a:srgbClr val="FF0000"/>
                </a:solidFill>
              </a:rPr>
              <a:t>东北信风带</a:t>
            </a:r>
            <a:r>
              <a:rPr lang="zh-CN" altLang="en-US" sz="2400" b="1">
                <a:solidFill>
                  <a:srgbClr val="0000FF"/>
                </a:solidFill>
              </a:rPr>
              <a:t>，南部地区</a:t>
            </a:r>
            <a:r>
              <a:rPr lang="zh-CN" altLang="en-US" sz="2400" b="1">
                <a:solidFill>
                  <a:srgbClr val="FF0000"/>
                </a:solidFill>
              </a:rPr>
              <a:t>气流受地形抬升</a:t>
            </a:r>
            <a:r>
              <a:rPr lang="zh-CN" altLang="en-US" sz="2400" b="1">
                <a:solidFill>
                  <a:srgbClr val="0000FF"/>
                </a:solidFill>
              </a:rPr>
              <a:t>明显，降水多。</a:t>
            </a:r>
            <a:endParaRPr lang="en-US" altLang="zh-CN" sz="2400" b="1">
              <a:solidFill>
                <a:srgbClr val="0000FF"/>
              </a:solidFill>
            </a:endParaRPr>
          </a:p>
          <a:p>
            <a:pPr fontAlgn="ctr"/>
            <a:r>
              <a:rPr lang="zh-CN" altLang="en-US" sz="2400" b="1">
                <a:solidFill>
                  <a:srgbClr val="FF0000"/>
                </a:solidFill>
              </a:rPr>
              <a:t>入湖河流多</a:t>
            </a:r>
            <a:r>
              <a:rPr lang="zh-CN" altLang="en-US" sz="2400" b="1">
                <a:solidFill>
                  <a:srgbClr val="0000FF"/>
                </a:solidFill>
              </a:rPr>
              <a:t>，流入淡水水量大；</a:t>
            </a:r>
            <a:endParaRPr lang="en-US" altLang="zh-CN" sz="2400" b="1">
              <a:solidFill>
                <a:srgbClr val="0000FF"/>
              </a:solidFill>
            </a:endParaRPr>
          </a:p>
          <a:p>
            <a:pPr fontAlgn="ctr"/>
            <a:r>
              <a:rPr lang="zh-CN" altLang="en-US" sz="2400" b="1">
                <a:solidFill>
                  <a:srgbClr val="0000FF"/>
                </a:solidFill>
              </a:rPr>
              <a:t>与海连接的</a:t>
            </a:r>
            <a:r>
              <a:rPr lang="zh-CN" altLang="en-US" sz="2400" b="1">
                <a:solidFill>
                  <a:srgbClr val="FF0000"/>
                </a:solidFill>
              </a:rPr>
              <a:t>水道狭窄</a:t>
            </a:r>
            <a:r>
              <a:rPr lang="zh-CN" altLang="en-US" sz="2400" b="1">
                <a:solidFill>
                  <a:srgbClr val="0000FF"/>
                </a:solidFill>
              </a:rPr>
              <a:t>，不便于海水和湖水的交换。</a:t>
            </a:r>
          </a:p>
        </p:txBody>
      </p:sp>
    </p:spTree>
    <p:extLst>
      <p:ext uri="{BB962C8B-B14F-4D97-AF65-F5344CB8AC3E}">
        <p14:creationId xmlns:p14="http://schemas.microsoft.com/office/powerpoint/2010/main" val="18528899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拉丁美洲矿产02_副本"/>
          <p:cNvPicPr>
            <a:picLocks noChangeAspect="1"/>
          </p:cNvPicPr>
          <p:nvPr/>
        </p:nvPicPr>
        <p:blipFill>
          <a:blip r:embed="rId2"/>
          <a:stretch>
            <a:fillRect/>
          </a:stretch>
        </p:blipFill>
        <p:spPr>
          <a:xfrm>
            <a:off x="4175760" y="791845"/>
            <a:ext cx="4872990" cy="5983605"/>
          </a:xfrm>
          <a:prstGeom prst="rect">
            <a:avLst/>
          </a:prstGeom>
          <a:ln>
            <a:solidFill>
              <a:schemeClr val="tx1">
                <a:lumMod val="95000"/>
                <a:lumOff val="5000"/>
              </a:schemeClr>
            </a:solidFill>
          </a:ln>
        </p:spPr>
      </p:pic>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2875" y="828006"/>
            <a:ext cx="265430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5</a:t>
            </a:r>
            <a:r>
              <a:rPr lang="zh-CN" altLang="en-US" sz="2800" b="1">
                <a:solidFill>
                  <a:schemeClr val="tx1"/>
                </a:solidFill>
                <a:effectLst/>
                <a:latin typeface="+mn-ea"/>
                <a:cs typeface="+mn-ea"/>
              </a:rPr>
              <a:t>、</a:t>
            </a:r>
            <a:r>
              <a:rPr lang="zh-CN" sz="3200">
                <a:solidFill>
                  <a:schemeClr val="tx1"/>
                </a:solidFill>
                <a:effectLst/>
                <a:latin typeface="+mn-ea"/>
                <a:cs typeface="+mn-ea"/>
              </a:rPr>
              <a:t>自然资源</a:t>
            </a:r>
            <a:endParaRPr lang="zh-CN" sz="2800" b="1">
              <a:solidFill>
                <a:srgbClr val="FF0000"/>
              </a:solidFill>
              <a:effectLst/>
              <a:latin typeface="+mn-ea"/>
              <a:ea typeface="楷体" panose="02010609060101010101" charset="-122"/>
              <a:cs typeface="+mn-ea"/>
            </a:endParaRPr>
          </a:p>
        </p:txBody>
      </p:sp>
      <p:sp>
        <p:nvSpPr>
          <p:cNvPr id="7" name="文本框 6"/>
          <p:cNvSpPr txBox="1"/>
          <p:nvPr/>
        </p:nvSpPr>
        <p:spPr>
          <a:xfrm>
            <a:off x="143510" y="1584012"/>
            <a:ext cx="3933825" cy="1124585"/>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20000"/>
              </a:lnSpc>
            </a:pPr>
            <a:r>
              <a:rPr lang="en-US" altLang="zh-CN" sz="2800">
                <a:latin typeface="宋体" panose="02010600030101010101" pitchFamily="2" charset="-122"/>
                <a:ea typeface="宋体" panose="02010600030101010101" pitchFamily="2" charset="-122"/>
                <a:cs typeface="宋体" panose="02010600030101010101" pitchFamily="2" charset="-122"/>
                <a:sym typeface="+mn-ea"/>
              </a:rPr>
              <a:t>  </a:t>
            </a:r>
            <a:r>
              <a:rPr lang="zh-CN" sz="2800">
                <a:latin typeface="楷体" panose="02010609060101010101" charset="-122"/>
                <a:ea typeface="楷体" panose="02010609060101010101" charset="-122"/>
                <a:cs typeface="宋体" panose="02010600030101010101" pitchFamily="2" charset="-122"/>
                <a:sym typeface="+mn-ea"/>
              </a:rPr>
              <a:t>拉丁美洲</a:t>
            </a:r>
            <a:r>
              <a:rPr lang="zh-CN" sz="2800" b="1">
                <a:solidFill>
                  <a:srgbClr val="FF0000"/>
                </a:solidFill>
                <a:latin typeface="楷体" panose="02010609060101010101" charset="-122"/>
                <a:ea typeface="楷体" panose="02010609060101010101" charset="-122"/>
                <a:cs typeface="宋体" panose="02010600030101010101" pitchFamily="2" charset="-122"/>
                <a:sym typeface="+mn-ea"/>
              </a:rPr>
              <a:t>矿产、森林、水能、渔业</a:t>
            </a:r>
            <a:r>
              <a:rPr lang="zh-CN" sz="2800">
                <a:latin typeface="楷体" panose="02010609060101010101" charset="-122"/>
                <a:ea typeface="楷体" panose="02010609060101010101" charset="-122"/>
                <a:cs typeface="宋体" panose="02010600030101010101" pitchFamily="2" charset="-122"/>
                <a:sym typeface="+mn-ea"/>
              </a:rPr>
              <a:t>等资源丰富</a:t>
            </a:r>
            <a:r>
              <a:rPr lang="zh-CN" altLang="en-US" sz="2400">
                <a:solidFill>
                  <a:schemeClr val="tx1"/>
                </a:solidFill>
                <a:latin typeface="楷体" panose="02010609060101010101" charset="-122"/>
                <a:ea typeface="楷体" panose="02010609060101010101" charset="-122"/>
                <a:cs typeface="+mn-ea"/>
              </a:rPr>
              <a:t>。</a:t>
            </a: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0" name="文本框 9"/>
          <p:cNvSpPr txBox="1"/>
          <p:nvPr/>
        </p:nvSpPr>
        <p:spPr>
          <a:xfrm>
            <a:off x="142875" y="2808021"/>
            <a:ext cx="5775325" cy="174625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0221DE"/>
                </a:solidFill>
              </a:rPr>
              <a:t>矿产资源：</a:t>
            </a:r>
            <a:endParaRPr lang="zh-CN" altLang="en-US" sz="2800" b="1">
              <a:solidFill>
                <a:srgbClr val="FF0000"/>
              </a:solidFill>
            </a:endParaRPr>
          </a:p>
          <a:p>
            <a:pPr algn="l">
              <a:lnSpc>
                <a:spcPct val="110000"/>
              </a:lnSpc>
            </a:pPr>
            <a:r>
              <a:rPr lang="zh-CN" altLang="en-US" sz="2400" b="1">
                <a:solidFill>
                  <a:srgbClr val="FF0000"/>
                </a:solidFill>
              </a:rPr>
              <a:t>石油：</a:t>
            </a:r>
            <a:r>
              <a:rPr lang="zh-CN" altLang="en-US" sz="2400" b="1">
                <a:solidFill>
                  <a:schemeClr val="tx1"/>
                </a:solidFill>
              </a:rPr>
              <a:t>墨西哥湾</a:t>
            </a:r>
            <a:r>
              <a:rPr lang="zh-CN" altLang="en-US" sz="2400" b="1">
                <a:solidFill>
                  <a:srgbClr val="FF0000"/>
                </a:solidFill>
              </a:rPr>
              <a:t>（墨西哥、委内瑞拉）</a:t>
            </a:r>
            <a:endParaRPr lang="zh-CN" altLang="en-US" sz="2400" b="1">
              <a:solidFill>
                <a:schemeClr val="tx1">
                  <a:lumMod val="95000"/>
                  <a:lumOff val="5000"/>
                </a:schemeClr>
              </a:solidFill>
            </a:endParaRPr>
          </a:p>
          <a:p>
            <a:pPr algn="l">
              <a:lnSpc>
                <a:spcPct val="110000"/>
              </a:lnSpc>
            </a:pPr>
            <a:r>
              <a:rPr lang="zh-CN" altLang="en-US" sz="2400" b="1">
                <a:solidFill>
                  <a:srgbClr val="FF0000"/>
                </a:solidFill>
              </a:rPr>
              <a:t>金属矿产：</a:t>
            </a:r>
            <a:r>
              <a:rPr lang="zh-CN" altLang="en-US" sz="2400" b="1">
                <a:solidFill>
                  <a:schemeClr val="tx1"/>
                </a:solidFill>
              </a:rPr>
              <a:t>安第斯山、墨西哥和巴西高原</a:t>
            </a:r>
            <a:endParaRPr lang="zh-CN" altLang="en-US" sz="2400" b="1">
              <a:solidFill>
                <a:srgbClr val="FF0000"/>
              </a:solidFill>
            </a:endParaRPr>
          </a:p>
          <a:p>
            <a:pPr algn="l">
              <a:lnSpc>
                <a:spcPct val="100000"/>
              </a:lnSpc>
            </a:pPr>
            <a:r>
              <a:rPr lang="zh-CN" altLang="en-US" sz="2000" b="1">
                <a:solidFill>
                  <a:srgbClr val="FF0000"/>
                </a:solidFill>
              </a:rPr>
              <a:t>   </a:t>
            </a:r>
            <a:r>
              <a:rPr lang="zh-CN" altLang="en-US" sz="2400" b="1">
                <a:solidFill>
                  <a:srgbClr val="FF0000"/>
                </a:solidFill>
              </a:rPr>
              <a:t>  </a:t>
            </a:r>
            <a:r>
              <a:rPr lang="zh-CN" altLang="en-US" sz="2000" b="1">
                <a:solidFill>
                  <a:schemeClr val="tx1">
                    <a:lumMod val="95000"/>
                    <a:lumOff val="5000"/>
                  </a:schemeClr>
                </a:solidFill>
              </a:rPr>
              <a:t>（</a:t>
            </a:r>
            <a:r>
              <a:rPr lang="zh-CN" altLang="en-US" sz="2000" b="1">
                <a:solidFill>
                  <a:srgbClr val="FF0000"/>
                </a:solidFill>
              </a:rPr>
              <a:t>巴西的铁；智利、秘鲁的铜；墨西哥白银</a:t>
            </a:r>
            <a:r>
              <a:rPr lang="zh-CN" altLang="en-US" sz="2000" b="1">
                <a:solidFill>
                  <a:schemeClr val="tx1">
                    <a:lumMod val="95000"/>
                    <a:lumOff val="5000"/>
                  </a:schemeClr>
                </a:solidFill>
              </a:rPr>
              <a:t>）</a:t>
            </a:r>
          </a:p>
        </p:txBody>
      </p:sp>
      <p:sp>
        <p:nvSpPr>
          <p:cNvPr id="11" name="文本框 10"/>
          <p:cNvSpPr txBox="1"/>
          <p:nvPr/>
        </p:nvSpPr>
        <p:spPr>
          <a:xfrm>
            <a:off x="143510" y="4608034"/>
            <a:ext cx="4551680" cy="97091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0221DE"/>
                </a:solidFill>
              </a:rPr>
              <a:t>森林资源：</a:t>
            </a:r>
            <a:r>
              <a:rPr lang="zh-CN" altLang="en-US" sz="2800" b="1">
                <a:solidFill>
                  <a:srgbClr val="FF0000"/>
                </a:solidFill>
              </a:rPr>
              <a:t>亚马孙热带雨林</a:t>
            </a:r>
          </a:p>
          <a:p>
            <a:pPr>
              <a:lnSpc>
                <a:spcPct val="110000"/>
              </a:lnSpc>
            </a:pPr>
            <a:r>
              <a:rPr lang="zh-CN" altLang="en-US" sz="2400" b="1">
                <a:solidFill>
                  <a:srgbClr val="FF0000"/>
                </a:solidFill>
              </a:rPr>
              <a:t>                        </a:t>
            </a:r>
            <a:r>
              <a:rPr lang="zh-CN" altLang="en-US" sz="2400" b="1">
                <a:solidFill>
                  <a:schemeClr val="tx1">
                    <a:lumMod val="95000"/>
                    <a:lumOff val="5000"/>
                  </a:schemeClr>
                </a:solidFill>
              </a:rPr>
              <a:t>（丰富的生物资源）</a:t>
            </a:r>
          </a:p>
        </p:txBody>
      </p:sp>
      <p:sp>
        <p:nvSpPr>
          <p:cNvPr id="13" name="文本框 12"/>
          <p:cNvSpPr txBox="1"/>
          <p:nvPr/>
        </p:nvSpPr>
        <p:spPr>
          <a:xfrm>
            <a:off x="143510" y="5616042"/>
            <a:ext cx="4551680" cy="56515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0221DE"/>
                </a:solidFill>
              </a:rPr>
              <a:t>水能资源：</a:t>
            </a:r>
            <a:r>
              <a:rPr lang="zh-CN" altLang="en-US" sz="2800" b="1">
                <a:solidFill>
                  <a:srgbClr val="FF0000"/>
                </a:solidFill>
              </a:rPr>
              <a:t>水量大，落差大</a:t>
            </a:r>
          </a:p>
        </p:txBody>
      </p:sp>
      <p:sp>
        <p:nvSpPr>
          <p:cNvPr id="14" name="文本框 13"/>
          <p:cNvSpPr txBox="1"/>
          <p:nvPr/>
        </p:nvSpPr>
        <p:spPr>
          <a:xfrm>
            <a:off x="143510" y="6228046"/>
            <a:ext cx="4551680" cy="56515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a:solidFill>
                  <a:srgbClr val="0221DE"/>
                </a:solidFill>
              </a:rPr>
              <a:t>渔业资源：</a:t>
            </a:r>
            <a:r>
              <a:rPr lang="zh-CN" altLang="en-US" sz="2800" b="1">
                <a:solidFill>
                  <a:srgbClr val="FF0000"/>
                </a:solidFill>
              </a:rPr>
              <a:t>秘鲁渔场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3" grpId="0" bldLvl="0" animBg="1"/>
      <p:bldP spid="14"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拉美人口分布图_副本"/>
          <p:cNvPicPr>
            <a:picLocks noChangeAspect="1"/>
          </p:cNvPicPr>
          <p:nvPr/>
        </p:nvPicPr>
        <p:blipFill>
          <a:blip r:embed="rId2"/>
          <a:stretch>
            <a:fillRect/>
          </a:stretch>
        </p:blipFill>
        <p:spPr>
          <a:xfrm>
            <a:off x="5040630" y="1062355"/>
            <a:ext cx="4057650" cy="5682615"/>
          </a:xfrm>
          <a:prstGeom prst="rect">
            <a:avLst/>
          </a:prstGeom>
          <a:ln>
            <a:solidFill>
              <a:schemeClr val="accent1"/>
            </a:solidFill>
          </a:ln>
        </p:spPr>
      </p:pic>
      <p:pic>
        <p:nvPicPr>
          <p:cNvPr id="12289" name="Picture 2" descr="拉丁美洲种族构成"/>
          <p:cNvPicPr>
            <a:picLocks noChangeAspect="1"/>
          </p:cNvPicPr>
          <p:nvPr/>
        </p:nvPicPr>
        <p:blipFill>
          <a:blip r:embed="rId3"/>
          <a:stretch>
            <a:fillRect/>
          </a:stretch>
        </p:blipFill>
        <p:spPr>
          <a:xfrm>
            <a:off x="5039995" y="1062355"/>
            <a:ext cx="4058285" cy="2793365"/>
          </a:xfrm>
          <a:prstGeom prst="rect">
            <a:avLst/>
          </a:prstGeom>
          <a:noFill/>
          <a:ln w="9525">
            <a:solidFill>
              <a:schemeClr val="accent1"/>
            </a:solidFill>
          </a:ln>
        </p:spPr>
      </p:pic>
      <p:sp>
        <p:nvSpPr>
          <p:cNvPr id="7" name="文本框 6"/>
          <p:cNvSpPr txBox="1"/>
          <p:nvPr/>
        </p:nvSpPr>
        <p:spPr>
          <a:xfrm>
            <a:off x="72001" y="968375"/>
            <a:ext cx="4897120" cy="5775960"/>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nSpc>
                <a:spcPct val="120000"/>
              </a:lnSpc>
            </a:pPr>
            <a:r>
              <a:rPr lang="en-US" altLang="zh-CN" sz="2800">
                <a:latin typeface="宋体" panose="02010600030101010101" pitchFamily="2" charset="-122"/>
                <a:ea typeface="宋体" panose="02010600030101010101" pitchFamily="2" charset="-122"/>
                <a:cs typeface="宋体" panose="02010600030101010101" pitchFamily="2" charset="-122"/>
                <a:sym typeface="+mn-ea"/>
              </a:rPr>
              <a:t>            </a:t>
            </a:r>
            <a:r>
              <a:rPr lang="zh-CN" sz="2800">
                <a:latin typeface="楷体" panose="02010609060101010101" charset="-122"/>
                <a:ea typeface="楷体" panose="02010609060101010101" charset="-122"/>
                <a:cs typeface="宋体" panose="02010600030101010101" pitchFamily="2" charset="-122"/>
                <a:sym typeface="+mn-ea"/>
              </a:rPr>
              <a:t>拉丁美洲</a:t>
            </a:r>
            <a:r>
              <a:rPr lang="zh-CN" sz="2800">
                <a:solidFill>
                  <a:schemeClr val="tx1"/>
                </a:solidFill>
                <a:latin typeface="楷体" panose="02010609060101010101" charset="-122"/>
                <a:ea typeface="楷体" panose="02010609060101010101" charset="-122"/>
                <a:cs typeface="宋体" panose="02010600030101010101" pitchFamily="2" charset="-122"/>
                <a:sym typeface="+mn-ea"/>
              </a:rPr>
              <a:t>总人口</a:t>
            </a:r>
            <a:r>
              <a:rPr lang="en-US" altLang="zh-CN" sz="2800">
                <a:solidFill>
                  <a:schemeClr val="tx1"/>
                </a:solidFill>
                <a:latin typeface="楷体" panose="02010609060101010101" charset="-122"/>
                <a:ea typeface="楷体" panose="02010609060101010101" charset="-122"/>
                <a:cs typeface="宋体" panose="02010600030101010101" pitchFamily="2" charset="-122"/>
                <a:sym typeface="+mn-ea"/>
              </a:rPr>
              <a:t>5.88</a:t>
            </a:r>
            <a:r>
              <a:rPr lang="zh-CN" altLang="en-US" sz="2800">
                <a:solidFill>
                  <a:schemeClr val="tx1"/>
                </a:solidFill>
                <a:latin typeface="楷体" panose="02010609060101010101" charset="-122"/>
                <a:ea typeface="楷体" panose="02010609060101010101" charset="-122"/>
                <a:cs typeface="宋体" panose="02010600030101010101" pitchFamily="2" charset="-122"/>
                <a:sym typeface="+mn-ea"/>
              </a:rPr>
              <a:t>亿</a:t>
            </a:r>
            <a:r>
              <a:rPr lang="zh-CN" altLang="en-US" sz="2400">
                <a:solidFill>
                  <a:schemeClr val="tx1"/>
                </a:solidFill>
                <a:latin typeface="楷体" panose="02010609060101010101" charset="-122"/>
                <a:ea typeface="楷体" panose="02010609060101010101" charset="-122"/>
                <a:cs typeface="+mn-ea"/>
              </a:rPr>
              <a:t>。</a:t>
            </a:r>
            <a:r>
              <a:rPr lang="zh-CN" altLang="en-US" sz="2800" b="1">
                <a:solidFill>
                  <a:srgbClr val="FF0000"/>
                </a:solidFill>
                <a:latin typeface="楷体" panose="02010609060101010101" charset="-122"/>
                <a:ea typeface="楷体" panose="02010609060101010101" charset="-122"/>
                <a:cs typeface="+mn-ea"/>
              </a:rPr>
              <a:t>人口自然增长率较高</a:t>
            </a:r>
            <a:r>
              <a:rPr lang="zh-CN" altLang="en-US" sz="2800">
                <a:solidFill>
                  <a:schemeClr val="tx1"/>
                </a:solidFill>
                <a:latin typeface="楷体" panose="02010609060101010101" charset="-122"/>
                <a:ea typeface="楷体" panose="02010609060101010101" charset="-122"/>
                <a:cs typeface="+mn-ea"/>
              </a:rPr>
              <a:t>，仅次于非洲。人种结构复杂，以</a:t>
            </a:r>
            <a:r>
              <a:rPr lang="zh-CN" altLang="en-US" sz="2800" b="1">
                <a:solidFill>
                  <a:srgbClr val="FF0000"/>
                </a:solidFill>
                <a:latin typeface="楷体" panose="02010609060101010101" charset="-122"/>
                <a:ea typeface="楷体" panose="02010609060101010101" charset="-122"/>
                <a:cs typeface="+mn-ea"/>
              </a:rPr>
              <a:t>混血人种为主</a:t>
            </a:r>
            <a:r>
              <a:rPr lang="zh-CN" altLang="en-US" sz="2800">
                <a:solidFill>
                  <a:schemeClr val="tx1"/>
                </a:solidFill>
                <a:latin typeface="楷体" panose="02010609060101010101" charset="-122"/>
                <a:ea typeface="楷体" panose="02010609060101010101" charset="-122"/>
                <a:cs typeface="+mn-ea"/>
              </a:rPr>
              <a:t>。语言为拉丁语系</a:t>
            </a:r>
            <a:r>
              <a:rPr lang="zh-CN" altLang="en-US" sz="2400" b="1">
                <a:solidFill>
                  <a:schemeClr val="tx1"/>
                </a:solidFill>
                <a:latin typeface="楷体" panose="02010609060101010101" charset="-122"/>
                <a:ea typeface="楷体" panose="02010609060101010101" charset="-122"/>
                <a:cs typeface="+mn-ea"/>
              </a:rPr>
              <a:t>（葡萄牙</a:t>
            </a:r>
            <a:r>
              <a:rPr lang="zh-CN" altLang="en-US" sz="1400" b="1">
                <a:solidFill>
                  <a:schemeClr val="tx1"/>
                </a:solidFill>
                <a:latin typeface="楷体" panose="02010609060101010101" charset="-122"/>
                <a:ea typeface="楷体" panose="02010609060101010101" charset="-122"/>
                <a:cs typeface="+mn-ea"/>
              </a:rPr>
              <a:t>、</a:t>
            </a:r>
            <a:r>
              <a:rPr lang="zh-CN" altLang="en-US" sz="2400" b="1">
                <a:solidFill>
                  <a:schemeClr val="tx1"/>
                </a:solidFill>
                <a:latin typeface="楷体" panose="02010609060101010101" charset="-122"/>
                <a:ea typeface="楷体" panose="02010609060101010101" charset="-122"/>
                <a:cs typeface="+mn-ea"/>
              </a:rPr>
              <a:t>西班牙）</a:t>
            </a:r>
            <a:endParaRPr lang="zh-CN" altLang="en-US" sz="2800">
              <a:solidFill>
                <a:schemeClr val="tx1"/>
              </a:solidFill>
              <a:latin typeface="楷体" panose="02010609060101010101" charset="-122"/>
              <a:ea typeface="楷体" panose="02010609060101010101" charset="-122"/>
              <a:cs typeface="+mn-ea"/>
            </a:endParaRPr>
          </a:p>
          <a:p>
            <a:pPr>
              <a:lnSpc>
                <a:spcPct val="120000"/>
              </a:lnSpc>
            </a:pPr>
            <a:r>
              <a:rPr lang="zh-CN" altLang="en-US" sz="2800">
                <a:solidFill>
                  <a:schemeClr val="tx1"/>
                </a:solidFill>
                <a:latin typeface="楷体" panose="02010609060101010101" charset="-122"/>
                <a:ea typeface="楷体" panose="02010609060101010101" charset="-122"/>
                <a:cs typeface="+mn-ea"/>
              </a:rPr>
              <a:t>  拉美人口分布不均，</a:t>
            </a:r>
            <a:r>
              <a:rPr lang="zh-CN" altLang="en-US" sz="2800" b="1">
                <a:solidFill>
                  <a:srgbClr val="FF0000"/>
                </a:solidFill>
                <a:latin typeface="楷体" panose="02010609060101010101" charset="-122"/>
                <a:ea typeface="楷体" panose="02010609060101010101" charset="-122"/>
                <a:cs typeface="+mn-ea"/>
              </a:rPr>
              <a:t>稠密区主要在墨西哥高原、西印度群岛、巴西东南和阿根廷沿海</a:t>
            </a:r>
            <a:r>
              <a:rPr lang="zh-CN" altLang="en-US" sz="2800">
                <a:solidFill>
                  <a:schemeClr val="tx1"/>
                </a:solidFill>
                <a:latin typeface="楷体" panose="02010609060101010101" charset="-122"/>
                <a:ea typeface="楷体" panose="02010609060101010101" charset="-122"/>
                <a:cs typeface="+mn-ea"/>
              </a:rPr>
              <a:t>。</a:t>
            </a:r>
          </a:p>
          <a:p>
            <a:pPr>
              <a:lnSpc>
                <a:spcPct val="120000"/>
              </a:lnSpc>
            </a:pPr>
            <a:r>
              <a:rPr lang="zh-CN" altLang="en-US" sz="2800">
                <a:solidFill>
                  <a:schemeClr val="tx1"/>
                </a:solidFill>
                <a:latin typeface="楷体" panose="02010609060101010101" charset="-122"/>
                <a:ea typeface="楷体" panose="02010609060101010101" charset="-122"/>
                <a:cs typeface="+mn-ea"/>
              </a:rPr>
              <a:t>  拉美城市化进程快，</a:t>
            </a:r>
            <a:r>
              <a:rPr lang="zh-CN" altLang="en-US" sz="2800" b="1">
                <a:solidFill>
                  <a:schemeClr val="tx1"/>
                </a:solidFill>
                <a:latin typeface="楷体" panose="02010609060101010101" charset="-122"/>
                <a:ea typeface="楷体" panose="02010609060101010101" charset="-122"/>
                <a:cs typeface="+mn-ea"/>
              </a:rPr>
              <a:t>城市化率高</a:t>
            </a:r>
            <a:r>
              <a:rPr lang="zh-CN" altLang="en-US" sz="2800">
                <a:solidFill>
                  <a:schemeClr val="tx1"/>
                </a:solidFill>
                <a:latin typeface="楷体" panose="02010609060101010101" charset="-122"/>
                <a:ea typeface="楷体" panose="02010609060101010101" charset="-122"/>
                <a:cs typeface="+mn-ea"/>
              </a:rPr>
              <a:t>，但人口过度集中在少数大城市，出现</a:t>
            </a:r>
            <a:r>
              <a:rPr lang="zh-CN" altLang="en-US" sz="2800" b="1">
                <a:solidFill>
                  <a:srgbClr val="FF0000"/>
                </a:solidFill>
                <a:latin typeface="楷体" panose="02010609060101010101" charset="-122"/>
                <a:ea typeface="楷体" panose="02010609060101010101" charset="-122"/>
                <a:cs typeface="+mn-ea"/>
              </a:rPr>
              <a:t>虚假城市化现象</a:t>
            </a:r>
            <a:r>
              <a:rPr lang="zh-CN" altLang="en-US" sz="2800">
                <a:solidFill>
                  <a:schemeClr val="tx1"/>
                </a:solidFill>
                <a:latin typeface="楷体" panose="02010609060101010101" charset="-122"/>
                <a:ea typeface="楷体" panose="02010609060101010101" charset="-122"/>
                <a:cs typeface="+mn-ea"/>
              </a:rPr>
              <a:t>。</a:t>
            </a:r>
          </a:p>
        </p:txBody>
      </p:sp>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72001" y="828040"/>
            <a:ext cx="205613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1</a:t>
            </a:r>
            <a:r>
              <a:rPr lang="zh-CN" altLang="en-US" sz="2800" b="1">
                <a:solidFill>
                  <a:schemeClr val="tx1"/>
                </a:solidFill>
                <a:effectLst/>
                <a:latin typeface="+mn-ea"/>
                <a:cs typeface="+mn-ea"/>
              </a:rPr>
              <a:t>、</a:t>
            </a:r>
            <a:r>
              <a:rPr lang="zh-CN" sz="3200">
                <a:solidFill>
                  <a:schemeClr val="tx1"/>
                </a:solidFill>
                <a:effectLst/>
                <a:latin typeface="+mn-ea"/>
                <a:cs typeface="+mn-ea"/>
              </a:rPr>
              <a:t>居民</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pic>
        <p:nvPicPr>
          <p:cNvPr id="12" name="图片 11" descr="timg (3)_副本"/>
          <p:cNvPicPr>
            <a:picLocks noChangeAspect="1"/>
          </p:cNvPicPr>
          <p:nvPr/>
        </p:nvPicPr>
        <p:blipFill>
          <a:blip r:embed="rId4"/>
          <a:stretch>
            <a:fillRect/>
          </a:stretch>
        </p:blipFill>
        <p:spPr>
          <a:xfrm>
            <a:off x="5039995" y="3855085"/>
            <a:ext cx="4058285" cy="2889250"/>
          </a:xfrm>
          <a:prstGeom prst="rect">
            <a:avLst/>
          </a:prstGeom>
          <a:ln>
            <a:solidFill>
              <a:schemeClr val="accent1"/>
            </a:solidFill>
          </a:ln>
        </p:spPr>
      </p:pic>
      <p:pic>
        <p:nvPicPr>
          <p:cNvPr id="15" name="图片 14" descr="timg (5)_副本"/>
          <p:cNvPicPr>
            <a:picLocks noChangeAspect="1"/>
          </p:cNvPicPr>
          <p:nvPr/>
        </p:nvPicPr>
        <p:blipFill>
          <a:blip r:embed="rId5"/>
          <a:stretch>
            <a:fillRect/>
          </a:stretch>
        </p:blipFill>
        <p:spPr>
          <a:xfrm>
            <a:off x="5040630" y="1062355"/>
            <a:ext cx="4057650" cy="2792730"/>
          </a:xfrm>
          <a:prstGeom prst="rect">
            <a:avLst/>
          </a:prstGeom>
          <a:ln>
            <a:solidFill>
              <a:schemeClr val="accent1"/>
            </a:solidFill>
          </a:ln>
        </p:spPr>
      </p:pic>
      <p:pic>
        <p:nvPicPr>
          <p:cNvPr id="16" name="图片 15" descr="timg (4)_副本"/>
          <p:cNvPicPr>
            <a:picLocks noChangeAspect="1"/>
          </p:cNvPicPr>
          <p:nvPr/>
        </p:nvPicPr>
        <p:blipFill>
          <a:blip r:embed="rId6"/>
          <a:stretch>
            <a:fillRect/>
          </a:stretch>
        </p:blipFill>
        <p:spPr>
          <a:xfrm>
            <a:off x="5040630" y="3855720"/>
            <a:ext cx="4057650" cy="2888615"/>
          </a:xfrm>
          <a:prstGeom prst="rect">
            <a:avLst/>
          </a:prstGeom>
          <a:ln>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28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timg (6)_副本"/>
          <p:cNvPicPr>
            <a:picLocks noChangeAspect="1"/>
          </p:cNvPicPr>
          <p:nvPr/>
        </p:nvPicPr>
        <p:blipFill>
          <a:blip r:embed="rId2"/>
          <a:stretch>
            <a:fillRect/>
          </a:stretch>
        </p:blipFill>
        <p:spPr>
          <a:xfrm>
            <a:off x="5039995" y="3619500"/>
            <a:ext cx="4018915" cy="2919730"/>
          </a:xfrm>
          <a:prstGeom prst="rect">
            <a:avLst/>
          </a:prstGeom>
          <a:ln>
            <a:solidFill>
              <a:schemeClr val="accent1"/>
            </a:solidFill>
          </a:ln>
        </p:spPr>
      </p:pic>
      <p:pic>
        <p:nvPicPr>
          <p:cNvPr id="12" name="图片 11" descr="timg (7)_副本"/>
          <p:cNvPicPr>
            <a:picLocks noChangeAspect="1"/>
          </p:cNvPicPr>
          <p:nvPr/>
        </p:nvPicPr>
        <p:blipFill>
          <a:blip r:embed="rId3"/>
          <a:stretch>
            <a:fillRect/>
          </a:stretch>
        </p:blipFill>
        <p:spPr>
          <a:xfrm>
            <a:off x="5039995" y="3619500"/>
            <a:ext cx="4019550" cy="2919730"/>
          </a:xfrm>
          <a:prstGeom prst="rect">
            <a:avLst/>
          </a:prstGeom>
          <a:ln>
            <a:solidFill>
              <a:schemeClr val="accent1"/>
            </a:solidFill>
          </a:ln>
        </p:spPr>
      </p:pic>
      <p:sp>
        <p:nvSpPr>
          <p:cNvPr id="7" name="文本框 6"/>
          <p:cNvSpPr txBox="1"/>
          <p:nvPr/>
        </p:nvSpPr>
        <p:spPr>
          <a:xfrm>
            <a:off x="216002" y="1008007"/>
            <a:ext cx="8795385" cy="1641475"/>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nSpc>
                <a:spcPct val="120000"/>
              </a:lnSpc>
            </a:pPr>
            <a:r>
              <a:rPr lang="en-US" altLang="zh-CN" sz="2800">
                <a:latin typeface="宋体" panose="02010600030101010101" pitchFamily="2" charset="-122"/>
                <a:ea typeface="宋体" panose="02010600030101010101" pitchFamily="2" charset="-122"/>
                <a:cs typeface="宋体" panose="02010600030101010101" pitchFamily="2" charset="-122"/>
                <a:sym typeface="+mn-ea"/>
              </a:rPr>
              <a:t>           </a:t>
            </a:r>
            <a:r>
              <a:rPr lang="zh-CN" sz="2800">
                <a:latin typeface="楷体" panose="02010609060101010101" charset="-122"/>
                <a:ea typeface="楷体" panose="02010609060101010101" charset="-122"/>
                <a:cs typeface="宋体" panose="02010600030101010101" pitchFamily="2" charset="-122"/>
                <a:sym typeface="+mn-ea"/>
              </a:rPr>
              <a:t>拉丁美洲</a:t>
            </a:r>
            <a:r>
              <a:rPr lang="zh-CN" altLang="en-US" sz="2800">
                <a:solidFill>
                  <a:schemeClr val="tx1"/>
                </a:solidFill>
                <a:latin typeface="楷体" panose="02010609060101010101" charset="-122"/>
                <a:ea typeface="楷体" panose="02010609060101010101" charset="-122"/>
                <a:cs typeface="+mn-ea"/>
              </a:rPr>
              <a:t>均为发展中国家</a:t>
            </a:r>
            <a:r>
              <a:rPr lang="zh-CN" altLang="en-US" sz="2400">
                <a:solidFill>
                  <a:schemeClr val="tx1"/>
                </a:solidFill>
                <a:latin typeface="楷体" panose="02010609060101010101" charset="-122"/>
                <a:ea typeface="楷体" panose="02010609060101010101" charset="-122"/>
                <a:cs typeface="+mn-ea"/>
              </a:rPr>
              <a:t>，</a:t>
            </a:r>
            <a:r>
              <a:rPr lang="zh-CN" altLang="en-US" sz="2800">
                <a:solidFill>
                  <a:schemeClr val="tx1"/>
                </a:solidFill>
                <a:latin typeface="楷体" panose="02010609060101010101" charset="-122"/>
                <a:ea typeface="楷体" panose="02010609060101010101" charset="-122"/>
                <a:cs typeface="+mn-ea"/>
              </a:rPr>
              <a:t>巴西</a:t>
            </a:r>
            <a:r>
              <a:rPr lang="zh-CN" altLang="en-US" sz="2400">
                <a:solidFill>
                  <a:schemeClr val="tx1"/>
                </a:solidFill>
                <a:latin typeface="楷体" panose="02010609060101010101" charset="-122"/>
                <a:ea typeface="楷体" panose="02010609060101010101" charset="-122"/>
                <a:cs typeface="+mn-ea"/>
              </a:rPr>
              <a:t>、</a:t>
            </a:r>
            <a:r>
              <a:rPr lang="zh-CN" altLang="en-US" sz="2800">
                <a:solidFill>
                  <a:schemeClr val="tx1"/>
                </a:solidFill>
                <a:latin typeface="楷体" panose="02010609060101010101" charset="-122"/>
                <a:ea typeface="楷体" panose="02010609060101010101" charset="-122"/>
                <a:cs typeface="+mn-ea"/>
              </a:rPr>
              <a:t>墨西哥是拉美最大的经济体。受历史殖民影响，经济结构以生产和出口</a:t>
            </a:r>
            <a:r>
              <a:rPr lang="zh-CN" altLang="en-US" sz="2800" b="1">
                <a:solidFill>
                  <a:srgbClr val="FF0000"/>
                </a:solidFill>
                <a:latin typeface="楷体" panose="02010609060101010101" charset="-122"/>
                <a:ea typeface="楷体" panose="02010609060101010101" charset="-122"/>
                <a:cs typeface="+mn-ea"/>
              </a:rPr>
              <a:t>初级产品为主</a:t>
            </a:r>
            <a:r>
              <a:rPr lang="zh-CN" altLang="en-US" sz="2400" b="1">
                <a:solidFill>
                  <a:srgbClr val="FF0000"/>
                </a:solidFill>
                <a:latin typeface="楷体" panose="02010609060101010101" charset="-122"/>
                <a:ea typeface="楷体" panose="02010609060101010101" charset="-122"/>
                <a:cs typeface="+mn-ea"/>
              </a:rPr>
              <a:t>（热带经济作物、矿产）</a:t>
            </a:r>
            <a:r>
              <a:rPr lang="zh-CN" altLang="en-US" sz="2800">
                <a:solidFill>
                  <a:schemeClr val="tx1"/>
                </a:solidFill>
                <a:latin typeface="楷体" panose="02010609060101010101" charset="-122"/>
                <a:ea typeface="楷体" panose="02010609060101010101" charset="-122"/>
                <a:cs typeface="+mn-ea"/>
              </a:rPr>
              <a:t>。</a:t>
            </a:r>
          </a:p>
        </p:txBody>
      </p:sp>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2875" y="828040"/>
            <a:ext cx="182943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经济</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65" y="71755"/>
            <a:ext cx="2640965" cy="8197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97206"/>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4" name="文本框 3"/>
          <p:cNvSpPr txBox="1"/>
          <p:nvPr/>
        </p:nvSpPr>
        <p:spPr>
          <a:xfrm>
            <a:off x="216002" y="3615055"/>
            <a:ext cx="4733290" cy="1050925"/>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nSpc>
                <a:spcPct val="120000"/>
              </a:lnSpc>
            </a:pPr>
            <a:r>
              <a:rPr lang="en-US" altLang="zh-CN" sz="1200" b="1">
                <a:solidFill>
                  <a:srgbClr val="0221DE"/>
                </a:solidFill>
                <a:latin typeface="Calibri" panose="020F0502020204030204" charset="0"/>
                <a:ea typeface="楷体" panose="02010609060101010101" charset="-122"/>
                <a:cs typeface="+mn-ea"/>
              </a:rPr>
              <a:t>  </a:t>
            </a:r>
            <a:r>
              <a:rPr lang="zh-CN" altLang="en-US" sz="2800" b="1">
                <a:solidFill>
                  <a:srgbClr val="0221DE"/>
                </a:solidFill>
                <a:latin typeface="Calibri" panose="020F0502020204030204" charset="0"/>
                <a:ea typeface="楷体" panose="02010609060101010101" charset="-122"/>
                <a:cs typeface="+mn-ea"/>
              </a:rPr>
              <a:t>①热带经济作物：</a:t>
            </a:r>
            <a:r>
              <a:rPr lang="zh-CN" altLang="en-US" sz="2400" b="1">
                <a:solidFill>
                  <a:schemeClr val="tx1"/>
                </a:solidFill>
                <a:latin typeface="Calibri" panose="020F0502020204030204" charset="0"/>
                <a:ea typeface="楷体" panose="02010609060101010101" charset="-122"/>
                <a:cs typeface="+mn-ea"/>
              </a:rPr>
              <a:t>咖啡</a:t>
            </a:r>
            <a:r>
              <a:rPr lang="zh-CN" altLang="en-US" sz="2400">
                <a:solidFill>
                  <a:schemeClr val="tx1"/>
                </a:solidFill>
                <a:latin typeface="Calibri" panose="020F0502020204030204" charset="0"/>
                <a:ea typeface="楷体" panose="02010609060101010101" charset="-122"/>
                <a:cs typeface="+mn-ea"/>
              </a:rPr>
              <a:t>、</a:t>
            </a:r>
            <a:r>
              <a:rPr lang="zh-CN" altLang="en-US" sz="2400" b="1">
                <a:solidFill>
                  <a:schemeClr val="tx1"/>
                </a:solidFill>
                <a:latin typeface="Calibri" panose="020F0502020204030204" charset="0"/>
                <a:ea typeface="楷体" panose="02010609060101010101" charset="-122"/>
                <a:cs typeface="+mn-ea"/>
              </a:rPr>
              <a:t>甘蔗香蕉</a:t>
            </a:r>
            <a:r>
              <a:rPr lang="zh-CN" altLang="en-US" sz="2000" b="1">
                <a:solidFill>
                  <a:schemeClr val="tx1"/>
                </a:solidFill>
                <a:latin typeface="Calibri" panose="020F0502020204030204" charset="0"/>
                <a:ea typeface="楷体" panose="02010609060101010101" charset="-122"/>
                <a:cs typeface="+mn-ea"/>
              </a:rPr>
              <a:t>、</a:t>
            </a:r>
            <a:r>
              <a:rPr lang="zh-CN" altLang="en-US" sz="2400" b="1">
                <a:solidFill>
                  <a:schemeClr val="tx1"/>
                </a:solidFill>
                <a:latin typeface="Calibri" panose="020F0502020204030204" charset="0"/>
                <a:ea typeface="楷体" panose="02010609060101010101" charset="-122"/>
                <a:cs typeface="+mn-ea"/>
              </a:rPr>
              <a:t>烟草</a:t>
            </a:r>
            <a:r>
              <a:rPr lang="zh-CN" altLang="en-US" sz="2000" b="1">
                <a:solidFill>
                  <a:schemeClr val="tx1"/>
                </a:solidFill>
                <a:latin typeface="Calibri" panose="020F0502020204030204" charset="0"/>
                <a:ea typeface="楷体" panose="02010609060101010101" charset="-122"/>
                <a:cs typeface="+mn-ea"/>
              </a:rPr>
              <a:t>、</a:t>
            </a:r>
            <a:r>
              <a:rPr lang="zh-CN" altLang="en-US" sz="2400" b="1">
                <a:solidFill>
                  <a:schemeClr val="tx1"/>
                </a:solidFill>
                <a:latin typeface="Calibri" panose="020F0502020204030204" charset="0"/>
                <a:ea typeface="楷体" panose="02010609060101010101" charset="-122"/>
                <a:cs typeface="+mn-ea"/>
              </a:rPr>
              <a:t>可可等</a:t>
            </a:r>
            <a:r>
              <a:rPr lang="zh-CN" altLang="en-US" sz="2400" b="1">
                <a:solidFill>
                  <a:srgbClr val="FF0000"/>
                </a:solidFill>
                <a:latin typeface="Calibri" panose="020F0502020204030204" charset="0"/>
                <a:ea typeface="楷体" panose="02010609060101010101" charset="-122"/>
                <a:cs typeface="+mn-ea"/>
              </a:rPr>
              <a:t>（种植园农业）</a:t>
            </a:r>
          </a:p>
        </p:txBody>
      </p:sp>
      <p:sp>
        <p:nvSpPr>
          <p:cNvPr id="5" name="文本框 4"/>
          <p:cNvSpPr txBox="1"/>
          <p:nvPr/>
        </p:nvSpPr>
        <p:spPr>
          <a:xfrm>
            <a:off x="215900" y="2844021"/>
            <a:ext cx="1871980" cy="632460"/>
          </a:xfrm>
          <a:prstGeom prst="rect">
            <a:avLst/>
          </a:prstGeom>
          <a:solidFill>
            <a:schemeClr val="accent2">
              <a:lumMod val="20000"/>
              <a:lumOff val="80000"/>
            </a:schemeClr>
          </a:solidFill>
          <a:ln>
            <a:solidFill>
              <a:schemeClr val="accent1"/>
            </a:solidFill>
          </a:ln>
          <a:effectLst>
            <a:outerShdw blurRad="38100" sx="102000" sy="102000" algn="ctr" rotWithShape="0">
              <a:prstClr val="black">
                <a:alpha val="40000"/>
              </a:prstClr>
            </a:outerShdw>
          </a:effectLst>
        </p:spPr>
        <p:txBody>
          <a:bodyPr wrap="square" rtlCol="0" anchor="t">
            <a:spAutoFit/>
          </a:bodyPr>
          <a:lstStyle/>
          <a:p>
            <a:pPr>
              <a:lnSpc>
                <a:spcPct val="110000"/>
              </a:lnSpc>
            </a:pPr>
            <a:r>
              <a:rPr lang="en-US" altLang="zh-CN" sz="3200" b="1">
                <a:solidFill>
                  <a:srgbClr val="FF0000"/>
                </a:solidFill>
                <a:latin typeface="+mn-ea"/>
                <a:sym typeface="+mn-ea"/>
              </a:rPr>
              <a:t>(1)</a:t>
            </a:r>
            <a:r>
              <a:rPr lang="zh-CN" altLang="en-US" sz="3200" b="1">
                <a:solidFill>
                  <a:srgbClr val="FF0000"/>
                </a:solidFill>
                <a:sym typeface="+mn-ea"/>
              </a:rPr>
              <a:t>农业</a:t>
            </a:r>
            <a:r>
              <a:rPr lang="en-US" altLang="zh-CN" sz="3200" b="1">
                <a:solidFill>
                  <a:srgbClr val="FF0000"/>
                </a:solidFill>
                <a:sym typeface="+mn-ea"/>
              </a:rPr>
              <a:t>:  </a:t>
            </a:r>
            <a:r>
              <a:rPr lang="en-US" altLang="zh-CN" b="1">
                <a:solidFill>
                  <a:srgbClr val="FF0000"/>
                </a:solidFill>
                <a:sym typeface="+mn-ea"/>
              </a:rPr>
              <a:t> </a:t>
            </a:r>
            <a:endParaRPr lang="zh-CN" altLang="en-US"/>
          </a:p>
        </p:txBody>
      </p:sp>
      <p:sp>
        <p:nvSpPr>
          <p:cNvPr id="9" name="文本框 8"/>
          <p:cNvSpPr txBox="1"/>
          <p:nvPr/>
        </p:nvSpPr>
        <p:spPr>
          <a:xfrm>
            <a:off x="216002" y="4765675"/>
            <a:ext cx="4732655" cy="1050925"/>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20000"/>
              </a:lnSpc>
            </a:pPr>
            <a:r>
              <a:rPr lang="en-US" altLang="zh-CN" sz="1200" b="1">
                <a:solidFill>
                  <a:srgbClr val="0221DE"/>
                </a:solidFill>
                <a:latin typeface="Calibri" panose="020F0502020204030204" charset="0"/>
                <a:ea typeface="楷体" panose="02010609060101010101" charset="-122"/>
                <a:cs typeface="+mn-ea"/>
              </a:rPr>
              <a:t>  </a:t>
            </a:r>
            <a:r>
              <a:rPr lang="zh-CN" altLang="en-US" sz="2800" b="1">
                <a:solidFill>
                  <a:srgbClr val="0221DE"/>
                </a:solidFill>
                <a:latin typeface="Calibri" panose="020F0502020204030204" charset="0"/>
                <a:ea typeface="楷体" panose="02010609060101010101" charset="-122"/>
                <a:cs typeface="+mn-ea"/>
              </a:rPr>
              <a:t>②</a:t>
            </a:r>
            <a:r>
              <a:rPr lang="zh-CN" altLang="en-US" sz="2800" b="1">
                <a:solidFill>
                  <a:srgbClr val="0221DE"/>
                </a:solidFill>
                <a:latin typeface="Calibri" panose="020F0502020204030204" charset="0"/>
                <a:ea typeface="楷体" panose="02010609060101010101" charset="-122"/>
                <a:cs typeface="+mn-ea"/>
                <a:sym typeface="+mn-ea"/>
              </a:rPr>
              <a:t>商品农业：</a:t>
            </a:r>
            <a:r>
              <a:rPr lang="zh-CN" altLang="en-US" sz="2800" b="1">
                <a:latin typeface="Calibri" panose="020F0502020204030204" charset="0"/>
                <a:ea typeface="楷体" panose="02010609060101010101" charset="-122"/>
                <a:cs typeface="+mn-ea"/>
                <a:sym typeface="+mn-ea"/>
              </a:rPr>
              <a:t>巴西、阿根廷</a:t>
            </a:r>
            <a:r>
              <a:rPr lang="zh-CN" altLang="en-US" sz="2400" b="1">
                <a:solidFill>
                  <a:srgbClr val="FF0000"/>
                </a:solidFill>
                <a:latin typeface="Calibri" panose="020F0502020204030204" charset="0"/>
                <a:ea typeface="楷体" panose="02010609060101010101" charset="-122"/>
                <a:cs typeface="+mn-ea"/>
                <a:sym typeface="+mn-ea"/>
              </a:rPr>
              <a:t>（大牧场放牧业</a:t>
            </a:r>
            <a:r>
              <a:rPr lang="zh-CN" altLang="en-US" sz="2000" b="1">
                <a:solidFill>
                  <a:srgbClr val="FF0000"/>
                </a:solidFill>
                <a:latin typeface="Calibri" panose="020F0502020204030204" charset="0"/>
                <a:ea typeface="楷体" panose="02010609060101010101" charset="-122"/>
                <a:cs typeface="+mn-ea"/>
                <a:sym typeface="+mn-ea"/>
              </a:rPr>
              <a:t>、</a:t>
            </a:r>
            <a:r>
              <a:rPr lang="zh-CN" altLang="en-US" sz="2400" b="1">
                <a:solidFill>
                  <a:srgbClr val="FF0000"/>
                </a:solidFill>
                <a:latin typeface="Calibri" panose="020F0502020204030204" charset="0"/>
                <a:ea typeface="楷体" panose="02010609060101010101" charset="-122"/>
                <a:cs typeface="+mn-ea"/>
                <a:sym typeface="+mn-ea"/>
              </a:rPr>
              <a:t>商品谷物农业）</a:t>
            </a:r>
          </a:p>
        </p:txBody>
      </p:sp>
      <p:sp>
        <p:nvSpPr>
          <p:cNvPr id="10" name="文本框 9"/>
          <p:cNvSpPr txBox="1"/>
          <p:nvPr/>
        </p:nvSpPr>
        <p:spPr>
          <a:xfrm>
            <a:off x="216002" y="5931535"/>
            <a:ext cx="4731385" cy="607695"/>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20000"/>
              </a:lnSpc>
            </a:pPr>
            <a:r>
              <a:rPr lang="en-US" altLang="zh-CN" sz="1200" b="1">
                <a:solidFill>
                  <a:srgbClr val="0221DE"/>
                </a:solidFill>
                <a:latin typeface="Calibri" panose="020F0502020204030204" charset="0"/>
                <a:ea typeface="楷体" panose="02010609060101010101" charset="-122"/>
                <a:cs typeface="+mn-ea"/>
              </a:rPr>
              <a:t>  </a:t>
            </a:r>
            <a:r>
              <a:rPr lang="zh-CN" altLang="en-US" sz="2800" b="1">
                <a:solidFill>
                  <a:srgbClr val="0221DE"/>
                </a:solidFill>
                <a:latin typeface="Calibri" panose="020F0502020204030204" charset="0"/>
                <a:ea typeface="楷体" panose="02010609060101010101" charset="-122"/>
                <a:cs typeface="+mn-ea"/>
              </a:rPr>
              <a:t>③</a:t>
            </a:r>
            <a:r>
              <a:rPr lang="zh-CN" altLang="en-US" sz="2800" b="1">
                <a:solidFill>
                  <a:srgbClr val="0221DE"/>
                </a:solidFill>
                <a:latin typeface="Calibri" panose="020F0502020204030204" charset="0"/>
                <a:ea typeface="楷体" panose="02010609060101010101" charset="-122"/>
                <a:cs typeface="+mn-ea"/>
                <a:sym typeface="+mn-ea"/>
              </a:rPr>
              <a:t>粮食作物：</a:t>
            </a:r>
            <a:r>
              <a:rPr lang="zh-CN" altLang="en-US" sz="2800" b="1">
                <a:latin typeface="Calibri" panose="020F0502020204030204" charset="0"/>
                <a:ea typeface="楷体" panose="02010609060101010101" charset="-122"/>
                <a:cs typeface="+mn-ea"/>
                <a:sym typeface="+mn-ea"/>
              </a:rPr>
              <a:t>玉米</a:t>
            </a:r>
            <a:r>
              <a:rPr lang="zh-CN" altLang="en-US" sz="2400">
                <a:solidFill>
                  <a:srgbClr val="FF0000"/>
                </a:solidFill>
                <a:latin typeface="Calibri" panose="020F0502020204030204" charset="0"/>
                <a:ea typeface="楷体" panose="02010609060101010101" charset="-122"/>
                <a:cs typeface="+mn-ea"/>
                <a:sym typeface="+mn-ea"/>
              </a:rPr>
              <a:t>（不能自给）</a:t>
            </a:r>
            <a:endParaRPr lang="zh-CN" altLang="en-US" sz="2400" b="1">
              <a:solidFill>
                <a:srgbClr val="FF0000"/>
              </a:solidFill>
              <a:latin typeface="Calibri" panose="020F0502020204030204" charset="0"/>
              <a:ea typeface="楷体" panose="02010609060101010101" charset="-122"/>
              <a:cs typeface="+mn-ea"/>
              <a:sym typeface="+mn-ea"/>
            </a:endParaRPr>
          </a:p>
        </p:txBody>
      </p:sp>
      <p:pic>
        <p:nvPicPr>
          <p:cNvPr id="13" name="图片 12" descr="古巴雪茄_副本"/>
          <p:cNvPicPr>
            <a:picLocks noChangeAspect="1"/>
          </p:cNvPicPr>
          <p:nvPr/>
        </p:nvPicPr>
        <p:blipFill>
          <a:blip r:embed="rId4"/>
          <a:stretch>
            <a:fillRect/>
          </a:stretch>
        </p:blipFill>
        <p:spPr>
          <a:xfrm>
            <a:off x="5039360" y="3619500"/>
            <a:ext cx="4019550" cy="2919730"/>
          </a:xfrm>
          <a:prstGeom prst="rect">
            <a:avLst/>
          </a:prstGeom>
          <a:ln>
            <a:solidFill>
              <a:schemeClr val="accent1"/>
            </a:solidFill>
          </a:ln>
        </p:spPr>
      </p:pic>
      <p:pic>
        <p:nvPicPr>
          <p:cNvPr id="15" name="图片 14" descr="timg (9)_副本"/>
          <p:cNvPicPr>
            <a:picLocks noChangeAspect="1"/>
          </p:cNvPicPr>
          <p:nvPr/>
        </p:nvPicPr>
        <p:blipFill>
          <a:blip r:embed="rId5"/>
          <a:stretch>
            <a:fillRect/>
          </a:stretch>
        </p:blipFill>
        <p:spPr>
          <a:xfrm>
            <a:off x="5039995" y="3615055"/>
            <a:ext cx="4019550" cy="2924175"/>
          </a:xfrm>
          <a:prstGeom prst="rect">
            <a:avLst/>
          </a:prstGeom>
          <a:ln>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9" grpId="0" bldLvl="0" animBg="1"/>
      <p:bldP spid="10"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8E638083-1834-4EDD-85E2-085DF9CFD79A}"/>
              </a:ext>
            </a:extLst>
          </p:cNvPr>
          <p:cNvSpPr>
            <a:spLocks noGrp="1" noChangeArrowheads="1"/>
          </p:cNvSpPr>
          <p:nvPr>
            <p:ph type="title"/>
          </p:nvPr>
        </p:nvSpPr>
        <p:spPr>
          <a:xfrm>
            <a:off x="5651500" y="765175"/>
            <a:ext cx="3308350" cy="531813"/>
          </a:xfrm>
        </p:spPr>
        <p:txBody>
          <a:bodyPr/>
          <a:lstStyle>
            <a:defPPr/>
          </a:lstStyle>
          <a:p>
            <a:pPr eaLnBrk="1" hangingPunct="1"/>
            <a:r>
              <a:rPr lang="zh-CN" altLang="zh-CN" sz="3200">
                <a:solidFill>
                  <a:schemeClr val="bg1"/>
                </a:solidFill>
                <a:ea typeface="黑体" panose="02010609060101010101" pitchFamily="49" charset="-122"/>
              </a:rPr>
              <a:t>古巴的甘蔗生产</a:t>
            </a:r>
          </a:p>
        </p:txBody>
      </p:sp>
      <p:pic>
        <p:nvPicPr>
          <p:cNvPr id="44035" name="Picture 3" descr="收割甘蔗的古巴农民">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6D557B43-72F4-4793-8A28-DF3FA5CD25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80063" y="1484313"/>
            <a:ext cx="3513137"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4" descr="古巴的甘蔗收割">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F459CA19-FB49-45BD-A9BE-91E51A471F4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781300"/>
            <a:ext cx="5397500" cy="404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descr="咖啡豆">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744DE66B-29B0-4845-9307-3E3E998687B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36513"/>
            <a:ext cx="3779838"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Rectangle 6">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9FAF2BB3-A613-4C56-A29C-CDD42C5E9BDA}"/>
              </a:ext>
            </a:extLst>
          </p:cNvPr>
          <p:cNvSpPr>
            <a:spLocks noChangeArrowheads="1"/>
          </p:cNvSpPr>
          <p:nvPr/>
        </p:nvSpPr>
        <p:spPr bwMode="auto">
          <a:xfrm>
            <a:off x="3669110" y="434975"/>
            <a:ext cx="615553" cy="1554163"/>
          </a:xfrm>
          <a:prstGeom prst="rect">
            <a:avLst/>
          </a:prstGeom>
          <a:noFill/>
          <a:ln w="9525">
            <a:noFill/>
            <a:miter lim="800000"/>
          </a:ln>
          <a:effectLst/>
        </p:spPr>
        <p:txBody>
          <a:bodyPr vert="eaVert">
            <a:spAutoFit/>
          </a:bodyPr>
          <a:lstStyle>
            <a:defPPr/>
          </a:lstStyle>
          <a:p>
            <a:pPr eaLnBrk="1" hangingPunct="1">
              <a:buFont typeface="Arial" panose="020B0604020202020204" pitchFamily="34" charset="0"/>
              <a:buNone/>
              <a:defRPr/>
            </a:pPr>
            <a:r>
              <a:rPr lang="zh-CN" sz="2800" dirty="0">
                <a:solidFill>
                  <a:srgbClr val="0221DE"/>
                </a:solidFill>
                <a:effectLst>
                  <a:outerShdw blurRad="38100" dist="38100" dir="2700000" algn="tl">
                    <a:srgbClr val="C0C0C0"/>
                  </a:outerShdw>
                </a:effectLst>
                <a:latin typeface="Verdana" panose="020B0604030504040204" pitchFamily="34" charset="0"/>
                <a:ea typeface="黑体" panose="02010609060101010101" pitchFamily="49" charset="-122"/>
              </a:rPr>
              <a:t>咖 啡</a:t>
            </a:r>
          </a:p>
        </p:txBody>
      </p:sp>
    </p:spTree>
    <p:extLst>
      <p:ext uri="{BB962C8B-B14F-4D97-AF65-F5344CB8AC3E}">
        <p14:creationId xmlns:p14="http://schemas.microsoft.com/office/powerpoint/2010/main" val="620952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无标题">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06FC8DAB-6758-46AB-B77E-711F71170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9700" y="0"/>
            <a:ext cx="3924300"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3" descr="无标题">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473C3615-3A6A-40C1-AE69-B54B43A50D6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3538538"/>
            <a:ext cx="5003800"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descr="无标题">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F7B3D29A-3C0A-4D54-8960-85B3FF99610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0"/>
            <a:ext cx="5219700"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descr="无标题">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870A998A-8EB9-41F9-BB8C-95A077AFEEA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932363" y="3078163"/>
            <a:ext cx="4211637" cy="377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6">
            <a:extLst>
              <a:ext uri="{FF2B5EF4-FFF2-40B4-BE49-F238E27FC236}">
                <a16:creationId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16="http://schemas.microsoft.com/office/drawing/2014/main" id="{C8E0ABDE-E405-45B5-8776-E34185989650}"/>
              </a:ext>
            </a:extLst>
          </p:cNvPr>
          <p:cNvSpPr>
            <a:spLocks noChangeArrowheads="1"/>
          </p:cNvSpPr>
          <p:nvPr/>
        </p:nvSpPr>
        <p:spPr bwMode="auto">
          <a:xfrm>
            <a:off x="611188" y="333375"/>
            <a:ext cx="3384550" cy="519113"/>
          </a:xfrm>
          <a:prstGeom prst="rect">
            <a:avLst/>
          </a:prstGeom>
          <a:noFill/>
          <a:ln w="9525">
            <a:noFill/>
            <a:miter lim="800000"/>
          </a:ln>
          <a:effectLst/>
        </p:spPr>
        <p:txBody>
          <a:bodyPr wrap="none">
            <a:spAutoFit/>
          </a:bodyPr>
          <a:lstStyle>
            <a:defPPr/>
          </a:lstStyle>
          <a:p>
            <a:pPr eaLnBrk="1" hangingPunct="1">
              <a:buFont typeface="Arial" panose="020B0604020202020204" pitchFamily="34" charset="0"/>
              <a:buNone/>
              <a:defRPr/>
            </a:pPr>
            <a:r>
              <a:rPr lang="zh-CN" sz="2800" dirty="0">
                <a:solidFill>
                  <a:srgbClr val="0221DE"/>
                </a:solidFill>
                <a:latin typeface="Verdana" panose="020B0604030504040204" pitchFamily="34" charset="0"/>
                <a:ea typeface="黑体" panose="02010609060101010101" pitchFamily="49" charset="-122"/>
              </a:rPr>
              <a:t>玉米为主的粮食作物</a:t>
            </a:r>
          </a:p>
        </p:txBody>
      </p:sp>
    </p:spTree>
    <p:extLst>
      <p:ext uri="{BB962C8B-B14F-4D97-AF65-F5344CB8AC3E}">
        <p14:creationId xmlns:p14="http://schemas.microsoft.com/office/powerpoint/2010/main" val="2310973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商品谷物农业"/>
          <p:cNvPicPr>
            <a:picLocks noChangeAspect="1" noChangeArrowheads="1"/>
          </p:cNvPicPr>
          <p:nvPr/>
        </p:nvPicPr>
        <p:blipFill>
          <a:blip r:embed="rId2">
            <a:extLst>
              <a:ext uri="{28A0092B-C50C-407E-A947-70E740481C1C}">
                <a14:useLocalDpi xmlns:a14="http://schemas.microsoft.com/office/drawing/2010/main" val="0"/>
              </a:ext>
            </a:extLst>
          </a:blip>
          <a:srcRect l="844" t="2678" r="1688" b="2678"/>
          <a:stretch>
            <a:fillRect/>
          </a:stretch>
        </p:blipFill>
        <p:spPr bwMode="auto">
          <a:xfrm>
            <a:off x="1143000" y="838200"/>
            <a:ext cx="6691313" cy="4244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35" name="Text Box 3"/>
          <p:cNvSpPr txBox="1">
            <a:spLocks noChangeArrowheads="1"/>
          </p:cNvSpPr>
          <p:nvPr/>
        </p:nvSpPr>
        <p:spPr bwMode="auto">
          <a:xfrm>
            <a:off x="990600" y="0"/>
            <a:ext cx="7156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4000" b="1">
                <a:solidFill>
                  <a:srgbClr val="660066"/>
                </a:solidFill>
                <a:latin typeface="Times New Roman" panose="02020603050405020304" pitchFamily="18" charset="0"/>
                <a:ea typeface="黑体" panose="02010609060101010101" pitchFamily="49" charset="-122"/>
              </a:rPr>
              <a:t>商品谷物农业</a:t>
            </a:r>
          </a:p>
        </p:txBody>
      </p:sp>
      <p:sp>
        <p:nvSpPr>
          <p:cNvPr id="18436" name="Text Box 4"/>
          <p:cNvSpPr txBox="1">
            <a:spLocks noChangeArrowheads="1"/>
          </p:cNvSpPr>
          <p:nvPr/>
        </p:nvSpPr>
        <p:spPr bwMode="auto">
          <a:xfrm>
            <a:off x="1143000" y="5029200"/>
            <a:ext cx="8915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黑体" panose="02010609060101010101" pitchFamily="49" charset="-122"/>
                <a:ea typeface="黑体" panose="02010609060101010101" pitchFamily="49" charset="-122"/>
              </a:rPr>
              <a:t>农作物：</a:t>
            </a:r>
            <a:r>
              <a:rPr lang="zh-CN" altLang="en-US" sz="2800" b="1" dirty="0">
                <a:solidFill>
                  <a:srgbClr val="FF0000"/>
                </a:solidFill>
                <a:latin typeface="黑体" panose="02010609060101010101" pitchFamily="49" charset="-122"/>
                <a:ea typeface="黑体" panose="02010609060101010101" pitchFamily="49" charset="-122"/>
              </a:rPr>
              <a:t>小麦 玉米 </a:t>
            </a:r>
            <a:endParaRPr lang="zh-CN" altLang="en-US" sz="2800" b="1" dirty="0">
              <a:latin typeface="黑体" panose="02010609060101010101" pitchFamily="49" charset="-122"/>
              <a:ea typeface="黑体" panose="02010609060101010101" pitchFamily="49" charset="-122"/>
            </a:endParaRPr>
          </a:p>
          <a:p>
            <a:pPr eaLnBrk="1" hangingPunct="1"/>
            <a:r>
              <a:rPr lang="zh-CN" altLang="en-US" sz="2800" b="1" dirty="0">
                <a:latin typeface="黑体" panose="02010609060101010101" pitchFamily="49" charset="-122"/>
                <a:ea typeface="黑体" panose="02010609060101010101" pitchFamily="49" charset="-122"/>
              </a:rPr>
              <a:t>主要分布区</a:t>
            </a:r>
          </a:p>
          <a:p>
            <a:pPr eaLnBrk="1" hangingPunct="1"/>
            <a:r>
              <a:rPr lang="zh-CN" altLang="en-US" sz="2800" b="1" dirty="0">
                <a:solidFill>
                  <a:srgbClr val="FF0000"/>
                </a:solidFill>
                <a:latin typeface="黑体" panose="02010609060101010101" pitchFamily="49" charset="-122"/>
                <a:ea typeface="黑体" panose="02010609060101010101" pitchFamily="49" charset="-122"/>
              </a:rPr>
              <a:t>美国 加拿大 阿根廷 澳大利亚 法国  </a:t>
            </a:r>
          </a:p>
          <a:p>
            <a:pPr eaLnBrk="1" hangingPunct="1"/>
            <a:r>
              <a:rPr lang="zh-CN" altLang="en-US" sz="2800" b="1" dirty="0">
                <a:solidFill>
                  <a:srgbClr val="FF0000"/>
                </a:solidFill>
                <a:latin typeface="黑体" panose="02010609060101010101" pitchFamily="49" charset="-122"/>
                <a:ea typeface="黑体" panose="02010609060101010101" pitchFamily="49" charset="-122"/>
              </a:rPr>
              <a:t>中国东北、新疆（国营农场）</a:t>
            </a:r>
          </a:p>
        </p:txBody>
      </p:sp>
    </p:spTree>
    <p:extLst>
      <p:ext uri="{BB962C8B-B14F-4D97-AF65-F5344CB8AC3E}">
        <p14:creationId xmlns:p14="http://schemas.microsoft.com/office/powerpoint/2010/main" val="103481434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oup 10"/>
          <p:cNvGrpSpPr/>
          <p:nvPr/>
        </p:nvGrpSpPr>
        <p:grpSpPr>
          <a:xfrm>
            <a:off x="296794" y="1269445"/>
            <a:ext cx="4438112" cy="4502944"/>
            <a:chOff x="-582" y="-223"/>
            <a:chExt cx="3780" cy="3782"/>
          </a:xfrm>
        </p:grpSpPr>
        <p:pic>
          <p:nvPicPr>
            <p:cNvPr id="2097167" name="Picture 11" descr="113636"/>
            <p:cNvPicPr>
              <a:picLocks noChangeAspect="1"/>
            </p:cNvPicPr>
            <p:nvPr/>
          </p:nvPicPr>
          <p:blipFill>
            <a:blip r:embed="rId3">
              <a:lum bright="-17999" contrast="42000"/>
            </a:blip>
            <a:stretch>
              <a:fillRect/>
            </a:stretch>
          </p:blipFill>
          <p:spPr>
            <a:xfrm>
              <a:off x="-582" y="-223"/>
              <a:ext cx="3243" cy="3430"/>
            </a:xfrm>
            <a:prstGeom prst="rect">
              <a:avLst/>
            </a:prstGeom>
            <a:noFill/>
            <a:ln w="9525">
              <a:solidFill>
                <a:schemeClr val="tx1"/>
              </a:solidFill>
            </a:ln>
          </p:spPr>
        </p:pic>
        <p:sp>
          <p:nvSpPr>
            <p:cNvPr id="1048714" name="Line 12"/>
            <p:cNvSpPr/>
            <p:nvPr/>
          </p:nvSpPr>
          <p:spPr>
            <a:xfrm>
              <a:off x="0" y="1933"/>
              <a:ext cx="3198" cy="0"/>
            </a:xfrm>
            <a:prstGeom prst="line">
              <a:avLst/>
            </a:prstGeom>
            <a:ln w="38100" cap="flat" cmpd="sng">
              <a:solidFill>
                <a:schemeClr val="bg1"/>
              </a:solidFill>
              <a:prstDash val="solid"/>
              <a:headEnd type="none" w="med" len="med"/>
              <a:tailEnd type="none" w="med" len="med"/>
            </a:ln>
          </p:spPr>
        </p:sp>
        <p:sp>
          <p:nvSpPr>
            <p:cNvPr id="1048715" name="Line 13"/>
            <p:cNvSpPr/>
            <p:nvPr/>
          </p:nvSpPr>
          <p:spPr>
            <a:xfrm>
              <a:off x="2245" y="164"/>
              <a:ext cx="45" cy="3357"/>
            </a:xfrm>
            <a:prstGeom prst="line">
              <a:avLst/>
            </a:prstGeom>
            <a:ln w="38100" cap="flat" cmpd="sng">
              <a:solidFill>
                <a:schemeClr val="bg1"/>
              </a:solidFill>
              <a:prstDash val="solid"/>
              <a:headEnd type="none" w="med" len="med"/>
              <a:tailEnd type="none" w="med" len="med"/>
            </a:ln>
          </p:spPr>
        </p:sp>
        <p:sp>
          <p:nvSpPr>
            <p:cNvPr id="1048716" name="Line 14"/>
            <p:cNvSpPr/>
            <p:nvPr/>
          </p:nvSpPr>
          <p:spPr>
            <a:xfrm>
              <a:off x="930" y="210"/>
              <a:ext cx="45" cy="3311"/>
            </a:xfrm>
            <a:prstGeom prst="line">
              <a:avLst/>
            </a:prstGeom>
            <a:ln w="38100" cap="flat" cmpd="sng">
              <a:solidFill>
                <a:schemeClr val="bg1"/>
              </a:solidFill>
              <a:prstDash val="solid"/>
              <a:headEnd type="none" w="med" len="med"/>
              <a:tailEnd type="none" w="med" len="med"/>
            </a:ln>
          </p:spPr>
        </p:sp>
        <p:sp>
          <p:nvSpPr>
            <p:cNvPr id="1048717" name="Text Box 15"/>
            <p:cNvSpPr txBox="1"/>
            <p:nvPr/>
          </p:nvSpPr>
          <p:spPr>
            <a:xfrm>
              <a:off x="-420" y="1788"/>
              <a:ext cx="661" cy="310"/>
            </a:xfrm>
            <a:prstGeom prst="rect">
              <a:avLst/>
            </a:prstGeom>
            <a:noFill/>
            <a:ln w="9525">
              <a:noFill/>
            </a:ln>
          </p:spPr>
          <p:txBody>
            <a:bodyPr wrap="none">
              <a:spAutoFit/>
            </a:bodyPr>
            <a:lstStyle/>
            <a:p>
              <a:r>
                <a:rPr lang="en-US" altLang="zh-CN" b="1" dirty="0">
                  <a:solidFill>
                    <a:schemeClr val="bg1"/>
                  </a:solidFill>
                  <a:latin typeface="Times New Roman" panose="02020603050405020304" charset="0"/>
                </a:rPr>
                <a:t>60</a:t>
              </a:r>
              <a:r>
                <a:rPr lang="zh-CN" altLang="en-US" b="1" dirty="0">
                  <a:solidFill>
                    <a:schemeClr val="bg1"/>
                  </a:solidFill>
                  <a:latin typeface="Times New Roman" panose="02020603050405020304" charset="0"/>
                </a:rPr>
                <a:t>°</a:t>
              </a:r>
              <a:r>
                <a:rPr lang="en-US" altLang="zh-CN" b="1" dirty="0">
                  <a:solidFill>
                    <a:schemeClr val="bg1"/>
                  </a:solidFill>
                  <a:latin typeface="Times New Roman" panose="02020603050405020304" charset="0"/>
                </a:rPr>
                <a:t>S</a:t>
              </a:r>
            </a:p>
          </p:txBody>
        </p:sp>
        <p:sp>
          <p:nvSpPr>
            <p:cNvPr id="1048718" name="Text Box 16"/>
            <p:cNvSpPr txBox="1"/>
            <p:nvPr/>
          </p:nvSpPr>
          <p:spPr>
            <a:xfrm>
              <a:off x="1965" y="3249"/>
              <a:ext cx="748" cy="310"/>
            </a:xfrm>
            <a:prstGeom prst="rect">
              <a:avLst/>
            </a:prstGeom>
            <a:solidFill>
              <a:schemeClr val="bg1"/>
            </a:solidFill>
            <a:ln w="9525">
              <a:noFill/>
            </a:ln>
          </p:spPr>
          <p:txBody>
            <a:bodyPr wrap="none">
              <a:spAutoFit/>
            </a:bodyPr>
            <a:lstStyle/>
            <a:p>
              <a:r>
                <a:rPr lang="en-US" altLang="zh-CN" b="1" dirty="0">
                  <a:latin typeface="Times New Roman" panose="02020603050405020304" charset="0"/>
                </a:rPr>
                <a:t>60</a:t>
              </a:r>
              <a:r>
                <a:rPr lang="zh-CN" altLang="en-US" b="1" dirty="0">
                  <a:latin typeface="Times New Roman" panose="02020603050405020304" charset="0"/>
                </a:rPr>
                <a:t>°</a:t>
              </a:r>
              <a:r>
                <a:rPr lang="en-US" altLang="zh-CN" b="1" dirty="0">
                  <a:latin typeface="Times New Roman" panose="02020603050405020304" charset="0"/>
                </a:rPr>
                <a:t>W</a:t>
              </a:r>
            </a:p>
          </p:txBody>
        </p:sp>
        <p:sp>
          <p:nvSpPr>
            <p:cNvPr id="1048719" name="Text Box 17"/>
            <p:cNvSpPr txBox="1"/>
            <p:nvPr/>
          </p:nvSpPr>
          <p:spPr>
            <a:xfrm>
              <a:off x="695" y="3249"/>
              <a:ext cx="748" cy="310"/>
            </a:xfrm>
            <a:prstGeom prst="rect">
              <a:avLst/>
            </a:prstGeom>
            <a:solidFill>
              <a:schemeClr val="bg1"/>
            </a:solidFill>
            <a:ln w="9525">
              <a:noFill/>
            </a:ln>
          </p:spPr>
          <p:txBody>
            <a:bodyPr wrap="none">
              <a:spAutoFit/>
            </a:bodyPr>
            <a:lstStyle/>
            <a:p>
              <a:r>
                <a:rPr lang="en-US" altLang="zh-CN" b="1" dirty="0">
                  <a:latin typeface="Times New Roman" panose="02020603050405020304" charset="0"/>
                </a:rPr>
                <a:t>80</a:t>
              </a:r>
              <a:r>
                <a:rPr lang="zh-CN" altLang="en-US" b="1" dirty="0">
                  <a:latin typeface="Times New Roman" panose="02020603050405020304" charset="0"/>
                </a:rPr>
                <a:t>°</a:t>
              </a:r>
              <a:r>
                <a:rPr lang="en-US" altLang="zh-CN" b="1" dirty="0">
                  <a:latin typeface="Times New Roman" panose="02020603050405020304" charset="0"/>
                </a:rPr>
                <a:t>W</a:t>
              </a:r>
            </a:p>
          </p:txBody>
        </p:sp>
      </p:grpSp>
      <p:sp>
        <p:nvSpPr>
          <p:cNvPr id="1048720" name="Text Box 7"/>
          <p:cNvSpPr txBox="1"/>
          <p:nvPr/>
        </p:nvSpPr>
        <p:spPr>
          <a:xfrm>
            <a:off x="2534365" y="2253377"/>
            <a:ext cx="1134665" cy="415498"/>
          </a:xfrm>
          <a:prstGeom prst="rect">
            <a:avLst/>
          </a:prstGeom>
          <a:noFill/>
          <a:ln w="9525">
            <a:noFill/>
          </a:ln>
        </p:spPr>
        <p:txBody>
          <a:bodyPr>
            <a:spAutoFit/>
          </a:bodyPr>
          <a:lstStyle/>
          <a:p>
            <a:pPr>
              <a:spcBef>
                <a:spcPct val="50000"/>
              </a:spcBef>
            </a:pPr>
            <a:r>
              <a:rPr lang="zh-CN" altLang="en-US" sz="2100" b="1" dirty="0">
                <a:solidFill>
                  <a:schemeClr val="bg1"/>
                </a:solidFill>
                <a:latin typeface="Arial" panose="020B0604020202020204" pitchFamily="34" charset="0"/>
                <a:ea typeface="黑体" panose="02010609060101010101" pitchFamily="2" charset="-122"/>
              </a:rPr>
              <a:t>火地岛</a:t>
            </a:r>
          </a:p>
        </p:txBody>
      </p:sp>
      <p:sp>
        <p:nvSpPr>
          <p:cNvPr id="1048721" name="Rectangle 9"/>
          <p:cNvSpPr/>
          <p:nvPr/>
        </p:nvSpPr>
        <p:spPr>
          <a:xfrm>
            <a:off x="4293394" y="1854771"/>
            <a:ext cx="4774406" cy="3000821"/>
          </a:xfrm>
          <a:prstGeom prst="rect">
            <a:avLst/>
          </a:prstGeom>
          <a:noFill/>
          <a:ln w="9525">
            <a:noFill/>
          </a:ln>
        </p:spPr>
        <p:txBody>
          <a:bodyPr wrap="square" anchor="ctr">
            <a:spAutoFit/>
          </a:bodyPr>
          <a:lstStyle/>
          <a:p>
            <a:r>
              <a:rPr lang="zh-CN" altLang="en-US" sz="2100" b="1" dirty="0">
                <a:solidFill>
                  <a:srgbClr val="FF0000"/>
                </a:solidFill>
                <a:latin typeface="黑体" panose="02010609060101010101" pitchFamily="2" charset="-122"/>
                <a:ea typeface="黑体" panose="02010609060101010101" pitchFamily="2" charset="-122"/>
                <a:cs typeface="黑体" panose="02010609060101010101" pitchFamily="2" charset="-122"/>
              </a:rPr>
              <a:t>德雷克海峡</a:t>
            </a:r>
            <a:r>
              <a:rPr lang="zh-CN" altLang="en-US" sz="2100" b="1" dirty="0">
                <a:latin typeface="黑体" panose="02010609060101010101" pitchFamily="2" charset="-122"/>
                <a:ea typeface="黑体" panose="02010609060101010101" pitchFamily="2" charset="-122"/>
                <a:cs typeface="黑体" panose="02010609060101010101" pitchFamily="2" charset="-122"/>
              </a:rPr>
              <a:t>位于</a:t>
            </a:r>
            <a:r>
              <a:rPr lang="zh-CN" altLang="en-US" sz="2100" b="1" dirty="0">
                <a:solidFill>
                  <a:srgbClr val="FF0000"/>
                </a:solidFill>
                <a:latin typeface="黑体" panose="02010609060101010101" pitchFamily="2" charset="-122"/>
                <a:ea typeface="黑体" panose="02010609060101010101" pitchFamily="2" charset="-122"/>
                <a:cs typeface="黑体" panose="02010609060101010101" pitchFamily="2" charset="-122"/>
              </a:rPr>
              <a:t>南美洲最南端和南极半岛之间</a:t>
            </a:r>
            <a:r>
              <a:rPr lang="zh-CN" altLang="en-US" sz="2100" b="1" dirty="0" smtClean="0">
                <a:latin typeface="黑体" panose="02010609060101010101" pitchFamily="2" charset="-122"/>
                <a:ea typeface="黑体" panose="02010609060101010101" pitchFamily="2" charset="-122"/>
                <a:cs typeface="黑体" panose="02010609060101010101" pitchFamily="2" charset="-122"/>
              </a:rPr>
              <a:t>，在</a:t>
            </a:r>
            <a:r>
              <a:rPr lang="zh-CN" altLang="en-US" sz="2100" b="1" dirty="0">
                <a:latin typeface="黑体" panose="02010609060101010101" pitchFamily="2" charset="-122"/>
                <a:ea typeface="黑体" panose="02010609060101010101" pitchFamily="2" charset="-122"/>
                <a:cs typeface="黑体" panose="02010609060101010101" pitchFamily="2" charset="-122"/>
              </a:rPr>
              <a:t>巴拿马运河开凿之前，德雷克海峡是沟通太平洋和大西洋的重要海上通道之一。海峡内聚集了太平洋和大西洋的所有飓风狂浪，一年</a:t>
            </a:r>
            <a:r>
              <a:rPr lang="en-US" altLang="zh-CN" sz="2100" b="1" dirty="0">
                <a:latin typeface="黑体" panose="02010609060101010101" pitchFamily="2" charset="-122"/>
                <a:ea typeface="黑体" panose="02010609060101010101" pitchFamily="2" charset="-122"/>
                <a:cs typeface="黑体" panose="02010609060101010101" pitchFamily="2" charset="-122"/>
              </a:rPr>
              <a:t>365</a:t>
            </a:r>
            <a:r>
              <a:rPr lang="zh-CN" altLang="en-US" sz="2100" b="1" dirty="0">
                <a:latin typeface="黑体" panose="02010609060101010101" pitchFamily="2" charset="-122"/>
                <a:ea typeface="黑体" panose="02010609060101010101" pitchFamily="2" charset="-122"/>
                <a:cs typeface="黑体" panose="02010609060101010101" pitchFamily="2" charset="-122"/>
              </a:rPr>
              <a:t>天，风力都在八级以上</a:t>
            </a:r>
            <a:r>
              <a:rPr lang="zh-CN" altLang="en-US" sz="2100" b="1" dirty="0" smtClean="0">
                <a:latin typeface="黑体" panose="02010609060101010101" pitchFamily="2" charset="-122"/>
                <a:ea typeface="黑体" panose="02010609060101010101" pitchFamily="2" charset="-122"/>
                <a:cs typeface="黑体" panose="02010609060101010101" pitchFamily="2" charset="-122"/>
              </a:rPr>
              <a:t>。历史上</a:t>
            </a:r>
            <a:r>
              <a:rPr lang="zh-CN" altLang="en-US" sz="2100" b="1" dirty="0">
                <a:latin typeface="黑体" panose="02010609060101010101" pitchFamily="2" charset="-122"/>
                <a:ea typeface="黑体" panose="02010609060101010101" pitchFamily="2" charset="-122"/>
                <a:cs typeface="黑体" panose="02010609060101010101" pitchFamily="2" charset="-122"/>
              </a:rPr>
              <a:t>曾让无数船只在此倾覆海底。于是，德雷克海峡被人称之为</a:t>
            </a:r>
            <a:r>
              <a:rPr lang="zh-CN" altLang="en-US" sz="2100" b="1" dirty="0">
                <a:solidFill>
                  <a:srgbClr val="FF0000"/>
                </a:solidFill>
                <a:latin typeface="黑体" panose="02010609060101010101" pitchFamily="2" charset="-122"/>
                <a:ea typeface="黑体" panose="02010609060101010101" pitchFamily="2" charset="-122"/>
                <a:cs typeface="黑体" panose="02010609060101010101" pitchFamily="2" charset="-122"/>
              </a:rPr>
              <a:t>“杀人的西风带”</a:t>
            </a:r>
            <a:r>
              <a:rPr lang="zh-CN" altLang="en-US" sz="2100" b="1" dirty="0">
                <a:latin typeface="黑体" panose="02010609060101010101" pitchFamily="2" charset="-122"/>
                <a:ea typeface="黑体" panose="02010609060101010101" pitchFamily="2" charset="-122"/>
                <a:cs typeface="黑体" panose="02010609060101010101" pitchFamily="2" charset="-122"/>
              </a:rPr>
              <a:t>、</a:t>
            </a:r>
            <a:r>
              <a:rPr lang="zh-CN" altLang="en-US" sz="2100" b="1" dirty="0">
                <a:solidFill>
                  <a:srgbClr val="FF0000"/>
                </a:solidFill>
                <a:latin typeface="黑体" panose="02010609060101010101" pitchFamily="2" charset="-122"/>
                <a:ea typeface="黑体" panose="02010609060101010101" pitchFamily="2" charset="-122"/>
                <a:cs typeface="黑体" panose="02010609060101010101" pitchFamily="2" charset="-122"/>
              </a:rPr>
              <a:t>“暴风走廊”</a:t>
            </a:r>
            <a:r>
              <a:rPr lang="zh-CN" altLang="en-US" sz="2100" b="1" dirty="0">
                <a:latin typeface="黑体" panose="02010609060101010101" pitchFamily="2" charset="-122"/>
                <a:ea typeface="黑体" panose="02010609060101010101" pitchFamily="2" charset="-122"/>
                <a:cs typeface="黑体" panose="02010609060101010101" pitchFamily="2" charset="-122"/>
              </a:rPr>
              <a:t>、</a:t>
            </a:r>
            <a:r>
              <a:rPr lang="zh-CN" altLang="en-US" sz="2100" b="1" dirty="0" smtClean="0">
                <a:solidFill>
                  <a:srgbClr val="FF0000"/>
                </a:solidFill>
                <a:latin typeface="黑体" panose="02010609060101010101" pitchFamily="2" charset="-122"/>
                <a:ea typeface="黑体" panose="02010609060101010101" pitchFamily="2" charset="-122"/>
                <a:cs typeface="黑体" panose="02010609060101010101" pitchFamily="2" charset="-122"/>
              </a:rPr>
              <a:t>“魔鬼海峡”</a:t>
            </a:r>
            <a:r>
              <a:rPr lang="zh-CN" altLang="en-US" sz="2100" b="1" dirty="0" smtClean="0">
                <a:latin typeface="黑体" panose="02010609060101010101" pitchFamily="2" charset="-122"/>
                <a:ea typeface="黑体" panose="02010609060101010101" pitchFamily="2" charset="-122"/>
                <a:cs typeface="黑体" panose="02010609060101010101" pitchFamily="2" charset="-122"/>
              </a:rPr>
              <a:t> 。  </a:t>
            </a:r>
            <a:endParaRPr lang="zh-CN" altLang="en-US" sz="2100" b="1" dirty="0">
              <a:latin typeface="黑体" panose="02010609060101010101" pitchFamily="2" charset="-122"/>
              <a:ea typeface="黑体" panose="02010609060101010101" pitchFamily="2" charset="-122"/>
              <a:cs typeface="黑体" panose="02010609060101010101" pitchFamily="2" charset="-122"/>
            </a:endParaRPr>
          </a:p>
        </p:txBody>
      </p:sp>
    </p:spTree>
    <p:extLst>
      <p:ext uri="{BB962C8B-B14F-4D97-AF65-F5344CB8AC3E}">
        <p14:creationId xmlns:p14="http://schemas.microsoft.com/office/powerpoint/2010/main" val="103635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48720">
                                            <p:txEl>
                                              <p:pRg st="0" end="0"/>
                                            </p:txEl>
                                          </p:spTgt>
                                        </p:tgtEl>
                                        <p:attrNameLst>
                                          <p:attrName>style.visibility</p:attrName>
                                        </p:attrNameLst>
                                      </p:cBhvr>
                                      <p:to>
                                        <p:strVal val="visible"/>
                                      </p:to>
                                    </p:set>
                                    <p:anim calcmode="lin" valueType="num">
                                      <p:cBhvr>
                                        <p:cTn id="7" dur="500" fill="hold"/>
                                        <p:tgtEl>
                                          <p:spTgt spid="104872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4872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checkerboard(across)">
                                      <p:cBhvr>
                                        <p:cTn id="13" dur="500"/>
                                        <p:tgtEl>
                                          <p:spTgt spid="15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048721"/>
                                        </p:tgtEl>
                                        <p:attrNameLst>
                                          <p:attrName>style.visibility</p:attrName>
                                        </p:attrNameLst>
                                      </p:cBhvr>
                                      <p:to>
                                        <p:strVal val="visible"/>
                                      </p:to>
                                    </p:set>
                                    <p:animEffect transition="in" filter="box(in)">
                                      <p:cBhvr>
                                        <p:cTn id="18" dur="500"/>
                                        <p:tgtEl>
                                          <p:spTgt spid="1048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大牧场放牧业分布"/>
          <p:cNvPicPr>
            <a:picLocks noChangeAspect="1" noChangeArrowheads="1"/>
          </p:cNvPicPr>
          <p:nvPr/>
        </p:nvPicPr>
        <p:blipFill>
          <a:blip r:embed="rId3">
            <a:extLst>
              <a:ext uri="{28A0092B-C50C-407E-A947-70E740481C1C}">
                <a14:useLocalDpi xmlns:a14="http://schemas.microsoft.com/office/drawing/2010/main" val="0"/>
              </a:ext>
            </a:extLst>
          </a:blip>
          <a:srcRect l="2563" t="15840" r="1709" b="4950"/>
          <a:stretch>
            <a:fillRect/>
          </a:stretch>
        </p:blipFill>
        <p:spPr bwMode="auto">
          <a:xfrm>
            <a:off x="800100" y="1628775"/>
            <a:ext cx="7543800"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 Box 3"/>
          <p:cNvSpPr txBox="1">
            <a:spLocks noChangeArrowheads="1"/>
          </p:cNvSpPr>
          <p:nvPr/>
        </p:nvSpPr>
        <p:spPr bwMode="auto">
          <a:xfrm>
            <a:off x="304800" y="304800"/>
            <a:ext cx="2667000" cy="5191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chemeClr val="bg1"/>
                </a:solidFill>
                <a:latin typeface="Times New Roman" panose="02020603050405020304" pitchFamily="18" charset="0"/>
                <a:ea typeface="黑体" panose="02010609060101010101" pitchFamily="49" charset="-122"/>
              </a:rPr>
              <a:t>大牧场放牧业</a:t>
            </a:r>
          </a:p>
        </p:txBody>
      </p:sp>
      <p:sp>
        <p:nvSpPr>
          <p:cNvPr id="40964" name="Text Box 4"/>
          <p:cNvSpPr txBox="1">
            <a:spLocks noChangeArrowheads="1"/>
          </p:cNvSpPr>
          <p:nvPr/>
        </p:nvSpPr>
        <p:spPr bwMode="auto">
          <a:xfrm>
            <a:off x="762000" y="990600"/>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黑体" panose="02010609060101010101" pitchFamily="49" charset="-122"/>
                <a:ea typeface="黑体" panose="02010609060101010101" pitchFamily="49" charset="-122"/>
              </a:rPr>
              <a:t>1.</a:t>
            </a:r>
            <a:r>
              <a:rPr kumimoji="1" lang="zh-CN" altLang="en-US" sz="2400" b="1">
                <a:latin typeface="黑体" panose="02010609060101010101" pitchFamily="49" charset="-122"/>
                <a:ea typeface="黑体" panose="02010609060101010101" pitchFamily="49" charset="-122"/>
              </a:rPr>
              <a:t>世界大牧场放牧业的分布</a:t>
            </a:r>
          </a:p>
        </p:txBody>
      </p:sp>
      <p:grpSp>
        <p:nvGrpSpPr>
          <p:cNvPr id="2" name="Group 5"/>
          <p:cNvGrpSpPr>
            <a:grpSpLocks/>
          </p:cNvGrpSpPr>
          <p:nvPr/>
        </p:nvGrpSpPr>
        <p:grpSpPr bwMode="auto">
          <a:xfrm>
            <a:off x="4572000" y="381000"/>
            <a:ext cx="1981200" cy="2362200"/>
            <a:chOff x="2880" y="240"/>
            <a:chExt cx="1248" cy="1392"/>
          </a:xfrm>
        </p:grpSpPr>
        <p:sp>
          <p:nvSpPr>
            <p:cNvPr id="10258" name="Text Box 6"/>
            <p:cNvSpPr txBox="1">
              <a:spLocks noChangeArrowheads="1"/>
            </p:cNvSpPr>
            <p:nvPr/>
          </p:nvSpPr>
          <p:spPr bwMode="auto">
            <a:xfrm>
              <a:off x="2880" y="336"/>
              <a:ext cx="432" cy="21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b="1">
                  <a:solidFill>
                    <a:schemeClr val="bg1"/>
                  </a:solidFill>
                  <a:latin typeface="Times New Roman" panose="02020603050405020304" pitchFamily="18" charset="0"/>
                </a:rPr>
                <a:t>美国</a:t>
              </a:r>
            </a:p>
          </p:txBody>
        </p:sp>
        <p:pic>
          <p:nvPicPr>
            <p:cNvPr id="10259" name="Picture 7" descr="点击放大">
              <a:hlinkClick r:id="rId4"/>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64" y="240"/>
              <a:ext cx="727"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Line 8"/>
            <p:cNvSpPr>
              <a:spLocks noChangeShapeType="1"/>
            </p:cNvSpPr>
            <p:nvPr/>
          </p:nvSpPr>
          <p:spPr bwMode="auto">
            <a:xfrm>
              <a:off x="3600" y="768"/>
              <a:ext cx="528" cy="864"/>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Group 9"/>
          <p:cNvGrpSpPr>
            <a:grpSpLocks/>
          </p:cNvGrpSpPr>
          <p:nvPr/>
        </p:nvGrpSpPr>
        <p:grpSpPr bwMode="auto">
          <a:xfrm>
            <a:off x="6934200" y="5029200"/>
            <a:ext cx="2024063" cy="1581150"/>
            <a:chOff x="4368" y="3216"/>
            <a:chExt cx="1275" cy="948"/>
          </a:xfrm>
        </p:grpSpPr>
        <p:sp>
          <p:nvSpPr>
            <p:cNvPr id="10255" name="Text Box 10"/>
            <p:cNvSpPr txBox="1">
              <a:spLocks noChangeArrowheads="1"/>
            </p:cNvSpPr>
            <p:nvPr/>
          </p:nvSpPr>
          <p:spPr bwMode="auto">
            <a:xfrm>
              <a:off x="4368" y="3744"/>
              <a:ext cx="60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b="1">
                  <a:solidFill>
                    <a:schemeClr val="bg1"/>
                  </a:solidFill>
                  <a:latin typeface="Times New Roman" panose="02020603050405020304" pitchFamily="18" charset="0"/>
                </a:rPr>
                <a:t>阿根廷</a:t>
              </a:r>
            </a:p>
          </p:txBody>
        </p:sp>
        <p:pic>
          <p:nvPicPr>
            <p:cNvPr id="10256" name="Picture 11" descr="点击放大">
              <a:hlinkClick r:id="rId4"/>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4" y="3648"/>
              <a:ext cx="699"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7" name="Line 12"/>
            <p:cNvSpPr>
              <a:spLocks noChangeShapeType="1"/>
            </p:cNvSpPr>
            <p:nvPr/>
          </p:nvSpPr>
          <p:spPr bwMode="auto">
            <a:xfrm flipH="1" flipV="1">
              <a:off x="4704" y="3216"/>
              <a:ext cx="288" cy="576"/>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0973" name="Text Box 13"/>
          <p:cNvSpPr txBox="1">
            <a:spLocks noChangeArrowheads="1"/>
          </p:cNvSpPr>
          <p:nvPr/>
        </p:nvSpPr>
        <p:spPr bwMode="auto">
          <a:xfrm>
            <a:off x="3962400" y="5181600"/>
            <a:ext cx="1219200" cy="779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b="1">
                <a:solidFill>
                  <a:schemeClr val="bg1"/>
                </a:solidFill>
                <a:latin typeface="Times New Roman" panose="02020603050405020304" pitchFamily="18" charset="0"/>
              </a:rPr>
              <a:t>澳大利亚</a:t>
            </a:r>
          </a:p>
          <a:p>
            <a:pPr algn="ctr" eaLnBrk="1" hangingPunct="1">
              <a:spcBef>
                <a:spcPct val="50000"/>
              </a:spcBef>
            </a:pPr>
            <a:r>
              <a:rPr kumimoji="1" lang="zh-CN" altLang="en-US" b="1">
                <a:solidFill>
                  <a:schemeClr val="bg1"/>
                </a:solidFill>
                <a:latin typeface="Times New Roman" panose="02020603050405020304" pitchFamily="18" charset="0"/>
              </a:rPr>
              <a:t>新西兰</a:t>
            </a:r>
          </a:p>
        </p:txBody>
      </p:sp>
      <p:sp>
        <p:nvSpPr>
          <p:cNvPr id="40974" name="Line 14"/>
          <p:cNvSpPr>
            <a:spLocks noChangeShapeType="1"/>
          </p:cNvSpPr>
          <p:nvPr/>
        </p:nvSpPr>
        <p:spPr bwMode="auto">
          <a:xfrm flipH="1" flipV="1">
            <a:off x="5029200" y="4876800"/>
            <a:ext cx="152400" cy="53340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pic>
        <p:nvPicPr>
          <p:cNvPr id="40975" name="Picture 15" descr="点击下载">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5400" y="5105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6" name="Line 16"/>
          <p:cNvSpPr>
            <a:spLocks noChangeShapeType="1"/>
          </p:cNvSpPr>
          <p:nvPr/>
        </p:nvSpPr>
        <p:spPr bwMode="auto">
          <a:xfrm flipH="1" flipV="1">
            <a:off x="4495800" y="4572000"/>
            <a:ext cx="609600" cy="83820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4" name="Group 17"/>
          <p:cNvGrpSpPr>
            <a:grpSpLocks/>
          </p:cNvGrpSpPr>
          <p:nvPr/>
        </p:nvGrpSpPr>
        <p:grpSpPr bwMode="auto">
          <a:xfrm>
            <a:off x="1828800" y="4648200"/>
            <a:ext cx="1828800" cy="1287463"/>
            <a:chOff x="1248" y="3072"/>
            <a:chExt cx="1008" cy="864"/>
          </a:xfrm>
        </p:grpSpPr>
        <p:sp>
          <p:nvSpPr>
            <p:cNvPr id="10252" name="Text Box 18"/>
            <p:cNvSpPr txBox="1">
              <a:spLocks noChangeArrowheads="1"/>
            </p:cNvSpPr>
            <p:nvPr/>
          </p:nvSpPr>
          <p:spPr bwMode="auto">
            <a:xfrm>
              <a:off x="1248" y="3503"/>
              <a:ext cx="432" cy="24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b="1">
                  <a:solidFill>
                    <a:schemeClr val="bg1"/>
                  </a:solidFill>
                  <a:latin typeface="Times New Roman" panose="02020603050405020304" pitchFamily="18" charset="0"/>
                </a:rPr>
                <a:t>南非</a:t>
              </a:r>
            </a:p>
          </p:txBody>
        </p:sp>
        <p:pic>
          <p:nvPicPr>
            <p:cNvPr id="10253" name="Picture 19" descr="点击下载">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28" y="3408"/>
              <a:ext cx="528"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4" name="Line 20"/>
            <p:cNvSpPr>
              <a:spLocks noChangeShapeType="1"/>
            </p:cNvSpPr>
            <p:nvPr/>
          </p:nvSpPr>
          <p:spPr bwMode="auto">
            <a:xfrm flipH="1" flipV="1">
              <a:off x="1344" y="3072"/>
              <a:ext cx="384" cy="528"/>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355521815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left)">
                                      <p:cBhvr>
                                        <p:cTn id="7" dur="500"/>
                                        <p:tgtEl>
                                          <p:spTgt spid="409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nodeType="clickEffect">
                                  <p:stCondLst>
                                    <p:cond delay="0"/>
                                  </p:stCondLst>
                                  <p:childTnLst>
                                    <p:set>
                                      <p:cBhvr>
                                        <p:cTn id="11" dur="1" fill="hold">
                                          <p:stCondLst>
                                            <p:cond delay="0"/>
                                          </p:stCondLst>
                                        </p:cTn>
                                        <p:tgtEl>
                                          <p:spTgt spid="40962"/>
                                        </p:tgtEl>
                                        <p:attrNameLst>
                                          <p:attrName>style.visibility</p:attrName>
                                        </p:attrNameLst>
                                      </p:cBhvr>
                                      <p:to>
                                        <p:strVal val="visible"/>
                                      </p:to>
                                    </p:set>
                                    <p:anim calcmode="lin" valueType="num">
                                      <p:cBhvr>
                                        <p:cTn id="12" dur="500" fill="hold"/>
                                        <p:tgtEl>
                                          <p:spTgt spid="40962"/>
                                        </p:tgtEl>
                                        <p:attrNameLst>
                                          <p:attrName>ppt_w</p:attrName>
                                        </p:attrNameLst>
                                      </p:cBhvr>
                                      <p:tavLst>
                                        <p:tav tm="0">
                                          <p:val>
                                            <p:fltVal val="0"/>
                                          </p:val>
                                        </p:tav>
                                        <p:tav tm="100000">
                                          <p:val>
                                            <p:strVal val="#ppt_w"/>
                                          </p:val>
                                        </p:tav>
                                      </p:tavLst>
                                    </p:anim>
                                    <p:anim calcmode="lin" valueType="num">
                                      <p:cBhvr>
                                        <p:cTn id="13" dur="500" fill="hold"/>
                                        <p:tgtEl>
                                          <p:spTgt spid="40962"/>
                                        </p:tgtEl>
                                        <p:attrNameLst>
                                          <p:attrName>ppt_h</p:attrName>
                                        </p:attrNameLst>
                                      </p:cBhvr>
                                      <p:tavLst>
                                        <p:tav tm="0">
                                          <p:val>
                                            <p:fltVal val="0"/>
                                          </p:val>
                                        </p:tav>
                                        <p:tav tm="100000">
                                          <p:val>
                                            <p:strVal val="#ppt_h"/>
                                          </p:val>
                                        </p:tav>
                                      </p:tavLst>
                                    </p:anim>
                                    <p:anim calcmode="lin" valueType="num">
                                      <p:cBhvr>
                                        <p:cTn id="14" dur="500" fill="hold"/>
                                        <p:tgtEl>
                                          <p:spTgt spid="40962"/>
                                        </p:tgtEl>
                                        <p:attrNameLst>
                                          <p:attrName>ppt_x</p:attrName>
                                        </p:attrNameLst>
                                      </p:cBhvr>
                                      <p:tavLst>
                                        <p:tav tm="0">
                                          <p:val>
                                            <p:fltVal val="0.5"/>
                                          </p:val>
                                        </p:tav>
                                        <p:tav tm="100000">
                                          <p:val>
                                            <p:strVal val="#ppt_x"/>
                                          </p:val>
                                        </p:tav>
                                      </p:tavLst>
                                    </p:anim>
                                    <p:anim calcmode="lin" valueType="num">
                                      <p:cBhvr>
                                        <p:cTn id="15" dur="500" fill="hold"/>
                                        <p:tgtEl>
                                          <p:spTgt spid="40962"/>
                                        </p:tgtEl>
                                        <p:attrNameLst>
                                          <p:attrName>ppt_y</p:attrName>
                                        </p:attrNameLst>
                                      </p:cBhvr>
                                      <p:tavLst>
                                        <p:tav tm="0">
                                          <p:val>
                                            <p:fltVal val="0.5"/>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childTnLst>
                          </p:cTn>
                        </p:par>
                        <p:par>
                          <p:cTn id="21" fill="hold" nodeType="afterGroup">
                            <p:stCondLst>
                              <p:cond delay="500"/>
                            </p:stCondLst>
                            <p:childTnLst>
                              <p:par>
                                <p:cTn id="22" presetID="2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par>
                          <p:cTn id="25" fill="hold" nodeType="afterGroup">
                            <p:stCondLst>
                              <p:cond delay="1000"/>
                            </p:stCondLst>
                            <p:childTnLst>
                              <p:par>
                                <p:cTn id="26" presetID="22" presetClass="entr" presetSubtype="4"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0975"/>
                                        </p:tgtEl>
                                        <p:attrNameLst>
                                          <p:attrName>style.visibility</p:attrName>
                                        </p:attrNameLst>
                                      </p:cBhvr>
                                      <p:to>
                                        <p:strVal val="visible"/>
                                      </p:to>
                                    </p:set>
                                    <p:animEffect transition="in" filter="blinds(horizontal)">
                                      <p:cBhvr>
                                        <p:cTn id="33" dur="500"/>
                                        <p:tgtEl>
                                          <p:spTgt spid="4097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0976"/>
                                        </p:tgtEl>
                                        <p:attrNameLst>
                                          <p:attrName>style.visibility</p:attrName>
                                        </p:attrNameLst>
                                      </p:cBhvr>
                                      <p:to>
                                        <p:strVal val="visible"/>
                                      </p:to>
                                    </p:set>
                                    <p:animEffect transition="in" filter="blinds(horizontal)">
                                      <p:cBhvr>
                                        <p:cTn id="36" dur="500"/>
                                        <p:tgtEl>
                                          <p:spTgt spid="4097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0974"/>
                                        </p:tgtEl>
                                        <p:attrNameLst>
                                          <p:attrName>style.visibility</p:attrName>
                                        </p:attrNameLst>
                                      </p:cBhvr>
                                      <p:to>
                                        <p:strVal val="visible"/>
                                      </p:to>
                                    </p:set>
                                    <p:animEffect transition="in" filter="blinds(horizontal)">
                                      <p:cBhvr>
                                        <p:cTn id="39" dur="500"/>
                                        <p:tgtEl>
                                          <p:spTgt spid="4097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0973"/>
                                        </p:tgtEl>
                                        <p:attrNameLst>
                                          <p:attrName>style.visibility</p:attrName>
                                        </p:attrNameLst>
                                      </p:cBhvr>
                                      <p:to>
                                        <p:strVal val="visible"/>
                                      </p:to>
                                    </p:set>
                                    <p:animEffect transition="in" filter="blinds(horizontal)">
                                      <p:cBhvr>
                                        <p:cTn id="42" dur="500"/>
                                        <p:tgtEl>
                                          <p:spTgt spid="40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73" grpId="0" animBg="1"/>
      <p:bldP spid="40974" grpId="0" animBg="1"/>
      <p:bldP spid="4097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28600" y="152400"/>
            <a:ext cx="2667000" cy="5191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chemeClr val="bg1"/>
                </a:solidFill>
                <a:latin typeface="Times New Roman" panose="02020603050405020304" pitchFamily="18" charset="0"/>
                <a:ea typeface="黑体" panose="02010609060101010101" pitchFamily="49" charset="-122"/>
              </a:rPr>
              <a:t>大牧场放牧业</a:t>
            </a:r>
          </a:p>
        </p:txBody>
      </p:sp>
      <p:sp>
        <p:nvSpPr>
          <p:cNvPr id="43011" name="Text Box 3"/>
          <p:cNvSpPr txBox="1">
            <a:spLocks noChangeArrowheads="1"/>
          </p:cNvSpPr>
          <p:nvPr/>
        </p:nvSpPr>
        <p:spPr bwMode="auto">
          <a:xfrm>
            <a:off x="533400" y="6858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ea typeface="华文楷体" panose="02010600040101010101" pitchFamily="2" charset="-122"/>
              </a:rPr>
              <a:t>２</a:t>
            </a:r>
            <a:r>
              <a:rPr kumimoji="1" lang="en-US" altLang="zh-CN" sz="2400" b="1">
                <a:latin typeface="Times New Roman" panose="02020603050405020304" pitchFamily="18" charset="0"/>
                <a:ea typeface="华文楷体" panose="02010600040101010101" pitchFamily="2" charset="-122"/>
              </a:rPr>
              <a:t>.</a:t>
            </a:r>
            <a:r>
              <a:rPr kumimoji="1" lang="zh-CN" altLang="en-US" sz="2400" b="1">
                <a:latin typeface="Times New Roman" panose="02020603050405020304" pitchFamily="18" charset="0"/>
                <a:ea typeface="华文楷体" panose="02010600040101010101" pitchFamily="2" charset="-122"/>
              </a:rPr>
              <a:t>阿根廷潘帕斯草原大牧场牧牛业的分布</a:t>
            </a:r>
          </a:p>
        </p:txBody>
      </p:sp>
      <p:pic>
        <p:nvPicPr>
          <p:cNvPr id="43012" name="Picture 4" descr="潘帕斯草原牧牛业的分布"/>
          <p:cNvPicPr>
            <a:picLocks noChangeAspect="1" noChangeArrowheads="1"/>
          </p:cNvPicPr>
          <p:nvPr/>
        </p:nvPicPr>
        <p:blipFill>
          <a:blip r:embed="rId3">
            <a:extLst>
              <a:ext uri="{28A0092B-C50C-407E-A947-70E740481C1C}">
                <a14:useLocalDpi xmlns:a14="http://schemas.microsoft.com/office/drawing/2010/main" val="0"/>
              </a:ext>
            </a:extLst>
          </a:blip>
          <a:srcRect l="3159" t="5614" r="8421" b="4561"/>
          <a:stretch>
            <a:fillRect/>
          </a:stretch>
        </p:blipFill>
        <p:spPr bwMode="auto">
          <a:xfrm>
            <a:off x="1143000" y="1219200"/>
            <a:ext cx="6477000" cy="4876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3013" name="Text Box 5"/>
          <p:cNvSpPr txBox="1">
            <a:spLocks noChangeArrowheads="1"/>
          </p:cNvSpPr>
          <p:nvPr/>
        </p:nvSpPr>
        <p:spPr bwMode="auto">
          <a:xfrm>
            <a:off x="228600" y="6248400"/>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00FF"/>
                </a:solidFill>
                <a:latin typeface="Times New Roman" panose="02020603050405020304" pitchFamily="18" charset="0"/>
                <a:ea typeface="黑体" panose="02010609060101010101" pitchFamily="49" charset="-122"/>
              </a:rPr>
              <a:t>思考：阿根廷潘帕斯草原发展大牧场放牧业的优势区位条件？</a:t>
            </a:r>
          </a:p>
        </p:txBody>
      </p:sp>
    </p:spTree>
    <p:extLst>
      <p:ext uri="{BB962C8B-B14F-4D97-AF65-F5344CB8AC3E}">
        <p14:creationId xmlns:p14="http://schemas.microsoft.com/office/powerpoint/2010/main" val="90261216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wipe(left)">
                                      <p:cBhvr>
                                        <p:cTn id="7" dur="500"/>
                                        <p:tgtEl>
                                          <p:spTgt spid="430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43012"/>
                                        </p:tgtEl>
                                        <p:attrNameLst>
                                          <p:attrName>style.visibility</p:attrName>
                                        </p:attrNameLst>
                                      </p:cBhvr>
                                      <p:to>
                                        <p:strVal val="visible"/>
                                      </p:to>
                                    </p:set>
                                    <p:animEffect transition="in" filter="barn(outHorizontal)">
                                      <p:cBhvr>
                                        <p:cTn id="12" dur="500"/>
                                        <p:tgtEl>
                                          <p:spTgt spid="430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3013"/>
                                        </p:tgtEl>
                                        <p:attrNameLst>
                                          <p:attrName>style.visibility</p:attrName>
                                        </p:attrNameLst>
                                      </p:cBhvr>
                                      <p:to>
                                        <p:strVal val="visible"/>
                                      </p:to>
                                    </p:set>
                                    <p:animEffect transition="in" filter="blinds(horizontal)">
                                      <p:cBhvr>
                                        <p:cTn id="17"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阿根廷农业.avi">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211347" y="2616200"/>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3"/>
          <p:cNvSpPr txBox="1">
            <a:spLocks noChangeArrowheads="1"/>
          </p:cNvSpPr>
          <p:nvPr/>
        </p:nvSpPr>
        <p:spPr bwMode="auto">
          <a:xfrm>
            <a:off x="228600" y="304800"/>
            <a:ext cx="8915400" cy="5794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chemeClr val="bg1"/>
                </a:solidFill>
                <a:latin typeface="黑体" panose="02010609060101010101" pitchFamily="49" charset="-122"/>
                <a:ea typeface="黑体" panose="02010609060101010101" pitchFamily="49" charset="-122"/>
              </a:rPr>
              <a:t>３</a:t>
            </a:r>
            <a:r>
              <a:rPr kumimoji="1" lang="en-US" altLang="zh-CN" sz="3200" b="1">
                <a:solidFill>
                  <a:schemeClr val="bg1"/>
                </a:solidFill>
                <a:latin typeface="黑体" panose="02010609060101010101" pitchFamily="49" charset="-122"/>
                <a:ea typeface="黑体" panose="02010609060101010101" pitchFamily="49" charset="-122"/>
              </a:rPr>
              <a:t>.</a:t>
            </a:r>
            <a:r>
              <a:rPr kumimoji="1" lang="zh-CN" altLang="en-US" sz="3200" b="1">
                <a:solidFill>
                  <a:schemeClr val="bg1"/>
                </a:solidFill>
                <a:latin typeface="黑体" panose="02010609060101010101" pitchFamily="49" charset="-122"/>
                <a:ea typeface="黑体" panose="02010609060101010101" pitchFamily="49" charset="-122"/>
              </a:rPr>
              <a:t>阿根廷潘帕斯草原大牧场牧牛业区位因素</a:t>
            </a:r>
          </a:p>
        </p:txBody>
      </p:sp>
      <p:sp>
        <p:nvSpPr>
          <p:cNvPr id="45060" name="AutoShape 4"/>
          <p:cNvSpPr>
            <a:spLocks/>
          </p:cNvSpPr>
          <p:nvPr/>
        </p:nvSpPr>
        <p:spPr bwMode="auto">
          <a:xfrm>
            <a:off x="762000" y="1295400"/>
            <a:ext cx="152400" cy="1792288"/>
          </a:xfrm>
          <a:prstGeom prst="leftBrace">
            <a:avLst>
              <a:gd name="adj1" fmla="val 98003"/>
              <a:gd name="adj2" fmla="val 5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1" name="Text Box 5"/>
          <p:cNvSpPr txBox="1">
            <a:spLocks noChangeArrowheads="1"/>
          </p:cNvSpPr>
          <p:nvPr/>
        </p:nvSpPr>
        <p:spPr bwMode="auto">
          <a:xfrm>
            <a:off x="914400" y="1143000"/>
            <a:ext cx="414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ea typeface="华文楷体" panose="02010600040101010101" pitchFamily="2" charset="-122"/>
              </a:rPr>
              <a:t>气候温和，草类茂盛</a:t>
            </a:r>
          </a:p>
        </p:txBody>
      </p:sp>
      <p:sp>
        <p:nvSpPr>
          <p:cNvPr id="45062" name="Text Box 6"/>
          <p:cNvSpPr txBox="1">
            <a:spLocks noChangeArrowheads="1"/>
          </p:cNvSpPr>
          <p:nvPr/>
        </p:nvSpPr>
        <p:spPr bwMode="auto">
          <a:xfrm>
            <a:off x="914400" y="1646238"/>
            <a:ext cx="414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ea typeface="华文楷体" panose="02010600040101010101" pitchFamily="2" charset="-122"/>
              </a:rPr>
              <a:t>地广人稀，土地租金低</a:t>
            </a:r>
          </a:p>
        </p:txBody>
      </p:sp>
      <p:sp>
        <p:nvSpPr>
          <p:cNvPr id="45063" name="Text Box 7"/>
          <p:cNvSpPr txBox="1">
            <a:spLocks noChangeArrowheads="1"/>
          </p:cNvSpPr>
          <p:nvPr/>
        </p:nvSpPr>
        <p:spPr bwMode="auto">
          <a:xfrm>
            <a:off x="914400" y="2151063"/>
            <a:ext cx="414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ea typeface="华文楷体" panose="02010600040101010101" pitchFamily="2" charset="-122"/>
              </a:rPr>
              <a:t>距海港近，交通方便</a:t>
            </a:r>
          </a:p>
        </p:txBody>
      </p:sp>
      <p:sp>
        <p:nvSpPr>
          <p:cNvPr id="45064" name="Text Box 8"/>
          <p:cNvSpPr txBox="1">
            <a:spLocks noChangeArrowheads="1"/>
          </p:cNvSpPr>
          <p:nvPr/>
        </p:nvSpPr>
        <p:spPr bwMode="auto">
          <a:xfrm>
            <a:off x="914400" y="2727325"/>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ea typeface="华文楷体" panose="02010600040101010101" pitchFamily="2" charset="-122"/>
              </a:rPr>
              <a:t>历史悠久，市场广阔，商品率高</a:t>
            </a:r>
          </a:p>
        </p:txBody>
      </p:sp>
      <p:sp>
        <p:nvSpPr>
          <p:cNvPr id="45065" name="Text Box 9"/>
          <p:cNvSpPr txBox="1">
            <a:spLocks noChangeArrowheads="1"/>
          </p:cNvSpPr>
          <p:nvPr/>
        </p:nvSpPr>
        <p:spPr bwMode="auto">
          <a:xfrm>
            <a:off x="4343400" y="1143000"/>
            <a:ext cx="1447800" cy="406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latin typeface="Times New Roman" panose="02020603050405020304" pitchFamily="18" charset="0"/>
                <a:ea typeface="华文楷体" panose="02010600040101010101" pitchFamily="2" charset="-122"/>
              </a:rPr>
              <a:t>提供基础</a:t>
            </a:r>
          </a:p>
        </p:txBody>
      </p:sp>
      <p:sp>
        <p:nvSpPr>
          <p:cNvPr id="45066" name="Text Box 10"/>
          <p:cNvSpPr txBox="1">
            <a:spLocks noChangeArrowheads="1"/>
          </p:cNvSpPr>
          <p:nvPr/>
        </p:nvSpPr>
        <p:spPr bwMode="auto">
          <a:xfrm>
            <a:off x="4343400" y="1676400"/>
            <a:ext cx="1447800" cy="406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latin typeface="Times New Roman" panose="02020603050405020304" pitchFamily="18" charset="0"/>
                <a:ea typeface="华文楷体" panose="02010600040101010101" pitchFamily="2" charset="-122"/>
              </a:rPr>
              <a:t>提供可能</a:t>
            </a:r>
          </a:p>
        </p:txBody>
      </p:sp>
      <p:sp>
        <p:nvSpPr>
          <p:cNvPr id="45067" name="Text Box 11"/>
          <p:cNvSpPr txBox="1">
            <a:spLocks noChangeArrowheads="1"/>
          </p:cNvSpPr>
          <p:nvPr/>
        </p:nvSpPr>
        <p:spPr bwMode="auto">
          <a:xfrm>
            <a:off x="4343400" y="2209800"/>
            <a:ext cx="1447800" cy="406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latin typeface="Times New Roman" panose="02020603050405020304" pitchFamily="18" charset="0"/>
                <a:ea typeface="华文楷体" panose="02010600040101010101" pitchFamily="2" charset="-122"/>
              </a:rPr>
              <a:t>提供便利</a:t>
            </a:r>
          </a:p>
        </p:txBody>
      </p:sp>
      <p:sp>
        <p:nvSpPr>
          <p:cNvPr id="45068" name="AutoShape 12"/>
          <p:cNvSpPr>
            <a:spLocks noChangeArrowheads="1"/>
          </p:cNvSpPr>
          <p:nvPr/>
        </p:nvSpPr>
        <p:spPr bwMode="auto">
          <a:xfrm>
            <a:off x="8305800" y="304800"/>
            <a:ext cx="533400" cy="609600"/>
          </a:xfrm>
          <a:prstGeom prst="star5">
            <a:avLst/>
          </a:prstGeom>
          <a:solidFill>
            <a:srgbClr val="FF0000"/>
          </a:solidFill>
          <a:ln w="9525">
            <a:solidFill>
              <a:schemeClr val="tx1"/>
            </a:solidFill>
            <a:miter lim="800000"/>
            <a:headEnd/>
            <a:tailEnd/>
          </a:ln>
          <a:effectLst/>
        </p:spPr>
        <p:txBody>
          <a:bodyPr wrap="none" anchor="ctr"/>
          <a:lstStyle/>
          <a:p>
            <a:pPr>
              <a:defRPr/>
            </a:pPr>
            <a:endParaRPr lang="zh-CN" altLang="en-US"/>
          </a:p>
        </p:txBody>
      </p:sp>
    </p:spTree>
    <p:extLst>
      <p:ext uri="{BB962C8B-B14F-4D97-AF65-F5344CB8AC3E}">
        <p14:creationId xmlns:p14="http://schemas.microsoft.com/office/powerpoint/2010/main" val="402901622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blinds(horizontal)">
                                      <p:cBhvr>
                                        <p:cTn id="7" dur="500"/>
                                        <p:tgtEl>
                                          <p:spTgt spid="4506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5062"/>
                                        </p:tgtEl>
                                        <p:attrNameLst>
                                          <p:attrName>style.visibility</p:attrName>
                                        </p:attrNameLst>
                                      </p:cBhvr>
                                      <p:to>
                                        <p:strVal val="visible"/>
                                      </p:to>
                                    </p:set>
                                    <p:animEffect transition="in" filter="blinds(horizontal)">
                                      <p:cBhvr>
                                        <p:cTn id="10" dur="500"/>
                                        <p:tgtEl>
                                          <p:spTgt spid="4506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5063"/>
                                        </p:tgtEl>
                                        <p:attrNameLst>
                                          <p:attrName>style.visibility</p:attrName>
                                        </p:attrNameLst>
                                      </p:cBhvr>
                                      <p:to>
                                        <p:strVal val="visible"/>
                                      </p:to>
                                    </p:set>
                                    <p:animEffect transition="in" filter="blinds(horizontal)">
                                      <p:cBhvr>
                                        <p:cTn id="13" dur="500"/>
                                        <p:tgtEl>
                                          <p:spTgt spid="4506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5064"/>
                                        </p:tgtEl>
                                        <p:attrNameLst>
                                          <p:attrName>style.visibility</p:attrName>
                                        </p:attrNameLst>
                                      </p:cBhvr>
                                      <p:to>
                                        <p:strVal val="visible"/>
                                      </p:to>
                                    </p:set>
                                    <p:animEffect transition="in" filter="blinds(horizontal)">
                                      <p:cBhvr>
                                        <p:cTn id="16" dur="500"/>
                                        <p:tgtEl>
                                          <p:spTgt spid="4506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5060"/>
                                        </p:tgtEl>
                                        <p:attrNameLst>
                                          <p:attrName>style.visibility</p:attrName>
                                        </p:attrNameLst>
                                      </p:cBhvr>
                                      <p:to>
                                        <p:strVal val="visible"/>
                                      </p:to>
                                    </p:set>
                                    <p:animEffect transition="in" filter="blinds(horizontal)">
                                      <p:cBhvr>
                                        <p:cTn id="19" dur="500"/>
                                        <p:tgtEl>
                                          <p:spTgt spid="4506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5065"/>
                                        </p:tgtEl>
                                        <p:attrNameLst>
                                          <p:attrName>style.visibility</p:attrName>
                                        </p:attrNameLst>
                                      </p:cBhvr>
                                      <p:to>
                                        <p:strVal val="visible"/>
                                      </p:to>
                                    </p:set>
                                    <p:animEffect transition="in" filter="blinds(horizontal)">
                                      <p:cBhvr>
                                        <p:cTn id="22" dur="500"/>
                                        <p:tgtEl>
                                          <p:spTgt spid="4506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5066"/>
                                        </p:tgtEl>
                                        <p:attrNameLst>
                                          <p:attrName>style.visibility</p:attrName>
                                        </p:attrNameLst>
                                      </p:cBhvr>
                                      <p:to>
                                        <p:strVal val="visible"/>
                                      </p:to>
                                    </p:set>
                                    <p:animEffect transition="in" filter="blinds(horizontal)">
                                      <p:cBhvr>
                                        <p:cTn id="25" dur="500"/>
                                        <p:tgtEl>
                                          <p:spTgt spid="4506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5067"/>
                                        </p:tgtEl>
                                        <p:attrNameLst>
                                          <p:attrName>style.visibility</p:attrName>
                                        </p:attrNameLst>
                                      </p:cBhvr>
                                      <p:to>
                                        <p:strVal val="visible"/>
                                      </p:to>
                                    </p:set>
                                    <p:animEffect transition="in" filter="blinds(horizontal)">
                                      <p:cBhvr>
                                        <p:cTn id="28" dur="500"/>
                                        <p:tgtEl>
                                          <p:spTgt spid="4506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45058"/>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2" presetClass="mediacall" presetSubtype="0" fill="hold" nodeType="clickEffect">
                                  <p:stCondLst>
                                    <p:cond delay="0"/>
                                  </p:stCondLst>
                                  <p:childTnLst>
                                    <p:cmd type="call" cmd="togglePause">
                                      <p:cBhvr>
                                        <p:cTn id="33" dur="1" fill="hold"/>
                                        <p:tgtEl>
                                          <p:spTgt spid="45058"/>
                                        </p:tgtEl>
                                      </p:cBhvr>
                                    </p:cmd>
                                  </p:childTnLst>
                                </p:cTn>
                              </p:par>
                            </p:childTnLst>
                          </p:cTn>
                        </p:par>
                      </p:childTnLst>
                    </p:cTn>
                  </p:par>
                </p:childTnLst>
              </p:cTn>
              <p:nextCondLst>
                <p:cond evt="onClick" delay="0">
                  <p:tgtEl>
                    <p:spTgt spid="45058"/>
                  </p:tgtEl>
                </p:cond>
              </p:nextCondLst>
            </p:seq>
            <p:video>
              <p:cMediaNode>
                <p:cTn id="34" fill="hold" display="0">
                  <p:stCondLst>
                    <p:cond delay="indefinite"/>
                  </p:stCondLst>
                  <p:endCondLst>
                    <p:cond evt="onNext" delay="0">
                      <p:tgtEl>
                        <p:sldTgt/>
                      </p:tgtEl>
                    </p:cond>
                    <p:cond evt="onPrev" delay="0">
                      <p:tgtEl>
                        <p:sldTgt/>
                      </p:tgtEl>
                    </p:cond>
                  </p:endCondLst>
                </p:cTn>
                <p:tgtEl>
                  <p:spTgt spid="45058"/>
                </p:tgtEl>
              </p:cMediaNode>
            </p:video>
          </p:childTnLst>
        </p:cTn>
      </p:par>
    </p:tnLst>
    <p:bldLst>
      <p:bldP spid="45060" grpId="0" animBg="1"/>
      <p:bldP spid="45061" grpId="0"/>
      <p:bldP spid="45062" grpId="0"/>
      <p:bldP spid="45063" grpId="0"/>
      <p:bldP spid="45064" grpId="0"/>
      <p:bldP spid="45065" grpId="0" animBg="1"/>
      <p:bldP spid="45066" grpId="0" animBg="1"/>
      <p:bldP spid="4506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457200" y="228600"/>
            <a:ext cx="2590800" cy="5191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chemeClr val="bg1"/>
                </a:solidFill>
                <a:latin typeface="Times New Roman" panose="02020603050405020304" pitchFamily="18" charset="0"/>
                <a:ea typeface="黑体" panose="02010609060101010101" pitchFamily="49" charset="-122"/>
              </a:rPr>
              <a:t>大牧场放牧业</a:t>
            </a:r>
          </a:p>
        </p:txBody>
      </p:sp>
      <p:sp>
        <p:nvSpPr>
          <p:cNvPr id="46083" name="Text Box 3"/>
          <p:cNvSpPr txBox="1">
            <a:spLocks noChangeArrowheads="1"/>
          </p:cNvSpPr>
          <p:nvPr/>
        </p:nvSpPr>
        <p:spPr bwMode="auto">
          <a:xfrm>
            <a:off x="468313" y="1681163"/>
            <a:ext cx="742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333300"/>
                </a:solidFill>
                <a:latin typeface="黑体" panose="02010609060101010101" pitchFamily="49" charset="-122"/>
                <a:ea typeface="黑体" panose="02010609060101010101" pitchFamily="49" charset="-122"/>
              </a:rPr>
              <a:t>4</a:t>
            </a:r>
            <a:r>
              <a:rPr kumimoji="1" lang="zh-CN" altLang="en-US" sz="2400" b="1">
                <a:solidFill>
                  <a:srgbClr val="333300"/>
                </a:solidFill>
                <a:latin typeface="黑体" panose="02010609060101010101" pitchFamily="49" charset="-122"/>
                <a:ea typeface="黑体" panose="02010609060101010101" pitchFamily="49" charset="-122"/>
              </a:rPr>
              <a:t>、阿根廷人建设大牧场，促进草原牧牛业发展的措施</a:t>
            </a:r>
          </a:p>
        </p:txBody>
      </p:sp>
      <p:sp>
        <p:nvSpPr>
          <p:cNvPr id="46084" name="AutoShape 4"/>
          <p:cNvSpPr>
            <a:spLocks/>
          </p:cNvSpPr>
          <p:nvPr/>
        </p:nvSpPr>
        <p:spPr bwMode="auto">
          <a:xfrm>
            <a:off x="533400" y="2819400"/>
            <a:ext cx="228600" cy="2209800"/>
          </a:xfrm>
          <a:prstGeom prst="leftBrace">
            <a:avLst>
              <a:gd name="adj1" fmla="val 80556"/>
              <a:gd name="adj2" fmla="val 5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5" name="Text Box 5"/>
          <p:cNvSpPr txBox="1">
            <a:spLocks noChangeArrowheads="1"/>
          </p:cNvSpPr>
          <p:nvPr/>
        </p:nvSpPr>
        <p:spPr bwMode="auto">
          <a:xfrm>
            <a:off x="1066800" y="26670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333300"/>
                </a:solidFill>
                <a:latin typeface="黑体" panose="02010609060101010101" pitchFamily="49" charset="-122"/>
                <a:ea typeface="黑体" panose="02010609060101010101" pitchFamily="49" charset="-122"/>
              </a:rPr>
              <a:t>培养良种牛</a:t>
            </a:r>
          </a:p>
        </p:txBody>
      </p:sp>
      <p:sp>
        <p:nvSpPr>
          <p:cNvPr id="46086" name="Text Box 6"/>
          <p:cNvSpPr txBox="1">
            <a:spLocks noChangeArrowheads="1"/>
          </p:cNvSpPr>
          <p:nvPr/>
        </p:nvSpPr>
        <p:spPr bwMode="auto">
          <a:xfrm>
            <a:off x="990600" y="3276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333300"/>
                </a:solidFill>
                <a:latin typeface="黑体" panose="02010609060101010101" pitchFamily="49" charset="-122"/>
                <a:ea typeface="黑体" panose="02010609060101010101" pitchFamily="49" charset="-122"/>
              </a:rPr>
              <a:t>改善交通运输条件</a:t>
            </a:r>
          </a:p>
        </p:txBody>
      </p:sp>
      <p:sp>
        <p:nvSpPr>
          <p:cNvPr id="46087" name="Text Box 7"/>
          <p:cNvSpPr txBox="1">
            <a:spLocks noChangeArrowheads="1"/>
          </p:cNvSpPr>
          <p:nvPr/>
        </p:nvSpPr>
        <p:spPr bwMode="auto">
          <a:xfrm>
            <a:off x="990600" y="39624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333300"/>
                </a:solidFill>
                <a:latin typeface="黑体" panose="02010609060101010101" pitchFamily="49" charset="-122"/>
                <a:ea typeface="黑体" panose="02010609060101010101" pitchFamily="49" charset="-122"/>
              </a:rPr>
              <a:t>开辟水源</a:t>
            </a:r>
          </a:p>
        </p:txBody>
      </p:sp>
      <p:sp>
        <p:nvSpPr>
          <p:cNvPr id="46088" name="Text Box 8"/>
          <p:cNvSpPr txBox="1">
            <a:spLocks noChangeArrowheads="1"/>
          </p:cNvSpPr>
          <p:nvPr/>
        </p:nvSpPr>
        <p:spPr bwMode="auto">
          <a:xfrm>
            <a:off x="914400" y="46482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333300"/>
                </a:solidFill>
                <a:latin typeface="黑体" panose="02010609060101010101" pitchFamily="49" charset="-122"/>
                <a:ea typeface="黑体" panose="02010609060101010101" pitchFamily="49" charset="-122"/>
              </a:rPr>
              <a:t>种植饲料</a:t>
            </a:r>
          </a:p>
        </p:txBody>
      </p:sp>
      <p:pic>
        <p:nvPicPr>
          <p:cNvPr id="46089" name="Picture 9" descr="FD078-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2781300"/>
            <a:ext cx="4572000"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10" descr="914-07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2852738"/>
            <a:ext cx="4572000" cy="353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Picture 11" descr="kxzs153"/>
          <p:cNvPicPr>
            <a:picLocks noChangeAspect="1" noChangeArrowheads="1"/>
          </p:cNvPicPr>
          <p:nvPr/>
        </p:nvPicPr>
        <p:blipFill>
          <a:blip r:embed="rId5">
            <a:extLst>
              <a:ext uri="{28A0092B-C50C-407E-A947-70E740481C1C}">
                <a14:useLocalDpi xmlns:a14="http://schemas.microsoft.com/office/drawing/2010/main" val="0"/>
              </a:ext>
            </a:extLst>
          </a:blip>
          <a:srcRect r="50127" b="37045"/>
          <a:stretch>
            <a:fillRect/>
          </a:stretch>
        </p:blipFill>
        <p:spPr bwMode="auto">
          <a:xfrm>
            <a:off x="3995738" y="2781300"/>
            <a:ext cx="3033712"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2" name="Picture 12" descr="It21755"/>
          <p:cNvPicPr>
            <a:picLocks noChangeAspect="1" noChangeArrowheads="1"/>
          </p:cNvPicPr>
          <p:nvPr/>
        </p:nvPicPr>
        <p:blipFill>
          <a:blip r:embed="rId6">
            <a:lum bright="18000" contrast="24000"/>
            <a:extLst>
              <a:ext uri="{28A0092B-C50C-407E-A947-70E740481C1C}">
                <a14:useLocalDpi xmlns:a14="http://schemas.microsoft.com/office/drawing/2010/main" val="0"/>
              </a:ext>
            </a:extLst>
          </a:blip>
          <a:srcRect/>
          <a:stretch>
            <a:fillRect/>
          </a:stretch>
        </p:blipFill>
        <p:spPr bwMode="auto">
          <a:xfrm>
            <a:off x="3851275" y="2708275"/>
            <a:ext cx="4572000"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Rectangle 13"/>
          <p:cNvSpPr>
            <a:spLocks noChangeArrowheads="1"/>
          </p:cNvSpPr>
          <p:nvPr/>
        </p:nvSpPr>
        <p:spPr bwMode="auto">
          <a:xfrm>
            <a:off x="1079500" y="1052513"/>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333300"/>
                </a:solidFill>
              </a:rPr>
              <a:t>阿根廷人为促进牧牛业发展做了哪些工作？ </a:t>
            </a:r>
          </a:p>
        </p:txBody>
      </p:sp>
    </p:spTree>
    <p:extLst>
      <p:ext uri="{BB962C8B-B14F-4D97-AF65-F5344CB8AC3E}">
        <p14:creationId xmlns:p14="http://schemas.microsoft.com/office/powerpoint/2010/main" val="135205117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wipe(left)">
                                      <p:cBhvr>
                                        <p:cTn id="7" dur="500"/>
                                        <p:tgtEl>
                                          <p:spTgt spid="46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 fill="hold" grpId="0" nodeType="clickEffect">
                                  <p:stCondLst>
                                    <p:cond delay="0"/>
                                  </p:stCondLst>
                                  <p:childTnLst>
                                    <p:set>
                                      <p:cBhvr>
                                        <p:cTn id="11" dur="1" fill="hold">
                                          <p:stCondLst>
                                            <p:cond delay="0"/>
                                          </p:stCondLst>
                                        </p:cTn>
                                        <p:tgtEl>
                                          <p:spTgt spid="46084"/>
                                        </p:tgtEl>
                                        <p:attrNameLst>
                                          <p:attrName>style.visibility</p:attrName>
                                        </p:attrNameLst>
                                      </p:cBhvr>
                                      <p:to>
                                        <p:strVal val="visible"/>
                                      </p:to>
                                    </p:set>
                                    <p:anim calcmode="lin" valueType="num">
                                      <p:cBhvr>
                                        <p:cTn id="12" dur="500" fill="hold"/>
                                        <p:tgtEl>
                                          <p:spTgt spid="46084"/>
                                        </p:tgtEl>
                                        <p:attrNameLst>
                                          <p:attrName>ppt_x</p:attrName>
                                        </p:attrNameLst>
                                      </p:cBhvr>
                                      <p:tavLst>
                                        <p:tav tm="0">
                                          <p:val>
                                            <p:strVal val="#ppt_x"/>
                                          </p:val>
                                        </p:tav>
                                        <p:tav tm="100000">
                                          <p:val>
                                            <p:strVal val="#ppt_x"/>
                                          </p:val>
                                        </p:tav>
                                      </p:tavLst>
                                    </p:anim>
                                    <p:anim calcmode="lin" valueType="num">
                                      <p:cBhvr>
                                        <p:cTn id="13" dur="500" fill="hold"/>
                                        <p:tgtEl>
                                          <p:spTgt spid="46084"/>
                                        </p:tgtEl>
                                        <p:attrNameLst>
                                          <p:attrName>ppt_y</p:attrName>
                                        </p:attrNameLst>
                                      </p:cBhvr>
                                      <p:tavLst>
                                        <p:tav tm="0">
                                          <p:val>
                                            <p:strVal val="#ppt_y-#ppt_h/2"/>
                                          </p:val>
                                        </p:tav>
                                        <p:tav tm="100000">
                                          <p:val>
                                            <p:strVal val="#ppt_y"/>
                                          </p:val>
                                        </p:tav>
                                      </p:tavLst>
                                    </p:anim>
                                    <p:anim calcmode="lin" valueType="num">
                                      <p:cBhvr>
                                        <p:cTn id="14" dur="500" fill="hold"/>
                                        <p:tgtEl>
                                          <p:spTgt spid="46084"/>
                                        </p:tgtEl>
                                        <p:attrNameLst>
                                          <p:attrName>ppt_w</p:attrName>
                                        </p:attrNameLst>
                                      </p:cBhvr>
                                      <p:tavLst>
                                        <p:tav tm="0">
                                          <p:val>
                                            <p:strVal val="#ppt_w"/>
                                          </p:val>
                                        </p:tav>
                                        <p:tav tm="100000">
                                          <p:val>
                                            <p:strVal val="#ppt_w"/>
                                          </p:val>
                                        </p:tav>
                                      </p:tavLst>
                                    </p:anim>
                                    <p:anim calcmode="lin" valueType="num">
                                      <p:cBhvr>
                                        <p:cTn id="15" dur="500" fill="hold"/>
                                        <p:tgtEl>
                                          <p:spTgt spid="46084"/>
                                        </p:tgtEl>
                                        <p:attrNameLst>
                                          <p:attrName>ppt_h</p:attrName>
                                        </p:attrNameLst>
                                      </p:cBhvr>
                                      <p:tavLst>
                                        <p:tav tm="0">
                                          <p:val>
                                            <p:fltVal val="0"/>
                                          </p:val>
                                        </p:tav>
                                        <p:tav tm="100000">
                                          <p:val>
                                            <p:strVal val="#ppt_h"/>
                                          </p:val>
                                        </p:tav>
                                      </p:tavLst>
                                    </p:anim>
                                  </p:childTnLst>
                                </p:cTn>
                              </p:par>
                            </p:childTnLst>
                          </p:cTn>
                        </p:par>
                        <p:par>
                          <p:cTn id="16" fill="hold" nodeType="afterGroup">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46085"/>
                                        </p:tgtEl>
                                        <p:attrNameLst>
                                          <p:attrName>style.visibility</p:attrName>
                                        </p:attrNameLst>
                                      </p:cBhvr>
                                      <p:to>
                                        <p:strVal val="visible"/>
                                      </p:to>
                                    </p:set>
                                    <p:animEffect transition="in" filter="wipe(left)">
                                      <p:cBhvr>
                                        <p:cTn id="19" dur="500"/>
                                        <p:tgtEl>
                                          <p:spTgt spid="46085"/>
                                        </p:tgtEl>
                                      </p:cBhvr>
                                    </p:animEffect>
                                  </p:childTnLst>
                                </p:cTn>
                              </p:par>
                            </p:childTnLst>
                          </p:cTn>
                        </p:par>
                        <p:par>
                          <p:cTn id="20" fill="hold" nodeType="afterGroup">
                            <p:stCondLst>
                              <p:cond delay="1000"/>
                            </p:stCondLst>
                            <p:childTnLst>
                              <p:par>
                                <p:cTn id="21" presetID="3" presetClass="entr" presetSubtype="10" fill="hold" nodeType="afterEffect">
                                  <p:stCondLst>
                                    <p:cond delay="0"/>
                                  </p:stCondLst>
                                  <p:childTnLst>
                                    <p:set>
                                      <p:cBhvr>
                                        <p:cTn id="22" dur="1" fill="hold">
                                          <p:stCondLst>
                                            <p:cond delay="0"/>
                                          </p:stCondLst>
                                        </p:cTn>
                                        <p:tgtEl>
                                          <p:spTgt spid="46089"/>
                                        </p:tgtEl>
                                        <p:attrNameLst>
                                          <p:attrName>style.visibility</p:attrName>
                                        </p:attrNameLst>
                                      </p:cBhvr>
                                      <p:to>
                                        <p:strVal val="visible"/>
                                      </p:to>
                                    </p:set>
                                    <p:animEffect transition="in" filter="blinds(horizontal)">
                                      <p:cBhvr>
                                        <p:cTn id="23" dur="500"/>
                                        <p:tgtEl>
                                          <p:spTgt spid="46089"/>
                                        </p:tgtEl>
                                      </p:cBhvr>
                                    </p:animEffect>
                                  </p:childTnLst>
                                  <p:subTnLst>
                                    <p:set>
                                      <p:cBhvr override="childStyle">
                                        <p:cTn dur="1" fill="hold" display="0" masterRel="nextClick" afterEffect="1"/>
                                        <p:tgtEl>
                                          <p:spTgt spid="46089"/>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6086"/>
                                        </p:tgtEl>
                                        <p:attrNameLst>
                                          <p:attrName>style.visibility</p:attrName>
                                        </p:attrNameLst>
                                      </p:cBhvr>
                                      <p:to>
                                        <p:strVal val="visible"/>
                                      </p:to>
                                    </p:set>
                                    <p:animEffect transition="in" filter="wipe(left)">
                                      <p:cBhvr>
                                        <p:cTn id="28" dur="500"/>
                                        <p:tgtEl>
                                          <p:spTgt spid="46086"/>
                                        </p:tgtEl>
                                      </p:cBhvr>
                                    </p:animEffect>
                                  </p:childTnLst>
                                </p:cTn>
                              </p:par>
                            </p:childTnLst>
                          </p:cTn>
                        </p:par>
                        <p:par>
                          <p:cTn id="29" fill="hold" nodeType="afterGroup">
                            <p:stCondLst>
                              <p:cond delay="500"/>
                            </p:stCondLst>
                            <p:childTnLst>
                              <p:par>
                                <p:cTn id="30" presetID="3" presetClass="entr" presetSubtype="10" fill="hold" nodeType="afterEffect">
                                  <p:stCondLst>
                                    <p:cond delay="0"/>
                                  </p:stCondLst>
                                  <p:childTnLst>
                                    <p:set>
                                      <p:cBhvr>
                                        <p:cTn id="31" dur="1" fill="hold">
                                          <p:stCondLst>
                                            <p:cond delay="0"/>
                                          </p:stCondLst>
                                        </p:cTn>
                                        <p:tgtEl>
                                          <p:spTgt spid="46090"/>
                                        </p:tgtEl>
                                        <p:attrNameLst>
                                          <p:attrName>style.visibility</p:attrName>
                                        </p:attrNameLst>
                                      </p:cBhvr>
                                      <p:to>
                                        <p:strVal val="visible"/>
                                      </p:to>
                                    </p:set>
                                    <p:animEffect transition="in" filter="blinds(horizontal)">
                                      <p:cBhvr>
                                        <p:cTn id="32" dur="500"/>
                                        <p:tgtEl>
                                          <p:spTgt spid="46090"/>
                                        </p:tgtEl>
                                      </p:cBhvr>
                                    </p:animEffect>
                                  </p:childTnLst>
                                  <p:subTnLst>
                                    <p:set>
                                      <p:cBhvr override="childStyle">
                                        <p:cTn dur="1" fill="hold" display="0" masterRel="nextClick" afterEffect="1"/>
                                        <p:tgtEl>
                                          <p:spTgt spid="46090"/>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6087"/>
                                        </p:tgtEl>
                                        <p:attrNameLst>
                                          <p:attrName>style.visibility</p:attrName>
                                        </p:attrNameLst>
                                      </p:cBhvr>
                                      <p:to>
                                        <p:strVal val="visible"/>
                                      </p:to>
                                    </p:set>
                                    <p:animEffect transition="in" filter="wipe(left)">
                                      <p:cBhvr>
                                        <p:cTn id="37" dur="500"/>
                                        <p:tgtEl>
                                          <p:spTgt spid="46087"/>
                                        </p:tgtEl>
                                      </p:cBhvr>
                                    </p:animEffect>
                                  </p:childTnLst>
                                </p:cTn>
                              </p:par>
                            </p:childTnLst>
                          </p:cTn>
                        </p:par>
                        <p:par>
                          <p:cTn id="38" fill="hold" nodeType="afterGroup">
                            <p:stCondLst>
                              <p:cond delay="500"/>
                            </p:stCondLst>
                            <p:childTnLst>
                              <p:par>
                                <p:cTn id="39" presetID="3" presetClass="entr" presetSubtype="10" fill="hold" nodeType="afterEffect">
                                  <p:stCondLst>
                                    <p:cond delay="0"/>
                                  </p:stCondLst>
                                  <p:childTnLst>
                                    <p:set>
                                      <p:cBhvr>
                                        <p:cTn id="40" dur="1" fill="hold">
                                          <p:stCondLst>
                                            <p:cond delay="0"/>
                                          </p:stCondLst>
                                        </p:cTn>
                                        <p:tgtEl>
                                          <p:spTgt spid="46091"/>
                                        </p:tgtEl>
                                        <p:attrNameLst>
                                          <p:attrName>style.visibility</p:attrName>
                                        </p:attrNameLst>
                                      </p:cBhvr>
                                      <p:to>
                                        <p:strVal val="visible"/>
                                      </p:to>
                                    </p:set>
                                    <p:animEffect transition="in" filter="blinds(horizontal)">
                                      <p:cBhvr>
                                        <p:cTn id="41" dur="500"/>
                                        <p:tgtEl>
                                          <p:spTgt spid="46091"/>
                                        </p:tgtEl>
                                      </p:cBhvr>
                                    </p:animEffect>
                                  </p:childTnLst>
                                  <p:subTnLst>
                                    <p:set>
                                      <p:cBhvr override="childStyle">
                                        <p:cTn dur="1" fill="hold" display="0" masterRel="nextClick" afterEffect="1"/>
                                        <p:tgtEl>
                                          <p:spTgt spid="46091"/>
                                        </p:tgtEl>
                                        <p:attrNameLst>
                                          <p:attrName>style.visibility</p:attrName>
                                        </p:attrNameLst>
                                      </p:cBhvr>
                                      <p:to>
                                        <p:strVal val="hidden"/>
                                      </p:to>
                                    </p:set>
                                  </p:sub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6088"/>
                                        </p:tgtEl>
                                        <p:attrNameLst>
                                          <p:attrName>style.visibility</p:attrName>
                                        </p:attrNameLst>
                                      </p:cBhvr>
                                      <p:to>
                                        <p:strVal val="visible"/>
                                      </p:to>
                                    </p:set>
                                    <p:animEffect transition="in" filter="wipe(left)">
                                      <p:cBhvr>
                                        <p:cTn id="46" dur="500"/>
                                        <p:tgtEl>
                                          <p:spTgt spid="46088"/>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46092"/>
                                        </p:tgtEl>
                                        <p:attrNameLst>
                                          <p:attrName>style.visibility</p:attrName>
                                        </p:attrNameLst>
                                      </p:cBhvr>
                                      <p:to>
                                        <p:strVal val="visible"/>
                                      </p:to>
                                    </p:set>
                                    <p:animEffect transition="in" filter="blinds(horizontal)">
                                      <p:cBhvr>
                                        <p:cTn id="50" dur="500"/>
                                        <p:tgtEl>
                                          <p:spTgt spid="46092"/>
                                        </p:tgtEl>
                                      </p:cBhvr>
                                    </p:animEffect>
                                  </p:childTnLst>
                                  <p:subTnLst>
                                    <p:set>
                                      <p:cBhvr override="childStyle">
                                        <p:cTn dur="1" fill="hold" display="0" masterRel="nextClick" afterEffect="1"/>
                                        <p:tgtEl>
                                          <p:spTgt spid="4609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autoUpdateAnimBg="0"/>
      <p:bldP spid="46084" grpId="0" animBg="1"/>
      <p:bldP spid="46085" grpId="0" autoUpdateAnimBg="0"/>
      <p:bldP spid="46086" grpId="0" autoUpdateAnimBg="0"/>
      <p:bldP spid="46087" grpId="0" autoUpdateAnimBg="0"/>
      <p:bldP spid="46088"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xmlns:p15="http://schemas.microsoft.com/office/powerpoint/2012/main" xmlns:p14="http://schemas.microsoft.com/office/powerpoint/2010/main" id="{10C437B5-131D-4696-9AFF-6F995201E45E}"/>
              </a:ext>
            </a:extLst>
          </p:cNvPr>
          <p:cNvPicPr>
            <a:picLocks noChangeAspect="1"/>
          </p:cNvPicPr>
          <p:nvPr>
            <p:custDataLst>
              <p:tags r:id="rId1"/>
            </p:custDataLst>
          </p:nvPr>
        </p:nvPicPr>
        <p:blipFill>
          <a:blip r:embed="rId7"/>
          <a:stretch>
            <a:fillRect/>
          </a:stretch>
        </p:blipFill>
        <p:spPr>
          <a:xfrm>
            <a:off x="4900612" y="2024611"/>
            <a:ext cx="3611166" cy="2594466"/>
          </a:xfrm>
          <a:prstGeom prst="rect">
            <a:avLst/>
          </a:prstGeom>
        </p:spPr>
      </p:pic>
      <p:sp>
        <p:nvSpPr>
          <p:cNvPr id="5" name="文本框 4">
            <a:extLst>
              <a:ext uri="{FF2B5EF4-FFF2-40B4-BE49-F238E27FC236}">
                <a16:creationId xmlns="" xmlns:a16="http://schemas.microsoft.com/office/drawing/2014/main" xmlns:p15="http://schemas.microsoft.com/office/powerpoint/2012/main" xmlns:p14="http://schemas.microsoft.com/office/powerpoint/2010/main" id="{9191F11E-19B9-49C8-A5F0-E3A6119C855B}"/>
              </a:ext>
            </a:extLst>
          </p:cNvPr>
          <p:cNvSpPr txBox="1"/>
          <p:nvPr>
            <p:custDataLst>
              <p:tags r:id="rId2"/>
            </p:custDataLst>
          </p:nvPr>
        </p:nvSpPr>
        <p:spPr>
          <a:xfrm>
            <a:off x="306673" y="428607"/>
            <a:ext cx="2240584" cy="438574"/>
          </a:xfrm>
          <a:prstGeom prst="rect">
            <a:avLst/>
          </a:prstGeom>
          <a:solidFill>
            <a:srgbClr val="FFFF00"/>
          </a:solidFill>
        </p:spPr>
        <p:txBody>
          <a:bodyPr wrap="square" lIns="68573" tIns="34286" rIns="68573" bIns="34286">
            <a:spAutoFit/>
          </a:bodyPr>
          <a:lstStyle/>
          <a:p>
            <a:r>
              <a:rPr lang="zh-CN" altLang="en-US" sz="2400" b="1" dirty="0"/>
              <a:t>香蕉共和国</a:t>
            </a:r>
            <a:endParaRPr lang="en-US" altLang="zh-CN" sz="2400" b="1" dirty="0"/>
          </a:p>
        </p:txBody>
      </p:sp>
      <p:sp>
        <p:nvSpPr>
          <p:cNvPr id="7" name="文本框 6">
            <a:extLst>
              <a:ext uri="{FF2B5EF4-FFF2-40B4-BE49-F238E27FC236}">
                <a16:creationId xmlns="" xmlns:a16="http://schemas.microsoft.com/office/drawing/2014/main" xmlns:p15="http://schemas.microsoft.com/office/powerpoint/2012/main" xmlns:p14="http://schemas.microsoft.com/office/powerpoint/2010/main" id="{A8312267-C8DF-48DD-9AF5-922D9FBFCB03}"/>
              </a:ext>
            </a:extLst>
          </p:cNvPr>
          <p:cNvSpPr txBox="1"/>
          <p:nvPr>
            <p:custDataLst>
              <p:tags r:id="rId3"/>
            </p:custDataLst>
          </p:nvPr>
        </p:nvSpPr>
        <p:spPr>
          <a:xfrm>
            <a:off x="140211" y="4747691"/>
            <a:ext cx="8333184" cy="1608124"/>
          </a:xfrm>
          <a:prstGeom prst="rect">
            <a:avLst/>
          </a:prstGeom>
          <a:noFill/>
        </p:spPr>
        <p:txBody>
          <a:bodyPr wrap="square" lIns="68573" tIns="34286" rIns="68573" bIns="34286">
            <a:spAutoFit/>
          </a:bodyPr>
          <a:lstStyle/>
          <a:p>
            <a:r>
              <a:rPr lang="zh-CN" altLang="en-US" sz="2000" b="1" dirty="0"/>
              <a:t>香蕉共和国</a:t>
            </a:r>
            <a:r>
              <a:rPr lang="en-US" altLang="zh-CN" sz="2000" b="1" dirty="0"/>
              <a:t>( Banana Republic)</a:t>
            </a:r>
            <a:r>
              <a:rPr lang="zh-CN" altLang="en-US" sz="2000" b="1" dirty="0"/>
              <a:t>，通常是对在经济上仅仅依靠单一经济作物</a:t>
            </a:r>
            <a:r>
              <a:rPr lang="en-US" altLang="zh-CN" sz="2000" b="1" dirty="0"/>
              <a:t>(</a:t>
            </a:r>
            <a:r>
              <a:rPr lang="zh-CN" altLang="en-US" sz="2000" b="1" dirty="0"/>
              <a:t>如香蕉、可可、咖啡、蔗糖、烟草等等</a:t>
            </a:r>
            <a:r>
              <a:rPr lang="en-US" altLang="zh-CN" sz="2000" b="1" dirty="0"/>
              <a:t>)</a:t>
            </a:r>
            <a:r>
              <a:rPr lang="zh-CN" altLang="en-US" sz="2000" b="1" dirty="0"/>
              <a:t>的小国的贬称，而那些被称为香蕉共和国的国家，几乎都是前殖民地。因为这些国家的前身，就是作为原宗主国的粮仓或者果园而存在的。这些国家的另一个显著特征是，往往拥有不民主或不稳定的政府，并且长久以来，强大的外国势力介入很深。</a:t>
            </a:r>
          </a:p>
        </p:txBody>
      </p:sp>
      <p:sp>
        <p:nvSpPr>
          <p:cNvPr id="8" name="文本框 7">
            <a:extLst>
              <a:ext uri="{FF2B5EF4-FFF2-40B4-BE49-F238E27FC236}">
                <a16:creationId xmlns="" xmlns:a16="http://schemas.microsoft.com/office/drawing/2014/main" xmlns:p15="http://schemas.microsoft.com/office/powerpoint/2012/main" xmlns:p14="http://schemas.microsoft.com/office/powerpoint/2010/main" id="{00D681FD-ED10-401E-85C2-32E420C32A7F}"/>
              </a:ext>
            </a:extLst>
          </p:cNvPr>
          <p:cNvSpPr txBox="1"/>
          <p:nvPr>
            <p:custDataLst>
              <p:tags r:id="rId4"/>
            </p:custDataLst>
          </p:nvPr>
        </p:nvSpPr>
        <p:spPr>
          <a:xfrm>
            <a:off x="230386" y="963980"/>
            <a:ext cx="8513564" cy="807905"/>
          </a:xfrm>
          <a:prstGeom prst="rect">
            <a:avLst/>
          </a:prstGeom>
          <a:noFill/>
        </p:spPr>
        <p:txBody>
          <a:bodyPr wrap="square" lIns="68573" tIns="34286" rIns="68573" bIns="34286">
            <a:spAutoFit/>
          </a:bodyPr>
          <a:lstStyle/>
          <a:p>
            <a:r>
              <a:rPr lang="zh-CN" altLang="en-US" sz="2400" b="1" dirty="0">
                <a:latin typeface="楷体" panose="02010609060101010101" pitchFamily="49" charset="-122"/>
                <a:ea typeface="楷体" panose="02010609060101010101" pitchFamily="49" charset="-122"/>
              </a:rPr>
              <a:t>最初被赋予经济命脉被美国控制的洪都拉斯、危地马拉、哥斯达黎加</a:t>
            </a:r>
            <a:r>
              <a:rPr lang="zh-CN" altLang="en-US" sz="2400" b="1" dirty="0" smtClean="0">
                <a:latin typeface="楷体" panose="02010609060101010101" pitchFamily="49" charset="-122"/>
                <a:ea typeface="楷体" panose="02010609060101010101" pitchFamily="49" charset="-122"/>
              </a:rPr>
              <a:t>等</a:t>
            </a:r>
            <a:r>
              <a:rPr lang="zh-CN" altLang="en-US" sz="2400" b="1" dirty="0">
                <a:latin typeface="楷体" panose="02010609060101010101" pitchFamily="49" charset="-122"/>
                <a:ea typeface="楷体" panose="02010609060101010101" pitchFamily="49" charset="-122"/>
                <a:hlinkClick r:id="rId8"/>
              </a:rPr>
              <a:t>中美洲</a:t>
            </a:r>
            <a:r>
              <a:rPr lang="zh-CN" altLang="en-US" sz="2400" b="1" dirty="0">
                <a:latin typeface="楷体" panose="02010609060101010101" pitchFamily="49" charset="-122"/>
                <a:ea typeface="楷体" panose="02010609060101010101" pitchFamily="49" charset="-122"/>
              </a:rPr>
              <a:t>和</a:t>
            </a:r>
            <a:r>
              <a:rPr lang="zh-CN" altLang="en-US" sz="2400" b="1" dirty="0">
                <a:latin typeface="楷体" panose="02010609060101010101" pitchFamily="49" charset="-122"/>
                <a:ea typeface="楷体" panose="02010609060101010101" pitchFamily="49" charset="-122"/>
                <a:hlinkClick r:id="rId9"/>
              </a:rPr>
              <a:t>加勒比海</a:t>
            </a:r>
            <a:r>
              <a:rPr lang="zh-CN" altLang="en-US" sz="2400" b="1" dirty="0">
                <a:latin typeface="楷体" panose="02010609060101010101" pitchFamily="49" charset="-122"/>
                <a:ea typeface="楷体" panose="02010609060101010101" pitchFamily="49" charset="-122"/>
              </a:rPr>
              <a:t>的小国家</a:t>
            </a:r>
          </a:p>
        </p:txBody>
      </p:sp>
      <p:pic>
        <p:nvPicPr>
          <p:cNvPr id="10" name="图片 310"/>
          <p:cNvPicPr>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rcRect l="28500" t="66151" r="24261" b="1875"/>
          <a:stretch>
            <a:fillRect/>
          </a:stretch>
        </p:blipFill>
        <p:spPr bwMode="auto">
          <a:xfrm>
            <a:off x="230386" y="1900499"/>
            <a:ext cx="4076417" cy="2718578"/>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88048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custDataLst>
              <p:tags r:id="rId1"/>
            </p:custDataLst>
          </p:nvPr>
        </p:nvSpPr>
        <p:spPr>
          <a:xfrm>
            <a:off x="139118" y="266239"/>
            <a:ext cx="3173424" cy="3785652"/>
          </a:xfrm>
          <a:prstGeom prst="rect">
            <a:avLst/>
          </a:prstGeom>
        </p:spPr>
        <p:txBody>
          <a:bodyPr wrap="square">
            <a:spAutoFit/>
          </a:bodyPr>
          <a:lstStyle/>
          <a:p>
            <a:r>
              <a:rPr lang="zh-CN" altLang="en-US" sz="2000" dirty="0" smtClean="0"/>
              <a:t>探究香蕉</a:t>
            </a:r>
            <a:r>
              <a:rPr lang="zh-CN" altLang="en-US" sz="2000" dirty="0"/>
              <a:t>共和国</a:t>
            </a:r>
          </a:p>
          <a:p>
            <a:r>
              <a:rPr lang="zh-CN" altLang="en-US" sz="2000" dirty="0"/>
              <a:t> 阅读材料，完成下列问题。</a:t>
            </a:r>
          </a:p>
          <a:p>
            <a:r>
              <a:rPr lang="zh-CN" altLang="en-US" sz="2000" dirty="0"/>
              <a:t>下图为中美洲部分地区略图。</a:t>
            </a:r>
          </a:p>
          <a:p>
            <a:r>
              <a:rPr lang="zh-CN" altLang="en-US" sz="2000" dirty="0"/>
              <a:t> </a:t>
            </a:r>
            <a:r>
              <a:rPr lang="zh-CN" altLang="en-US" sz="2000" dirty="0" smtClean="0"/>
              <a:t>中美洲</a:t>
            </a:r>
            <a:r>
              <a:rPr lang="zh-CN" altLang="en-US" sz="2000" dirty="0"/>
              <a:t>地区农业以种植热带经济作物为主，经济作物主要有咖啡、香蕉等。</a:t>
            </a:r>
          </a:p>
          <a:p>
            <a:r>
              <a:rPr lang="zh-CN" altLang="en-US" sz="2000" dirty="0"/>
              <a:t>危地马拉城是中美洲主要城市之一，城市街道像棋盘方格般划分。右上图是该城 市周边区域等高线地形图</a:t>
            </a:r>
            <a:r>
              <a:rPr lang="zh-CN" altLang="en-US" sz="2000" dirty="0" smtClean="0"/>
              <a:t>。</a:t>
            </a:r>
            <a:endParaRPr lang="zh-CN" altLang="en-US" sz="2000" dirty="0"/>
          </a:p>
        </p:txBody>
      </p:sp>
      <p:pic>
        <p:nvPicPr>
          <p:cNvPr id="5122" name="Picture 2">
            <a:hlinkClick r:id="rId7" action="ppaction://hlinksldjump"/>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bwMode="auto">
          <a:xfrm>
            <a:off x="3312542" y="401193"/>
            <a:ext cx="5863807" cy="3424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custDataLst>
              <p:tags r:id="rId3"/>
            </p:custDataLst>
          </p:nvPr>
        </p:nvSpPr>
        <p:spPr>
          <a:xfrm>
            <a:off x="139118" y="5453157"/>
            <a:ext cx="8804318" cy="830997"/>
          </a:xfrm>
          <a:prstGeom prst="rect">
            <a:avLst/>
          </a:prstGeom>
        </p:spPr>
        <p:txBody>
          <a:bodyPr wrap="square">
            <a:spAutoFit/>
          </a:bodyPr>
          <a:lstStyle/>
          <a:p>
            <a:r>
              <a:rPr lang="zh-CN" altLang="en-US" sz="2400" b="1" dirty="0">
                <a:solidFill>
                  <a:srgbClr val="FF0000"/>
                </a:solidFill>
              </a:rPr>
              <a:t>地处热带地区，水热充足；火山灰带来肥沃的土壤；地价低，劳动力廉价；离北美市场近。</a:t>
            </a:r>
          </a:p>
        </p:txBody>
      </p:sp>
      <p:sp>
        <p:nvSpPr>
          <p:cNvPr id="5" name="TextBox 4"/>
          <p:cNvSpPr txBox="1"/>
          <p:nvPr>
            <p:custDataLst>
              <p:tags r:id="rId4"/>
            </p:custDataLst>
          </p:nvPr>
        </p:nvSpPr>
        <p:spPr>
          <a:xfrm>
            <a:off x="4134209" y="3999026"/>
            <a:ext cx="3888561" cy="461665"/>
          </a:xfrm>
          <a:prstGeom prst="rect">
            <a:avLst/>
          </a:prstGeom>
          <a:solidFill>
            <a:srgbClr val="FFC000"/>
          </a:solidFill>
        </p:spPr>
        <p:txBody>
          <a:bodyPr wrap="square" rtlCol="0">
            <a:spAutoFit/>
          </a:bodyPr>
          <a:lstStyle/>
          <a:p>
            <a:r>
              <a:rPr lang="zh-CN" altLang="en-US" sz="2400"/>
              <a:t>自然条件</a:t>
            </a:r>
            <a:r>
              <a:rPr lang="en-US" altLang="zh-CN" sz="2400"/>
              <a:t>+</a:t>
            </a:r>
            <a:r>
              <a:rPr lang="zh-CN" altLang="en-US" sz="2400"/>
              <a:t>社会经济条件</a:t>
            </a:r>
          </a:p>
        </p:txBody>
      </p:sp>
      <p:sp>
        <p:nvSpPr>
          <p:cNvPr id="3" name="矩形 2"/>
          <p:cNvSpPr/>
          <p:nvPr>
            <p:custDataLst>
              <p:tags r:id="rId5"/>
            </p:custDataLst>
          </p:nvPr>
        </p:nvSpPr>
        <p:spPr>
          <a:xfrm>
            <a:off x="3424070" y="2552890"/>
            <a:ext cx="1060843" cy="11700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139118" y="4634657"/>
            <a:ext cx="7130143" cy="461665"/>
          </a:xfrm>
          <a:prstGeom prst="rect">
            <a:avLst/>
          </a:prstGeom>
        </p:spPr>
        <p:txBody>
          <a:bodyPr wrap="square">
            <a:spAutoFit/>
          </a:bodyPr>
          <a:lstStyle/>
          <a:p>
            <a:r>
              <a:rPr lang="zh-CN" altLang="en-US" sz="2400" dirty="0">
                <a:solidFill>
                  <a:srgbClr val="0221DE"/>
                </a:solidFill>
              </a:rPr>
              <a:t>（</a:t>
            </a:r>
            <a:r>
              <a:rPr lang="en-US" altLang="zh-CN" sz="2400" dirty="0">
                <a:solidFill>
                  <a:srgbClr val="0221DE"/>
                </a:solidFill>
              </a:rPr>
              <a:t>1</a:t>
            </a:r>
            <a:r>
              <a:rPr lang="zh-CN" altLang="en-US" sz="2400" dirty="0">
                <a:solidFill>
                  <a:srgbClr val="0221DE"/>
                </a:solidFill>
              </a:rPr>
              <a:t>）简述中美洲发展热带经济作物的有利条件。</a:t>
            </a:r>
          </a:p>
        </p:txBody>
      </p:sp>
    </p:spTree>
    <p:extLst>
      <p:ext uri="{BB962C8B-B14F-4D97-AF65-F5344CB8AC3E}">
        <p14:creationId xmlns:p14="http://schemas.microsoft.com/office/powerpoint/2010/main" val="644953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indefinite"/>
                            </p:stCondLst>
                          </p:cTn>
                        </p:par>
                        <p:par>
                          <p:cTn id="18" fill="hold" nodeType="after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228601" y="622558"/>
            <a:ext cx="8741228" cy="4524315"/>
          </a:xfrm>
          <a:prstGeom prst="rect">
            <a:avLst/>
          </a:prstGeom>
        </p:spPr>
        <p:txBody>
          <a:bodyPr wrap="square">
            <a:spAutoFit/>
          </a:bodyPr>
          <a:lstStyle/>
          <a:p>
            <a:r>
              <a:rPr lang="zh-CN" altLang="en-US" sz="3600" b="1" dirty="0"/>
              <a:t>影响生物多样性的因素</a:t>
            </a:r>
            <a:r>
              <a:rPr lang="zh-CN" altLang="en-US" sz="3600" b="1" dirty="0" smtClean="0"/>
              <a:t>：</a:t>
            </a:r>
            <a:endParaRPr lang="en-US" altLang="zh-CN" sz="3600" b="1" dirty="0" smtClean="0"/>
          </a:p>
          <a:p>
            <a:endParaRPr lang="en-US" altLang="zh-CN" sz="3600" b="1" dirty="0" smtClean="0"/>
          </a:p>
          <a:p>
            <a:pPr marL="457200" indent="-457200">
              <a:buFont typeface="+mj-ea"/>
              <a:buAutoNum type="circleNumDbPlain"/>
            </a:pPr>
            <a:r>
              <a:rPr lang="zh-CN" altLang="en-US" sz="2400" b="1" dirty="0" smtClean="0">
                <a:solidFill>
                  <a:srgbClr val="FF0000"/>
                </a:solidFill>
              </a:rPr>
              <a:t>水分</a:t>
            </a:r>
            <a:r>
              <a:rPr lang="zh-CN" altLang="en-US" sz="2400" b="1" dirty="0">
                <a:solidFill>
                  <a:srgbClr val="FF0000"/>
                </a:solidFill>
              </a:rPr>
              <a:t>和热量</a:t>
            </a:r>
            <a:r>
              <a:rPr lang="en-US" altLang="zh-CN" sz="2400" b="1" dirty="0"/>
              <a:t>——</a:t>
            </a:r>
            <a:r>
              <a:rPr lang="zh-CN" altLang="en-US" sz="2400" b="1" dirty="0"/>
              <a:t>高温多雨，水热条件优越的地区，生物种类</a:t>
            </a:r>
            <a:r>
              <a:rPr lang="zh-CN" altLang="en-US" sz="2400" b="1" dirty="0" smtClean="0"/>
              <a:t>丰富。</a:t>
            </a:r>
            <a:endParaRPr lang="en-US" altLang="zh-CN" sz="2400" b="1" dirty="0" smtClean="0"/>
          </a:p>
          <a:p>
            <a:pPr marL="457200" indent="-457200">
              <a:buFont typeface="+mj-ea"/>
              <a:buAutoNum type="circleNumDbPlain"/>
            </a:pPr>
            <a:r>
              <a:rPr lang="zh-CN" altLang="en-US" sz="2400" b="1" dirty="0" smtClean="0">
                <a:solidFill>
                  <a:srgbClr val="FF0000"/>
                </a:solidFill>
              </a:rPr>
              <a:t>自然环境（水分热量）复杂</a:t>
            </a:r>
            <a:r>
              <a:rPr lang="en-US" altLang="zh-CN" sz="2400" b="1" dirty="0" smtClean="0">
                <a:solidFill>
                  <a:srgbClr val="FF0000"/>
                </a:solidFill>
              </a:rPr>
              <a:t>——</a:t>
            </a:r>
            <a:r>
              <a:rPr lang="zh-CN" altLang="en-US" sz="2400" b="1" dirty="0">
                <a:solidFill>
                  <a:srgbClr val="FF0000"/>
                </a:solidFill>
              </a:rPr>
              <a:t>地形</a:t>
            </a:r>
            <a:r>
              <a:rPr lang="zh-CN" altLang="en-US" sz="2400" b="1" dirty="0" smtClean="0">
                <a:solidFill>
                  <a:srgbClr val="FF0000"/>
                </a:solidFill>
              </a:rPr>
              <a:t>复杂、</a:t>
            </a:r>
            <a:r>
              <a:rPr lang="zh-CN" altLang="en-US" sz="2400" b="1" dirty="0">
                <a:solidFill>
                  <a:srgbClr val="FF0000"/>
                </a:solidFill>
              </a:rPr>
              <a:t>气候复杂</a:t>
            </a:r>
            <a:r>
              <a:rPr lang="zh-CN" altLang="en-US" sz="2400" b="1" dirty="0" smtClean="0">
                <a:solidFill>
                  <a:srgbClr val="FF0000"/>
                </a:solidFill>
              </a:rPr>
              <a:t>、</a:t>
            </a:r>
            <a:r>
              <a:rPr lang="zh-CN" altLang="en-US" sz="2400" b="1" dirty="0">
                <a:solidFill>
                  <a:srgbClr val="FF0000"/>
                </a:solidFill>
              </a:rPr>
              <a:t>垂直</a:t>
            </a:r>
            <a:r>
              <a:rPr lang="zh-CN" altLang="en-US" sz="2400" b="1" dirty="0" smtClean="0">
                <a:solidFill>
                  <a:srgbClr val="FF0000"/>
                </a:solidFill>
              </a:rPr>
              <a:t>变化、水平变化（南北、东西）</a:t>
            </a:r>
            <a:r>
              <a:rPr lang="zh-CN" altLang="en-US" sz="2400" b="1" dirty="0" smtClean="0"/>
              <a:t>。</a:t>
            </a:r>
            <a:endParaRPr lang="en-US" altLang="zh-CN" sz="2400" b="1" dirty="0" smtClean="0"/>
          </a:p>
          <a:p>
            <a:pPr marL="457200" indent="-457200">
              <a:buFont typeface="+mj-ea"/>
              <a:buAutoNum type="circleNumDbPlain"/>
            </a:pPr>
            <a:r>
              <a:rPr lang="zh-CN" altLang="en-US" sz="2400" b="1" dirty="0" smtClean="0">
                <a:solidFill>
                  <a:srgbClr val="FF0000"/>
                </a:solidFill>
              </a:rPr>
              <a:t>环境变迁</a:t>
            </a:r>
            <a:r>
              <a:rPr lang="zh-CN" altLang="en-US" sz="2400" b="1" dirty="0">
                <a:solidFill>
                  <a:srgbClr val="FF0000"/>
                </a:solidFill>
              </a:rPr>
              <a:t>与突发事件</a:t>
            </a:r>
            <a:r>
              <a:rPr lang="en-US" altLang="zh-CN" sz="2400" b="1" dirty="0"/>
              <a:t>——</a:t>
            </a:r>
            <a:r>
              <a:rPr lang="zh-CN" altLang="en-US" sz="2400" b="1" dirty="0"/>
              <a:t>如地质时期的</a:t>
            </a:r>
            <a:r>
              <a:rPr lang="zh-CN" altLang="en-US" sz="2400" b="1" dirty="0" smtClean="0"/>
              <a:t>冰期；</a:t>
            </a:r>
            <a:r>
              <a:rPr lang="zh-CN" altLang="en-US" sz="2400" b="1" dirty="0"/>
              <a:t>陨石撞击</a:t>
            </a:r>
            <a:r>
              <a:rPr lang="zh-CN" altLang="en-US" sz="2400" b="1" dirty="0" smtClean="0"/>
              <a:t>地球；</a:t>
            </a:r>
            <a:r>
              <a:rPr lang="zh-CN" altLang="en-US" sz="2400" b="1" dirty="0"/>
              <a:t>全球变暖，臭氧层</a:t>
            </a:r>
            <a:r>
              <a:rPr lang="zh-CN" altLang="en-US" sz="2400" b="1" dirty="0" smtClean="0"/>
              <a:t>破坏；</a:t>
            </a:r>
            <a:r>
              <a:rPr lang="zh-CN" altLang="en-US" sz="2400" b="1" dirty="0"/>
              <a:t>环境</a:t>
            </a:r>
            <a:r>
              <a:rPr lang="zh-CN" altLang="en-US" sz="2400" b="1" dirty="0" smtClean="0"/>
              <a:t>变化等。</a:t>
            </a:r>
            <a:endParaRPr lang="en-US" altLang="zh-CN" sz="2400" b="1" dirty="0" smtClean="0"/>
          </a:p>
          <a:p>
            <a:pPr marL="457200" indent="-457200">
              <a:buFont typeface="+mj-ea"/>
              <a:buAutoNum type="circleNumDbPlain"/>
            </a:pPr>
            <a:r>
              <a:rPr lang="zh-CN" altLang="en-US" sz="2400" b="1" dirty="0" smtClean="0">
                <a:solidFill>
                  <a:srgbClr val="FF0000"/>
                </a:solidFill>
              </a:rPr>
              <a:t>天敌</a:t>
            </a:r>
            <a:r>
              <a:rPr lang="zh-CN" altLang="en-US" sz="2400" b="1" dirty="0">
                <a:solidFill>
                  <a:srgbClr val="FF0000"/>
                </a:solidFill>
              </a:rPr>
              <a:t>与外来</a:t>
            </a:r>
            <a:r>
              <a:rPr lang="zh-CN" altLang="en-US" sz="2400" b="1" dirty="0" smtClean="0">
                <a:solidFill>
                  <a:srgbClr val="FF0000"/>
                </a:solidFill>
              </a:rPr>
              <a:t>物种</a:t>
            </a:r>
            <a:r>
              <a:rPr lang="zh-CN" altLang="en-US" sz="2400" b="1" dirty="0" smtClean="0"/>
              <a:t>。</a:t>
            </a:r>
            <a:endParaRPr lang="en-US" altLang="zh-CN" sz="2400" b="1" dirty="0" smtClean="0"/>
          </a:p>
          <a:p>
            <a:pPr marL="457200" indent="-457200">
              <a:buFont typeface="+mj-ea"/>
              <a:buAutoNum type="circleNumDbPlain"/>
            </a:pPr>
            <a:r>
              <a:rPr lang="zh-CN" altLang="en-US" sz="2400" b="1" dirty="0" smtClean="0">
                <a:solidFill>
                  <a:srgbClr val="FF0000"/>
                </a:solidFill>
              </a:rPr>
              <a:t>人类</a:t>
            </a:r>
            <a:r>
              <a:rPr lang="zh-CN" altLang="en-US" sz="2400" b="1" dirty="0">
                <a:solidFill>
                  <a:srgbClr val="FF0000"/>
                </a:solidFill>
              </a:rPr>
              <a:t>活动的破坏与干扰</a:t>
            </a:r>
            <a:r>
              <a:rPr lang="en-US" altLang="zh-CN" sz="2400" b="1" dirty="0" smtClean="0"/>
              <a:t>——</a:t>
            </a:r>
            <a:r>
              <a:rPr lang="zh-CN" altLang="en-US" sz="2400" b="1" dirty="0" smtClean="0"/>
              <a:t>滥捕</a:t>
            </a:r>
            <a:r>
              <a:rPr lang="zh-CN" altLang="en-US" sz="2400" b="1" dirty="0"/>
              <a:t>滥猎</a:t>
            </a:r>
            <a:r>
              <a:rPr lang="zh-CN" altLang="en-US" sz="2400" b="1" dirty="0" smtClean="0"/>
              <a:t>、食物链</a:t>
            </a:r>
            <a:r>
              <a:rPr lang="zh-CN" altLang="en-US" sz="2400" b="1" dirty="0"/>
              <a:t>的破坏、对动物栖息地的破坏、动物食用被污染的食物</a:t>
            </a:r>
            <a:r>
              <a:rPr lang="zh-CN" altLang="en-US" sz="2400" b="1" dirty="0" smtClean="0"/>
              <a:t>等</a:t>
            </a:r>
            <a:endParaRPr lang="zh-CN" altLang="en-US" sz="2400" b="1" dirty="0"/>
          </a:p>
        </p:txBody>
      </p:sp>
      <p:sp>
        <p:nvSpPr>
          <p:cNvPr id="4" name="五角星 3"/>
          <p:cNvSpPr/>
          <p:nvPr/>
        </p:nvSpPr>
        <p:spPr>
          <a:xfrm>
            <a:off x="6411686" y="404844"/>
            <a:ext cx="870858" cy="814356"/>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3818133"/>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custDataLst>
              <p:tags r:id="rId1"/>
            </p:custDataLst>
          </p:nvPr>
        </p:nvSpPr>
        <p:spPr>
          <a:xfrm>
            <a:off x="139119" y="462182"/>
            <a:ext cx="3442282" cy="1938992"/>
          </a:xfrm>
          <a:prstGeom prst="rect">
            <a:avLst/>
          </a:prstGeom>
        </p:spPr>
        <p:txBody>
          <a:bodyPr wrap="square">
            <a:spAutoFit/>
          </a:bodyPr>
          <a:lstStyle/>
          <a:p>
            <a:r>
              <a:rPr lang="zh-CN" altLang="en-US" sz="2000" b="1" dirty="0" smtClean="0"/>
              <a:t>香蕉</a:t>
            </a:r>
            <a:r>
              <a:rPr lang="zh-CN" altLang="en-US" sz="2000" b="1" dirty="0"/>
              <a:t>共和国</a:t>
            </a:r>
          </a:p>
          <a:p>
            <a:r>
              <a:rPr lang="zh-CN" altLang="en-US" sz="2000" b="1" dirty="0"/>
              <a:t> 阅读材料，完成下列问题。</a:t>
            </a:r>
          </a:p>
          <a:p>
            <a:r>
              <a:rPr lang="zh-CN" altLang="en-US" sz="2000" b="1" dirty="0"/>
              <a:t>下图为中美洲部分地区略图。</a:t>
            </a:r>
          </a:p>
          <a:p>
            <a:r>
              <a:rPr lang="zh-CN" altLang="en-US" sz="2000" b="1" dirty="0" smtClean="0"/>
              <a:t>中美洲</a:t>
            </a:r>
            <a:r>
              <a:rPr lang="zh-CN" altLang="en-US" sz="2000" b="1" dirty="0"/>
              <a:t>地区农业以种植热带经济作物为主，经济作物主要有咖啡、香蕉等</a:t>
            </a:r>
            <a:r>
              <a:rPr lang="zh-CN" altLang="en-US" sz="2000" b="1" dirty="0" smtClean="0"/>
              <a:t>。</a:t>
            </a:r>
            <a:endParaRPr lang="zh-CN" altLang="en-US" sz="2000" b="1" dirty="0"/>
          </a:p>
        </p:txBody>
      </p:sp>
      <p:pic>
        <p:nvPicPr>
          <p:cNvPr id="5122" name="Picture 2">
            <a:hlinkClick r:id="rId5" action="ppaction://hlinksldjump"/>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3499606" y="242628"/>
            <a:ext cx="5443830" cy="3179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custDataLst>
              <p:tags r:id="rId3"/>
            </p:custDataLst>
          </p:nvPr>
        </p:nvSpPr>
        <p:spPr>
          <a:xfrm>
            <a:off x="139118" y="4679880"/>
            <a:ext cx="8804318" cy="830997"/>
          </a:xfrm>
          <a:prstGeom prst="rect">
            <a:avLst/>
          </a:prstGeom>
        </p:spPr>
        <p:txBody>
          <a:bodyPr wrap="square">
            <a:spAutoFit/>
          </a:bodyPr>
          <a:lstStyle/>
          <a:p>
            <a:r>
              <a:rPr lang="zh-CN" altLang="en-US" sz="2400" b="1" dirty="0">
                <a:solidFill>
                  <a:srgbClr val="FF0000"/>
                </a:solidFill>
              </a:rPr>
              <a:t>纬度低，热量充足，降水丰富；多山地，水热垂直差异显著；地形阻挡，山地两侧降水差异大。</a:t>
            </a:r>
          </a:p>
        </p:txBody>
      </p:sp>
      <p:sp>
        <p:nvSpPr>
          <p:cNvPr id="3" name="矩形 2"/>
          <p:cNvSpPr/>
          <p:nvPr/>
        </p:nvSpPr>
        <p:spPr>
          <a:xfrm>
            <a:off x="315685" y="3740582"/>
            <a:ext cx="8545286" cy="830997"/>
          </a:xfrm>
          <a:prstGeom prst="rect">
            <a:avLst/>
          </a:prstGeom>
        </p:spPr>
        <p:txBody>
          <a:bodyPr wrap="square">
            <a:spAutoFit/>
          </a:bodyPr>
          <a:lstStyle/>
          <a:p>
            <a:r>
              <a:rPr lang="zh-CN" altLang="zh-CN" sz="2400" b="1" dirty="0">
                <a:solidFill>
                  <a:srgbClr val="0221DE"/>
                </a:solidFill>
              </a:rPr>
              <a:t>（</a:t>
            </a:r>
            <a:r>
              <a:rPr lang="en-US" altLang="zh-CN" sz="2400" b="1" dirty="0">
                <a:solidFill>
                  <a:srgbClr val="0221DE"/>
                </a:solidFill>
              </a:rPr>
              <a:t>2</a:t>
            </a:r>
            <a:r>
              <a:rPr lang="zh-CN" altLang="zh-CN" sz="2400" b="1" dirty="0">
                <a:solidFill>
                  <a:srgbClr val="0221DE"/>
                </a:solidFill>
              </a:rPr>
              <a:t>）图中</a:t>
            </a:r>
            <a:r>
              <a:rPr lang="en-US" altLang="zh-CN" sz="2400" b="1" dirty="0">
                <a:solidFill>
                  <a:srgbClr val="0221DE"/>
                </a:solidFill>
              </a:rPr>
              <a:t> 15°N </a:t>
            </a:r>
            <a:r>
              <a:rPr lang="zh-CN" altLang="zh-CN" sz="2400" b="1" dirty="0">
                <a:solidFill>
                  <a:srgbClr val="0221DE"/>
                </a:solidFill>
              </a:rPr>
              <a:t>附近的陆地区域生物物种非常丰富，说明其物种丰富的自然原因。</a:t>
            </a:r>
          </a:p>
        </p:txBody>
      </p:sp>
    </p:spTree>
    <p:extLst>
      <p:ext uri="{BB962C8B-B14F-4D97-AF65-F5344CB8AC3E}">
        <p14:creationId xmlns:p14="http://schemas.microsoft.com/office/powerpoint/2010/main" val="25622273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77" y="3498533"/>
            <a:ext cx="9016841" cy="830997"/>
          </a:xfrm>
          <a:prstGeom prst="rect">
            <a:avLst/>
          </a:prstGeom>
          <a:noFill/>
        </p:spPr>
        <p:txBody>
          <a:bodyPr wrap="square" rtlCol="0">
            <a:spAutoFit/>
          </a:bodyPr>
          <a:lstStyle/>
          <a:p>
            <a:r>
              <a:rPr lang="zh-CN" altLang="en-US" sz="2400" b="1" dirty="0"/>
              <a:t>        奥里诺科河平原面积广大，但种植业并不发达。主要原因是什么？</a:t>
            </a:r>
            <a:r>
              <a:rPr lang="zh-CN" altLang="en-US" sz="2400" b="1" dirty="0" smtClean="0"/>
              <a:t>（</a:t>
            </a:r>
            <a:r>
              <a:rPr lang="en-US" sz="2400" b="1" dirty="0" smtClean="0"/>
              <a:t>3</a:t>
            </a:r>
            <a:r>
              <a:rPr lang="zh-CN" altLang="en-US" sz="2400" b="1" dirty="0" smtClean="0"/>
              <a:t>分</a:t>
            </a:r>
            <a:r>
              <a:rPr lang="zh-CN" altLang="en-US" sz="2400" b="1" dirty="0"/>
              <a:t>）</a:t>
            </a:r>
          </a:p>
        </p:txBody>
      </p:sp>
      <p:pic>
        <p:nvPicPr>
          <p:cNvPr id="19" name="图片 18"/>
          <p:cNvPicPr/>
          <p:nvPr/>
        </p:nvPicPr>
        <p:blipFill>
          <a:blip r:embed="rId2">
            <a:lum bright="-20000" contrast="40000"/>
          </a:blip>
          <a:stretch>
            <a:fillRect/>
          </a:stretch>
        </p:blipFill>
        <p:spPr bwMode="auto">
          <a:xfrm>
            <a:off x="641033" y="93480"/>
            <a:ext cx="7294653" cy="3302863"/>
          </a:xfrm>
          <a:prstGeom prst="rect">
            <a:avLst/>
          </a:prstGeom>
          <a:noFill/>
          <a:ln w="38100">
            <a:solidFill>
              <a:srgbClr val="FF0000"/>
            </a:solidFill>
            <a:miter lim="800000"/>
          </a:ln>
        </p:spPr>
      </p:pic>
      <p:sp>
        <p:nvSpPr>
          <p:cNvPr id="24" name="TextBox 23"/>
          <p:cNvSpPr txBox="1"/>
          <p:nvPr/>
        </p:nvSpPr>
        <p:spPr>
          <a:xfrm>
            <a:off x="224790" y="4450507"/>
            <a:ext cx="8568214" cy="1338828"/>
          </a:xfrm>
          <a:prstGeom prst="rect">
            <a:avLst/>
          </a:prstGeom>
          <a:noFill/>
          <a:ln w="38100">
            <a:solidFill>
              <a:srgbClr val="0000FF"/>
            </a:solidFill>
            <a:prstDash val="dash"/>
          </a:ln>
        </p:spPr>
        <p:txBody>
          <a:bodyPr wrap="square" rtlCol="0">
            <a:spAutoFit/>
          </a:bodyPr>
          <a:lstStyle/>
          <a:p>
            <a:r>
              <a:rPr lang="zh-CN" altLang="en-US" sz="2700" b="1" dirty="0">
                <a:solidFill>
                  <a:srgbClr val="FF0000"/>
                </a:solidFill>
              </a:rPr>
              <a:t>热带雨林气候</a:t>
            </a:r>
            <a:r>
              <a:rPr lang="zh-CN" altLang="en-US" sz="2700" b="1" dirty="0" smtClean="0">
                <a:solidFill>
                  <a:srgbClr val="FF0000"/>
                </a:solidFill>
              </a:rPr>
              <a:t>，气候湿热不利于</a:t>
            </a:r>
            <a:r>
              <a:rPr lang="zh-CN" altLang="en-US" sz="2700" b="1" dirty="0">
                <a:solidFill>
                  <a:srgbClr val="FF0000"/>
                </a:solidFill>
              </a:rPr>
              <a:t>生活；</a:t>
            </a:r>
            <a:r>
              <a:rPr lang="zh-CN" altLang="en-US" sz="2700" b="1" dirty="0" smtClean="0">
                <a:solidFill>
                  <a:srgbClr val="FF0000"/>
                </a:solidFill>
              </a:rPr>
              <a:t>（</a:t>
            </a:r>
            <a:r>
              <a:rPr lang="en-US" sz="2700" b="1" dirty="0" smtClean="0">
                <a:solidFill>
                  <a:srgbClr val="FF0000"/>
                </a:solidFill>
              </a:rPr>
              <a:t>1</a:t>
            </a:r>
            <a:r>
              <a:rPr lang="zh-CN" altLang="en-US" sz="2700" b="1" dirty="0" smtClean="0">
                <a:solidFill>
                  <a:srgbClr val="FF0000"/>
                </a:solidFill>
              </a:rPr>
              <a:t>分</a:t>
            </a:r>
            <a:r>
              <a:rPr lang="zh-CN" altLang="en-US" sz="2700" b="1" dirty="0">
                <a:solidFill>
                  <a:srgbClr val="FF0000"/>
                </a:solidFill>
              </a:rPr>
              <a:t>）</a:t>
            </a:r>
            <a:endParaRPr lang="en-US" altLang="zh-CN" sz="2700" b="1" dirty="0">
              <a:solidFill>
                <a:srgbClr val="FF0000"/>
              </a:solidFill>
            </a:endParaRPr>
          </a:p>
          <a:p>
            <a:r>
              <a:rPr lang="zh-CN" altLang="en-US" sz="2700" b="1" dirty="0">
                <a:solidFill>
                  <a:srgbClr val="FF0000"/>
                </a:solidFill>
              </a:rPr>
              <a:t>土壤贫瘠；</a:t>
            </a:r>
            <a:r>
              <a:rPr lang="zh-CN" altLang="en-US" sz="2700" b="1" dirty="0" smtClean="0">
                <a:solidFill>
                  <a:srgbClr val="FF0000"/>
                </a:solidFill>
              </a:rPr>
              <a:t>（</a:t>
            </a:r>
            <a:r>
              <a:rPr lang="en-US" sz="2700" b="1" dirty="0" smtClean="0">
                <a:solidFill>
                  <a:srgbClr val="FF0000"/>
                </a:solidFill>
              </a:rPr>
              <a:t>1</a:t>
            </a:r>
            <a:r>
              <a:rPr lang="zh-CN" altLang="en-US" sz="2700" b="1" dirty="0" smtClean="0">
                <a:solidFill>
                  <a:srgbClr val="FF0000"/>
                </a:solidFill>
              </a:rPr>
              <a:t>分</a:t>
            </a:r>
            <a:r>
              <a:rPr lang="zh-CN" altLang="en-US" sz="2700" b="1" dirty="0">
                <a:solidFill>
                  <a:srgbClr val="FF0000"/>
                </a:solidFill>
              </a:rPr>
              <a:t>）</a:t>
            </a:r>
            <a:endParaRPr lang="en-US" altLang="zh-CN" sz="2700" b="1" dirty="0">
              <a:solidFill>
                <a:srgbClr val="FF0000"/>
              </a:solidFill>
            </a:endParaRPr>
          </a:p>
          <a:p>
            <a:r>
              <a:rPr lang="zh-CN" altLang="en-US" sz="2700" b="1" dirty="0">
                <a:solidFill>
                  <a:srgbClr val="FF0000"/>
                </a:solidFill>
              </a:rPr>
              <a:t>降水丰富，耕作易导致水土流失、生态破坏</a:t>
            </a:r>
            <a:r>
              <a:rPr lang="zh-CN" altLang="en-US" sz="2700" b="1" dirty="0" smtClean="0">
                <a:solidFill>
                  <a:srgbClr val="FF0000"/>
                </a:solidFill>
              </a:rPr>
              <a:t>（</a:t>
            </a:r>
            <a:r>
              <a:rPr lang="en-US" sz="2700" b="1" dirty="0" smtClean="0">
                <a:solidFill>
                  <a:srgbClr val="FF0000"/>
                </a:solidFill>
              </a:rPr>
              <a:t>1</a:t>
            </a:r>
            <a:r>
              <a:rPr lang="zh-CN" altLang="en-US" sz="2700" b="1" dirty="0" smtClean="0">
                <a:solidFill>
                  <a:srgbClr val="FF0000"/>
                </a:solidFill>
              </a:rPr>
              <a:t>分</a:t>
            </a:r>
            <a:r>
              <a:rPr lang="zh-CN" altLang="en-US" sz="2700" b="1" dirty="0"/>
              <a:t>）</a:t>
            </a:r>
          </a:p>
        </p:txBody>
      </p:sp>
    </p:spTree>
    <p:extLst>
      <p:ext uri="{BB962C8B-B14F-4D97-AF65-F5344CB8AC3E}">
        <p14:creationId xmlns:p14="http://schemas.microsoft.com/office/powerpoint/2010/main" val="12796272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ox(in)">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6" name="Picture 6" descr="http://p1.so.qhmsg.com/t01158e755a84e23060.jpg"/>
          <p:cNvPicPr>
            <a:picLocks noChangeAspect="1" noChangeArrowheads="1"/>
          </p:cNvPicPr>
          <p:nvPr/>
        </p:nvPicPr>
        <p:blipFill>
          <a:blip r:embed="rId3"/>
          <a:stretch>
            <a:fillRect/>
          </a:stretch>
        </p:blipFill>
        <p:spPr bwMode="auto">
          <a:xfrm>
            <a:off x="0" y="876442"/>
            <a:ext cx="9144000" cy="5124308"/>
          </a:xfrm>
          <a:prstGeom prst="rect">
            <a:avLst/>
          </a:prstGeom>
          <a:noFill/>
        </p:spPr>
      </p:pic>
      <p:sp>
        <p:nvSpPr>
          <p:cNvPr id="6" name="矩形 5"/>
          <p:cNvSpPr/>
          <p:nvPr>
            <p:custDataLst>
              <p:tags r:id="rId1"/>
            </p:custDataLst>
          </p:nvPr>
        </p:nvSpPr>
        <p:spPr>
          <a:xfrm>
            <a:off x="0" y="1514475"/>
            <a:ext cx="4152900" cy="4486275"/>
          </a:xfrm>
          <a:prstGeom prst="rect">
            <a:avLst/>
          </a:prstGeom>
          <a:solidFill>
            <a:srgbClr val="225B12">
              <a:alpha val="73000"/>
            </a:srgbClr>
          </a:solidFill>
          <a:ln w="9525">
            <a:noFill/>
          </a:ln>
        </p:spPr>
        <p:txBody>
          <a:bodyPr anchor="ctr"/>
          <a:lstStyle/>
          <a:p>
            <a:pPr algn="ctr"/>
            <a:endParaRPr lang="zh-CN" altLang="en-US" sz="3600">
              <a:solidFill>
                <a:srgbClr val="FFFFFF"/>
              </a:solidFill>
              <a:latin typeface="Calibri" pitchFamily="34" charset="0"/>
              <a:ea typeface="宋体" pitchFamily="2" charset="-122"/>
            </a:endParaRPr>
          </a:p>
        </p:txBody>
      </p:sp>
      <p:sp>
        <p:nvSpPr>
          <p:cNvPr id="7" name="TextBox 6"/>
          <p:cNvSpPr txBox="1"/>
          <p:nvPr/>
        </p:nvSpPr>
        <p:spPr>
          <a:xfrm>
            <a:off x="619125" y="1819275"/>
            <a:ext cx="3409950" cy="553998"/>
          </a:xfrm>
          <a:prstGeom prst="rect">
            <a:avLst/>
          </a:prstGeom>
          <a:noFill/>
        </p:spPr>
        <p:txBody>
          <a:bodyPr wrap="square" rtlCol="0">
            <a:spAutoFit/>
          </a:bodyPr>
          <a:lstStyle/>
          <a:p>
            <a:r>
              <a:rPr lang="zh-CN" altLang="en-US" sz="3000" b="1">
                <a:solidFill>
                  <a:schemeClr val="bg1"/>
                </a:solidFill>
                <a:latin typeface="方正粗黑宋简体" panose="02000000000000000000" pitchFamily="2" charset="-122"/>
                <a:ea typeface="方正粗黑宋简体" panose="02000000000000000000" pitchFamily="2" charset="-122"/>
              </a:rPr>
              <a:t>土壤的形成过程</a:t>
            </a:r>
          </a:p>
        </p:txBody>
      </p:sp>
      <p:sp>
        <p:nvSpPr>
          <p:cNvPr id="8" name="TextBox 7"/>
          <p:cNvSpPr txBox="1"/>
          <p:nvPr/>
        </p:nvSpPr>
        <p:spPr>
          <a:xfrm>
            <a:off x="1533525" y="2333626"/>
            <a:ext cx="895350" cy="507831"/>
          </a:xfrm>
          <a:prstGeom prst="rect">
            <a:avLst/>
          </a:prstGeom>
          <a:solidFill>
            <a:schemeClr val="bg1"/>
          </a:solidFill>
        </p:spPr>
        <p:txBody>
          <a:bodyPr wrap="square" rtlCol="0">
            <a:spAutoFit/>
          </a:bodyPr>
          <a:lstStyle/>
          <a:p>
            <a:r>
              <a:rPr lang="zh-CN" altLang="en-US" sz="2700" b="1"/>
              <a:t>岩石</a:t>
            </a:r>
          </a:p>
        </p:txBody>
      </p:sp>
      <p:cxnSp>
        <p:nvCxnSpPr>
          <p:cNvPr id="10" name="直接箭头连接符 9"/>
          <p:cNvCxnSpPr>
            <a:stCxn id="8" idx="2"/>
          </p:cNvCxnSpPr>
          <p:nvPr/>
        </p:nvCxnSpPr>
        <p:spPr>
          <a:xfrm flipH="1">
            <a:off x="1980607" y="2841457"/>
            <a:ext cx="593" cy="873888"/>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95350" y="2895601"/>
            <a:ext cx="2381250" cy="507831"/>
          </a:xfrm>
          <a:prstGeom prst="rect">
            <a:avLst/>
          </a:prstGeom>
          <a:noFill/>
        </p:spPr>
        <p:txBody>
          <a:bodyPr wrap="square" rtlCol="0">
            <a:spAutoFit/>
          </a:bodyPr>
          <a:lstStyle/>
          <a:p>
            <a:r>
              <a:rPr lang="zh-CN" altLang="en-US" sz="2700" b="1">
                <a:solidFill>
                  <a:schemeClr val="bg1"/>
                </a:solidFill>
              </a:rPr>
              <a:t>经过外力作用</a:t>
            </a:r>
          </a:p>
        </p:txBody>
      </p:sp>
      <p:sp>
        <p:nvSpPr>
          <p:cNvPr id="12" name="TextBox 11"/>
          <p:cNvSpPr txBox="1"/>
          <p:nvPr/>
        </p:nvSpPr>
        <p:spPr>
          <a:xfrm>
            <a:off x="1133475" y="3743326"/>
            <a:ext cx="1666875" cy="507831"/>
          </a:xfrm>
          <a:prstGeom prst="rect">
            <a:avLst/>
          </a:prstGeom>
          <a:solidFill>
            <a:schemeClr val="bg1"/>
          </a:solidFill>
        </p:spPr>
        <p:txBody>
          <a:bodyPr wrap="square" rtlCol="0">
            <a:spAutoFit/>
          </a:bodyPr>
          <a:lstStyle/>
          <a:p>
            <a:r>
              <a:rPr lang="zh-CN" altLang="en-US" sz="2700" b="1"/>
              <a:t>成土母质</a:t>
            </a:r>
          </a:p>
        </p:txBody>
      </p:sp>
      <p:cxnSp>
        <p:nvCxnSpPr>
          <p:cNvPr id="13" name="直接箭头连接符 12"/>
          <p:cNvCxnSpPr/>
          <p:nvPr/>
        </p:nvCxnSpPr>
        <p:spPr>
          <a:xfrm rot="5400000">
            <a:off x="1533012" y="4685786"/>
            <a:ext cx="896377" cy="1191"/>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4350" y="4286251"/>
            <a:ext cx="3209925" cy="507831"/>
          </a:xfrm>
          <a:prstGeom prst="rect">
            <a:avLst/>
          </a:prstGeom>
          <a:noFill/>
        </p:spPr>
        <p:txBody>
          <a:bodyPr wrap="square" rtlCol="0">
            <a:spAutoFit/>
          </a:bodyPr>
          <a:lstStyle/>
          <a:p>
            <a:r>
              <a:rPr lang="zh-CN" altLang="en-US" sz="2700" b="1">
                <a:solidFill>
                  <a:schemeClr val="bg1"/>
                </a:solidFill>
              </a:rPr>
              <a:t>动植物带来有机质</a:t>
            </a:r>
          </a:p>
        </p:txBody>
      </p:sp>
      <p:sp>
        <p:nvSpPr>
          <p:cNvPr id="15" name="TextBox 14"/>
          <p:cNvSpPr txBox="1"/>
          <p:nvPr/>
        </p:nvSpPr>
        <p:spPr>
          <a:xfrm>
            <a:off x="1162050" y="5162551"/>
            <a:ext cx="1666875" cy="507831"/>
          </a:xfrm>
          <a:prstGeom prst="rect">
            <a:avLst/>
          </a:prstGeom>
          <a:solidFill>
            <a:schemeClr val="bg1"/>
          </a:solidFill>
        </p:spPr>
        <p:txBody>
          <a:bodyPr wrap="square" rtlCol="0">
            <a:spAutoFit/>
          </a:bodyPr>
          <a:lstStyle/>
          <a:p>
            <a:r>
              <a:rPr lang="zh-CN" altLang="en-US" sz="2700" b="1"/>
              <a:t>成熟土壤</a:t>
            </a:r>
          </a:p>
        </p:txBody>
      </p:sp>
      <p:sp>
        <p:nvSpPr>
          <p:cNvPr id="16" name="TextBox 15"/>
          <p:cNvSpPr txBox="1"/>
          <p:nvPr/>
        </p:nvSpPr>
        <p:spPr>
          <a:xfrm>
            <a:off x="4210050" y="1666875"/>
            <a:ext cx="4933950" cy="2308324"/>
          </a:xfrm>
          <a:prstGeom prst="rect">
            <a:avLst/>
          </a:prstGeom>
          <a:solidFill>
            <a:schemeClr val="bg1"/>
          </a:solidFill>
        </p:spPr>
        <p:txBody>
          <a:bodyPr wrap="square" rtlCol="0">
            <a:spAutoFit/>
          </a:bodyPr>
          <a:lstStyle/>
          <a:p>
            <a:pPr>
              <a:lnSpc>
                <a:spcPct val="200000"/>
              </a:lnSpc>
            </a:pPr>
            <a:r>
              <a:rPr lang="zh-CN" altLang="en-US" sz="2400" b="1"/>
              <a:t>一是降水丰富，地表径流和淋溶作用强。</a:t>
            </a:r>
            <a:endParaRPr lang="en-US" altLang="zh-CN" sz="2400" b="1"/>
          </a:p>
          <a:p>
            <a:pPr>
              <a:lnSpc>
                <a:spcPct val="200000"/>
              </a:lnSpc>
            </a:pPr>
            <a:r>
              <a:rPr lang="zh-CN" altLang="en-US" sz="2400" b="1"/>
              <a:t>二是气温高，有机质分解速度快。</a:t>
            </a:r>
          </a:p>
        </p:txBody>
      </p:sp>
      <p:sp>
        <p:nvSpPr>
          <p:cNvPr id="17" name="TextBox 16"/>
          <p:cNvSpPr txBox="1"/>
          <p:nvPr/>
        </p:nvSpPr>
        <p:spPr>
          <a:xfrm>
            <a:off x="1724025" y="857251"/>
            <a:ext cx="5753100" cy="646331"/>
          </a:xfrm>
          <a:prstGeom prst="rect">
            <a:avLst/>
          </a:prstGeom>
          <a:solidFill>
            <a:schemeClr val="bg1"/>
          </a:solidFill>
        </p:spPr>
        <p:txBody>
          <a:bodyPr wrap="square" rtlCol="0">
            <a:spAutoFit/>
          </a:bodyPr>
          <a:lstStyle/>
          <a:p>
            <a:r>
              <a:rPr lang="zh-CN" altLang="en-US" sz="3600" b="1">
                <a:solidFill>
                  <a:srgbClr val="FF0000"/>
                </a:solidFill>
              </a:rPr>
              <a:t>热带雨林为什么土壤贫瘠？</a:t>
            </a:r>
            <a:endParaRPr lang="zh-CN" altLang="en-US" sz="3600">
              <a:solidFill>
                <a:srgbClr val="FF0000"/>
              </a:solidFill>
            </a:endParaRPr>
          </a:p>
        </p:txBody>
      </p:sp>
    </p:spTree>
    <p:extLst>
      <p:ext uri="{BB962C8B-B14F-4D97-AF65-F5344CB8AC3E}">
        <p14:creationId xmlns:p14="http://schemas.microsoft.com/office/powerpoint/2010/main" val="30240424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50"/>
                                        <p:tgtEl>
                                          <p:spTgt spid="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in)">
                                      <p:cBhvr>
                                        <p:cTn id="10" dur="500"/>
                                        <p:tgtEl>
                                          <p:spTgt spid="7"/>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000"/>
                                        <p:tgtEl>
                                          <p:spTgt spid="8"/>
                                        </p:tgtEl>
                                      </p:cBhvr>
                                    </p:animEffect>
                                  </p:childTnLst>
                                </p:cTn>
                              </p:par>
                            </p:childTnLst>
                          </p:cTn>
                        </p:par>
                        <p:par>
                          <p:cTn id="16" fill="hold" nodeType="afterGroup">
                            <p:stCondLst>
                              <p:cond delay="1000"/>
                            </p:stCondLst>
                            <p:childTnLst>
                              <p:par>
                                <p:cTn id="17" presetID="22" presetClass="entr" presetSubtype="1" fill="hold" grpId="0" nodeType="afterEffect">
                                  <p:stCondLst>
                                    <p:cond delay="100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1000"/>
                                        <p:tgtEl>
                                          <p:spTgt spid="11"/>
                                        </p:tgtEl>
                                      </p:cBhvr>
                                    </p:animEffect>
                                  </p:childTnLst>
                                </p:cTn>
                              </p:par>
                              <p:par>
                                <p:cTn id="20" presetID="22" presetClass="entr" presetSubtype="1" fill="hold"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1000"/>
                                        <p:tgtEl>
                                          <p:spTgt spid="10"/>
                                        </p:tgtEl>
                                      </p:cBhvr>
                                    </p:animEffect>
                                  </p:childTnLst>
                                </p:cTn>
                              </p:par>
                            </p:childTnLst>
                          </p:cTn>
                        </p:par>
                        <p:par>
                          <p:cTn id="23" fill="hold" nodeType="afterGroup">
                            <p:stCondLst>
                              <p:cond delay="3000"/>
                            </p:stCondLst>
                            <p:childTnLst>
                              <p:par>
                                <p:cTn id="24" presetID="22" presetClass="entr" presetSubtype="1" fill="hold" grpId="0" nodeType="afterEffect">
                                  <p:stCondLst>
                                    <p:cond delay="200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1000"/>
                                        <p:tgtEl>
                                          <p:spTgt spid="12"/>
                                        </p:tgtEl>
                                      </p:cBhvr>
                                    </p:animEffect>
                                  </p:childTnLst>
                                </p:cTn>
                              </p:par>
                            </p:childTnLst>
                          </p:cTn>
                        </p:par>
                        <p:par>
                          <p:cTn id="27" fill="hold" nodeType="afterGroup">
                            <p:stCondLst>
                              <p:cond delay="6000"/>
                            </p:stCondLst>
                            <p:childTnLst>
                              <p:par>
                                <p:cTn id="28" presetID="22" presetClass="entr" presetSubtype="1" fill="hold" grpId="0" nodeType="afterEffect">
                                  <p:stCondLst>
                                    <p:cond delay="300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1000"/>
                                        <p:tgtEl>
                                          <p:spTgt spid="14"/>
                                        </p:tgtEl>
                                      </p:cBhvr>
                                    </p:animEffect>
                                  </p:childTnLst>
                                </p:cTn>
                              </p:par>
                              <p:par>
                                <p:cTn id="31" presetID="22" presetClass="entr" presetSubtype="1" fill="hold" nodeType="withEffect">
                                  <p:stCondLst>
                                    <p:cond delay="300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1000"/>
                                        <p:tgtEl>
                                          <p:spTgt spid="13"/>
                                        </p:tgtEl>
                                      </p:cBhvr>
                                    </p:animEffect>
                                  </p:childTnLst>
                                </p:cTn>
                              </p:par>
                            </p:childTnLst>
                          </p:cTn>
                        </p:par>
                        <p:par>
                          <p:cTn id="34" fill="hold" nodeType="afterGroup">
                            <p:stCondLst>
                              <p:cond delay="10000"/>
                            </p:stCondLst>
                            <p:childTnLst>
                              <p:par>
                                <p:cTn id="35" presetID="22" presetClass="entr" presetSubtype="1" fill="hold" grpId="0" nodeType="afterEffect">
                                  <p:stCondLst>
                                    <p:cond delay="400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1000"/>
                                        <p:tgtEl>
                                          <p:spTgt spid="15"/>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1" grpId="0"/>
      <p:bldP spid="12" grpId="0" animBg="1"/>
      <p:bldP spid="14" grpId="0"/>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2" name="图片 15362" descr="巴拿马运河"/>
          <p:cNvPicPr>
            <a:picLocks noChangeAspect="1"/>
          </p:cNvPicPr>
          <p:nvPr/>
        </p:nvPicPr>
        <p:blipFill>
          <a:blip r:embed="rId4"/>
          <a:srcRect l="11758" r="17665"/>
          <a:stretch>
            <a:fillRect/>
          </a:stretch>
        </p:blipFill>
        <p:spPr>
          <a:xfrm>
            <a:off x="1143001" y="2025968"/>
            <a:ext cx="2888456" cy="2895600"/>
          </a:xfrm>
          <a:prstGeom prst="rect">
            <a:avLst/>
          </a:prstGeom>
          <a:noFill/>
          <a:ln w="9525">
            <a:solidFill>
              <a:schemeClr val="tx1"/>
            </a:solidFill>
          </a:ln>
        </p:spPr>
      </p:pic>
      <p:sp>
        <p:nvSpPr>
          <p:cNvPr id="1048730" name="椭圆 15363"/>
          <p:cNvSpPr/>
          <p:nvPr/>
        </p:nvSpPr>
        <p:spPr>
          <a:xfrm>
            <a:off x="1143000" y="1949767"/>
            <a:ext cx="1133475" cy="519113"/>
          </a:xfrm>
          <a:prstGeom prst="ellipse">
            <a:avLst/>
          </a:prstGeom>
          <a:noFill/>
          <a:ln w="57150" cap="sq" cmpd="sng">
            <a:solidFill>
              <a:srgbClr val="FF0000"/>
            </a:solidFill>
            <a:prstDash val="solid"/>
            <a:headEnd type="none" w="med" len="med"/>
            <a:tailEnd type="none" w="med" len="med"/>
          </a:ln>
        </p:spPr>
        <p:txBody>
          <a:bodyPr/>
          <a:lstStyle/>
          <a:p>
            <a:endParaRPr lang="zh-CN" altLang="en-US" sz="1350"/>
          </a:p>
        </p:txBody>
      </p:sp>
      <p:sp>
        <p:nvSpPr>
          <p:cNvPr id="1048731" name="任意多边形 15365"/>
          <p:cNvSpPr/>
          <p:nvPr/>
        </p:nvSpPr>
        <p:spPr>
          <a:xfrm>
            <a:off x="4518423" y="2273617"/>
            <a:ext cx="1682353" cy="1243013"/>
          </a:xfrm>
          <a:custGeom>
            <a:avLst/>
            <a:gdLst/>
            <a:ahLst/>
            <a:cxnLst/>
            <a:rect l="0" t="0" r="r" b="b"/>
            <a:pathLst>
              <a:path w="1413" h="1044">
                <a:moveTo>
                  <a:pt x="1323" y="0"/>
                </a:moveTo>
                <a:cubicBezTo>
                  <a:pt x="1336" y="38"/>
                  <a:pt x="1355" y="68"/>
                  <a:pt x="1368" y="108"/>
                </a:cubicBezTo>
                <a:cubicBezTo>
                  <a:pt x="1371" y="117"/>
                  <a:pt x="1377" y="135"/>
                  <a:pt x="1377" y="135"/>
                </a:cubicBezTo>
                <a:cubicBezTo>
                  <a:pt x="1387" y="280"/>
                  <a:pt x="1378" y="455"/>
                  <a:pt x="1413" y="594"/>
                </a:cubicBezTo>
                <a:cubicBezTo>
                  <a:pt x="1410" y="612"/>
                  <a:pt x="1411" y="631"/>
                  <a:pt x="1404" y="648"/>
                </a:cubicBezTo>
                <a:cubicBezTo>
                  <a:pt x="1382" y="701"/>
                  <a:pt x="1312" y="785"/>
                  <a:pt x="1278" y="837"/>
                </a:cubicBezTo>
                <a:cubicBezTo>
                  <a:pt x="1256" y="869"/>
                  <a:pt x="1255" y="911"/>
                  <a:pt x="1233" y="945"/>
                </a:cubicBezTo>
                <a:cubicBezTo>
                  <a:pt x="1221" y="1003"/>
                  <a:pt x="1219" y="1025"/>
                  <a:pt x="1161" y="1044"/>
                </a:cubicBezTo>
                <a:cubicBezTo>
                  <a:pt x="1140" y="1041"/>
                  <a:pt x="1118" y="1043"/>
                  <a:pt x="1098" y="1035"/>
                </a:cubicBezTo>
                <a:cubicBezTo>
                  <a:pt x="1068" y="1023"/>
                  <a:pt x="1074" y="999"/>
                  <a:pt x="1053" y="981"/>
                </a:cubicBezTo>
                <a:cubicBezTo>
                  <a:pt x="1037" y="967"/>
                  <a:pt x="972" y="918"/>
                  <a:pt x="945" y="909"/>
                </a:cubicBezTo>
                <a:cubicBezTo>
                  <a:pt x="895" y="892"/>
                  <a:pt x="843" y="878"/>
                  <a:pt x="792" y="864"/>
                </a:cubicBezTo>
                <a:cubicBezTo>
                  <a:pt x="782" y="861"/>
                  <a:pt x="682" y="839"/>
                  <a:pt x="666" y="828"/>
                </a:cubicBezTo>
                <a:cubicBezTo>
                  <a:pt x="633" y="806"/>
                  <a:pt x="595" y="786"/>
                  <a:pt x="558" y="774"/>
                </a:cubicBezTo>
                <a:cubicBezTo>
                  <a:pt x="484" y="700"/>
                  <a:pt x="385" y="653"/>
                  <a:pt x="288" y="621"/>
                </a:cubicBezTo>
                <a:cubicBezTo>
                  <a:pt x="225" y="600"/>
                  <a:pt x="178" y="537"/>
                  <a:pt x="144" y="486"/>
                </a:cubicBezTo>
                <a:cubicBezTo>
                  <a:pt x="78" y="387"/>
                  <a:pt x="0" y="285"/>
                  <a:pt x="0" y="162"/>
                </a:cubicBezTo>
              </a:path>
            </a:pathLst>
          </a:custGeom>
          <a:noFill/>
          <a:ln w="57150" cap="flat" cmpd="sng">
            <a:solidFill>
              <a:schemeClr val="bg1"/>
            </a:solidFill>
            <a:prstDash val="solid"/>
            <a:headEnd type="none" w="med" len="med"/>
            <a:tailEnd type="none" w="med" len="med"/>
          </a:ln>
        </p:spPr>
        <p:txBody>
          <a:bodyPr/>
          <a:lstStyle/>
          <a:p>
            <a:endParaRPr lang="zh-CN" altLang="en-US" sz="1350"/>
          </a:p>
        </p:txBody>
      </p:sp>
      <p:sp>
        <p:nvSpPr>
          <p:cNvPr id="1048732" name="任意多边形 15366"/>
          <p:cNvSpPr/>
          <p:nvPr/>
        </p:nvSpPr>
        <p:spPr>
          <a:xfrm>
            <a:off x="4514851" y="2254568"/>
            <a:ext cx="3278981" cy="3564731"/>
          </a:xfrm>
          <a:custGeom>
            <a:avLst/>
            <a:gdLst/>
            <a:ahLst/>
            <a:cxnLst/>
            <a:rect l="0" t="0" r="r" b="b"/>
            <a:pathLst>
              <a:path w="2754" h="2995">
                <a:moveTo>
                  <a:pt x="1332" y="0"/>
                </a:moveTo>
                <a:cubicBezTo>
                  <a:pt x="1413" y="81"/>
                  <a:pt x="1424" y="150"/>
                  <a:pt x="1458" y="252"/>
                </a:cubicBezTo>
                <a:cubicBezTo>
                  <a:pt x="1466" y="323"/>
                  <a:pt x="1485" y="369"/>
                  <a:pt x="1539" y="486"/>
                </a:cubicBezTo>
                <a:cubicBezTo>
                  <a:pt x="1584" y="666"/>
                  <a:pt x="1739" y="701"/>
                  <a:pt x="1872" y="801"/>
                </a:cubicBezTo>
                <a:cubicBezTo>
                  <a:pt x="1893" y="816"/>
                  <a:pt x="1916" y="829"/>
                  <a:pt x="1935" y="846"/>
                </a:cubicBezTo>
                <a:cubicBezTo>
                  <a:pt x="2008" y="911"/>
                  <a:pt x="1960" y="890"/>
                  <a:pt x="2016" y="909"/>
                </a:cubicBezTo>
                <a:cubicBezTo>
                  <a:pt x="2056" y="949"/>
                  <a:pt x="2111" y="970"/>
                  <a:pt x="2160" y="999"/>
                </a:cubicBezTo>
                <a:cubicBezTo>
                  <a:pt x="2222" y="1036"/>
                  <a:pt x="2261" y="1071"/>
                  <a:pt x="2331" y="1089"/>
                </a:cubicBezTo>
                <a:cubicBezTo>
                  <a:pt x="2369" y="1114"/>
                  <a:pt x="2406" y="1143"/>
                  <a:pt x="2448" y="1161"/>
                </a:cubicBezTo>
                <a:cubicBezTo>
                  <a:pt x="2488" y="1178"/>
                  <a:pt x="2485" y="1162"/>
                  <a:pt x="2529" y="1206"/>
                </a:cubicBezTo>
                <a:cubicBezTo>
                  <a:pt x="2566" y="1243"/>
                  <a:pt x="2632" y="1288"/>
                  <a:pt x="2682" y="1305"/>
                </a:cubicBezTo>
                <a:cubicBezTo>
                  <a:pt x="2705" y="1339"/>
                  <a:pt x="2714" y="1375"/>
                  <a:pt x="2727" y="1413"/>
                </a:cubicBezTo>
                <a:cubicBezTo>
                  <a:pt x="2730" y="1422"/>
                  <a:pt x="2733" y="1431"/>
                  <a:pt x="2736" y="1440"/>
                </a:cubicBezTo>
                <a:cubicBezTo>
                  <a:pt x="2739" y="1449"/>
                  <a:pt x="2754" y="1512"/>
                  <a:pt x="2754" y="1512"/>
                </a:cubicBezTo>
                <a:cubicBezTo>
                  <a:pt x="2750" y="1567"/>
                  <a:pt x="2742" y="1583"/>
                  <a:pt x="2727" y="1638"/>
                </a:cubicBezTo>
                <a:cubicBezTo>
                  <a:pt x="2715" y="1683"/>
                  <a:pt x="2699" y="1707"/>
                  <a:pt x="2682" y="1746"/>
                </a:cubicBezTo>
                <a:cubicBezTo>
                  <a:pt x="2651" y="1815"/>
                  <a:pt x="2626" y="1880"/>
                  <a:pt x="2583" y="1944"/>
                </a:cubicBezTo>
                <a:cubicBezTo>
                  <a:pt x="2575" y="1974"/>
                  <a:pt x="2546" y="2045"/>
                  <a:pt x="2529" y="2070"/>
                </a:cubicBezTo>
                <a:cubicBezTo>
                  <a:pt x="2489" y="2130"/>
                  <a:pt x="2513" y="2065"/>
                  <a:pt x="2484" y="2124"/>
                </a:cubicBezTo>
                <a:cubicBezTo>
                  <a:pt x="2467" y="2158"/>
                  <a:pt x="2458" y="2177"/>
                  <a:pt x="2430" y="2205"/>
                </a:cubicBezTo>
                <a:cubicBezTo>
                  <a:pt x="2417" y="2245"/>
                  <a:pt x="2384" y="2281"/>
                  <a:pt x="2349" y="2304"/>
                </a:cubicBezTo>
                <a:cubicBezTo>
                  <a:pt x="2338" y="2321"/>
                  <a:pt x="2333" y="2341"/>
                  <a:pt x="2322" y="2358"/>
                </a:cubicBezTo>
                <a:cubicBezTo>
                  <a:pt x="2303" y="2387"/>
                  <a:pt x="2271" y="2412"/>
                  <a:pt x="2250" y="2439"/>
                </a:cubicBezTo>
                <a:cubicBezTo>
                  <a:pt x="2212" y="2488"/>
                  <a:pt x="2178" y="2529"/>
                  <a:pt x="2133" y="2574"/>
                </a:cubicBezTo>
                <a:cubicBezTo>
                  <a:pt x="2118" y="2589"/>
                  <a:pt x="2097" y="2598"/>
                  <a:pt x="2079" y="2610"/>
                </a:cubicBezTo>
                <a:cubicBezTo>
                  <a:pt x="2032" y="2642"/>
                  <a:pt x="1987" y="2673"/>
                  <a:pt x="1944" y="2709"/>
                </a:cubicBezTo>
                <a:cubicBezTo>
                  <a:pt x="1856" y="2783"/>
                  <a:pt x="1970" y="2692"/>
                  <a:pt x="1899" y="2763"/>
                </a:cubicBezTo>
                <a:cubicBezTo>
                  <a:pt x="1868" y="2794"/>
                  <a:pt x="1821" y="2814"/>
                  <a:pt x="1791" y="2844"/>
                </a:cubicBezTo>
                <a:cubicBezTo>
                  <a:pt x="1764" y="2871"/>
                  <a:pt x="1746" y="2886"/>
                  <a:pt x="1710" y="2898"/>
                </a:cubicBezTo>
                <a:cubicBezTo>
                  <a:pt x="1680" y="2943"/>
                  <a:pt x="1633" y="2945"/>
                  <a:pt x="1584" y="2961"/>
                </a:cubicBezTo>
                <a:cubicBezTo>
                  <a:pt x="1566" y="2967"/>
                  <a:pt x="1548" y="2973"/>
                  <a:pt x="1530" y="2979"/>
                </a:cubicBezTo>
                <a:cubicBezTo>
                  <a:pt x="1521" y="2982"/>
                  <a:pt x="1503" y="2988"/>
                  <a:pt x="1503" y="2988"/>
                </a:cubicBezTo>
                <a:cubicBezTo>
                  <a:pt x="1464" y="2984"/>
                  <a:pt x="1417" y="2995"/>
                  <a:pt x="1386" y="2970"/>
                </a:cubicBezTo>
                <a:cubicBezTo>
                  <a:pt x="1363" y="2952"/>
                  <a:pt x="1350" y="2889"/>
                  <a:pt x="1350" y="2889"/>
                </a:cubicBezTo>
                <a:cubicBezTo>
                  <a:pt x="1346" y="2808"/>
                  <a:pt x="1332" y="2727"/>
                  <a:pt x="1332" y="2646"/>
                </a:cubicBezTo>
                <a:cubicBezTo>
                  <a:pt x="1332" y="2554"/>
                  <a:pt x="1350" y="2459"/>
                  <a:pt x="1359" y="2367"/>
                </a:cubicBezTo>
                <a:cubicBezTo>
                  <a:pt x="1356" y="2250"/>
                  <a:pt x="1358" y="2133"/>
                  <a:pt x="1350" y="2016"/>
                </a:cubicBezTo>
                <a:cubicBezTo>
                  <a:pt x="1349" y="1997"/>
                  <a:pt x="1337" y="1980"/>
                  <a:pt x="1332" y="1962"/>
                </a:cubicBezTo>
                <a:cubicBezTo>
                  <a:pt x="1311" y="1877"/>
                  <a:pt x="1281" y="1809"/>
                  <a:pt x="1233" y="1737"/>
                </a:cubicBezTo>
                <a:lnTo>
                  <a:pt x="1188" y="1638"/>
                </a:lnTo>
                <a:cubicBezTo>
                  <a:pt x="1188" y="1638"/>
                  <a:pt x="1188" y="1638"/>
                  <a:pt x="1188" y="1638"/>
                </a:cubicBezTo>
                <a:cubicBezTo>
                  <a:pt x="1164" y="1605"/>
                  <a:pt x="1143" y="1569"/>
                  <a:pt x="1116" y="1539"/>
                </a:cubicBezTo>
                <a:cubicBezTo>
                  <a:pt x="1057" y="1474"/>
                  <a:pt x="982" y="1434"/>
                  <a:pt x="918" y="1377"/>
                </a:cubicBezTo>
                <a:cubicBezTo>
                  <a:pt x="885" y="1347"/>
                  <a:pt x="849" y="1295"/>
                  <a:pt x="810" y="1269"/>
                </a:cubicBezTo>
                <a:cubicBezTo>
                  <a:pt x="770" y="1243"/>
                  <a:pt x="731" y="1208"/>
                  <a:pt x="702" y="1170"/>
                </a:cubicBezTo>
                <a:cubicBezTo>
                  <a:pt x="643" y="1092"/>
                  <a:pt x="594" y="1008"/>
                  <a:pt x="540" y="927"/>
                </a:cubicBezTo>
                <a:cubicBezTo>
                  <a:pt x="523" y="902"/>
                  <a:pt x="499" y="882"/>
                  <a:pt x="486" y="855"/>
                </a:cubicBezTo>
                <a:cubicBezTo>
                  <a:pt x="471" y="825"/>
                  <a:pt x="448" y="787"/>
                  <a:pt x="423" y="765"/>
                </a:cubicBezTo>
                <a:cubicBezTo>
                  <a:pt x="413" y="756"/>
                  <a:pt x="330" y="691"/>
                  <a:pt x="315" y="684"/>
                </a:cubicBezTo>
                <a:cubicBezTo>
                  <a:pt x="241" y="647"/>
                  <a:pt x="328" y="677"/>
                  <a:pt x="234" y="621"/>
                </a:cubicBezTo>
                <a:cubicBezTo>
                  <a:pt x="173" y="584"/>
                  <a:pt x="184" y="543"/>
                  <a:pt x="126" y="504"/>
                </a:cubicBezTo>
                <a:cubicBezTo>
                  <a:pt x="87" y="446"/>
                  <a:pt x="58" y="417"/>
                  <a:pt x="36" y="351"/>
                </a:cubicBezTo>
                <a:cubicBezTo>
                  <a:pt x="27" y="324"/>
                  <a:pt x="27" y="279"/>
                  <a:pt x="18" y="252"/>
                </a:cubicBezTo>
                <a:cubicBezTo>
                  <a:pt x="15" y="243"/>
                  <a:pt x="9" y="216"/>
                  <a:pt x="9" y="216"/>
                </a:cubicBezTo>
                <a:cubicBezTo>
                  <a:pt x="19" y="155"/>
                  <a:pt x="0" y="171"/>
                  <a:pt x="0" y="153"/>
                </a:cubicBezTo>
              </a:path>
            </a:pathLst>
          </a:custGeom>
          <a:noFill/>
          <a:ln w="57150" cap="flat" cmpd="sng">
            <a:solidFill>
              <a:schemeClr val="bg1"/>
            </a:solidFill>
            <a:prstDash val="sysDot"/>
            <a:headEnd type="none" w="med" len="med"/>
            <a:tailEnd type="none" w="med" len="med"/>
          </a:ln>
        </p:spPr>
        <p:txBody>
          <a:bodyPr/>
          <a:lstStyle/>
          <a:p>
            <a:endParaRPr lang="zh-CN" altLang="en-US" sz="1350"/>
          </a:p>
        </p:txBody>
      </p:sp>
      <p:sp>
        <p:nvSpPr>
          <p:cNvPr id="1048733" name="文本框 15367"/>
          <p:cNvSpPr txBox="1"/>
          <p:nvPr/>
        </p:nvSpPr>
        <p:spPr>
          <a:xfrm>
            <a:off x="4958477" y="5638800"/>
            <a:ext cx="1403747" cy="323165"/>
          </a:xfrm>
          <a:prstGeom prst="rect">
            <a:avLst/>
          </a:prstGeom>
          <a:noFill/>
          <a:ln w="9525">
            <a:noFill/>
          </a:ln>
        </p:spPr>
        <p:txBody>
          <a:bodyPr>
            <a:spAutoFit/>
          </a:bodyPr>
          <a:lstStyle/>
          <a:p>
            <a:pPr>
              <a:spcBef>
                <a:spcPct val="50000"/>
              </a:spcBef>
            </a:pPr>
            <a:r>
              <a:rPr lang="zh-CN" altLang="en-US" sz="1500" b="1">
                <a:solidFill>
                  <a:schemeClr val="bg1"/>
                </a:solidFill>
                <a:latin typeface="黑体" panose="02010609060101010101" pitchFamily="2" charset="-122"/>
                <a:ea typeface="黑体" panose="02010609060101010101" pitchFamily="2" charset="-122"/>
              </a:rPr>
              <a:t>麦哲伦海峡</a:t>
            </a:r>
          </a:p>
        </p:txBody>
      </p:sp>
      <p:sp>
        <p:nvSpPr>
          <p:cNvPr id="1048734" name="直接连接符 15368"/>
          <p:cNvSpPr/>
          <p:nvPr/>
        </p:nvSpPr>
        <p:spPr>
          <a:xfrm>
            <a:off x="5975747" y="5785961"/>
            <a:ext cx="298847" cy="4763"/>
          </a:xfrm>
          <a:prstGeom prst="line">
            <a:avLst/>
          </a:prstGeom>
          <a:ln w="57150" cap="flat" cmpd="sng">
            <a:solidFill>
              <a:srgbClr val="FF0000"/>
            </a:solidFill>
            <a:prstDash val="solid"/>
            <a:headEnd type="none" w="med" len="med"/>
            <a:tailEnd type="triangle" w="med" len="med"/>
          </a:ln>
        </p:spPr>
      </p:sp>
      <p:sp>
        <p:nvSpPr>
          <p:cNvPr id="1048735" name="文本框 15369"/>
          <p:cNvSpPr txBox="1"/>
          <p:nvPr/>
        </p:nvSpPr>
        <p:spPr>
          <a:xfrm>
            <a:off x="5381625" y="2061686"/>
            <a:ext cx="890588" cy="415498"/>
          </a:xfrm>
          <a:prstGeom prst="rect">
            <a:avLst/>
          </a:prstGeom>
          <a:noFill/>
          <a:ln w="9525">
            <a:noFill/>
          </a:ln>
        </p:spPr>
        <p:txBody>
          <a:bodyPr>
            <a:spAutoFit/>
          </a:bodyPr>
          <a:lstStyle/>
          <a:p>
            <a:pPr>
              <a:spcBef>
                <a:spcPct val="50000"/>
              </a:spcBef>
            </a:pPr>
            <a:r>
              <a:rPr lang="zh-CN" altLang="en-US" sz="2100" b="1">
                <a:solidFill>
                  <a:schemeClr val="bg1"/>
                </a:solidFill>
                <a:latin typeface="黑体" panose="02010609060101010101" pitchFamily="2" charset="-122"/>
                <a:ea typeface="黑体" panose="02010609060101010101" pitchFamily="2" charset="-122"/>
              </a:rPr>
              <a:t>纽约</a:t>
            </a:r>
          </a:p>
        </p:txBody>
      </p:sp>
      <p:sp>
        <p:nvSpPr>
          <p:cNvPr id="1048736" name="文本框 15370"/>
          <p:cNvSpPr txBox="1"/>
          <p:nvPr/>
        </p:nvSpPr>
        <p:spPr>
          <a:xfrm>
            <a:off x="4525567" y="2256949"/>
            <a:ext cx="1069181" cy="415498"/>
          </a:xfrm>
          <a:prstGeom prst="rect">
            <a:avLst/>
          </a:prstGeom>
          <a:noFill/>
          <a:ln w="9525">
            <a:noFill/>
          </a:ln>
        </p:spPr>
        <p:txBody>
          <a:bodyPr>
            <a:spAutoFit/>
          </a:bodyPr>
          <a:lstStyle/>
          <a:p>
            <a:pPr>
              <a:spcBef>
                <a:spcPct val="50000"/>
              </a:spcBef>
            </a:pPr>
            <a:r>
              <a:rPr lang="zh-CN" altLang="en-US" sz="2100" b="1">
                <a:solidFill>
                  <a:schemeClr val="bg1"/>
                </a:solidFill>
                <a:latin typeface="黑体" panose="02010609060101010101" pitchFamily="2" charset="-122"/>
                <a:ea typeface="黑体" panose="02010609060101010101" pitchFamily="2" charset="-122"/>
              </a:rPr>
              <a:t>旧金山</a:t>
            </a:r>
          </a:p>
        </p:txBody>
      </p:sp>
      <p:sp>
        <p:nvSpPr>
          <p:cNvPr id="1048737" name="直接连接符 15371"/>
          <p:cNvSpPr/>
          <p:nvPr/>
        </p:nvSpPr>
        <p:spPr>
          <a:xfrm>
            <a:off x="5975746" y="3352800"/>
            <a:ext cx="76711" cy="163830"/>
          </a:xfrm>
          <a:prstGeom prst="line">
            <a:avLst/>
          </a:prstGeom>
          <a:ln w="76200" cap="sq" cmpd="sng">
            <a:solidFill>
              <a:srgbClr val="FF0000"/>
            </a:solidFill>
            <a:prstDash val="solid"/>
            <a:headEnd type="none" w="med" len="med"/>
            <a:tailEnd type="none" w="med" len="med"/>
          </a:ln>
        </p:spPr>
      </p:sp>
      <p:sp>
        <p:nvSpPr>
          <p:cNvPr id="1048738" name="椭圆 15373"/>
          <p:cNvSpPr/>
          <p:nvPr/>
        </p:nvSpPr>
        <p:spPr>
          <a:xfrm>
            <a:off x="2789635" y="4488180"/>
            <a:ext cx="1296590" cy="519113"/>
          </a:xfrm>
          <a:prstGeom prst="ellipse">
            <a:avLst/>
          </a:prstGeom>
          <a:noFill/>
          <a:ln w="57150" cap="sq" cmpd="sng">
            <a:solidFill>
              <a:srgbClr val="FF0000"/>
            </a:solidFill>
            <a:prstDash val="solid"/>
            <a:headEnd type="none" w="med" len="med"/>
            <a:tailEnd type="none" w="med" len="med"/>
          </a:ln>
        </p:spPr>
        <p:txBody>
          <a:bodyPr/>
          <a:lstStyle/>
          <a:p>
            <a:endParaRPr lang="zh-CN" altLang="en-US" sz="1350"/>
          </a:p>
        </p:txBody>
      </p:sp>
      <p:graphicFrame>
        <p:nvGraphicFramePr>
          <p:cNvPr id="4194304" name="表格 269315"/>
          <p:cNvGraphicFramePr>
            <a:graphicFrameLocks/>
          </p:cNvGraphicFramePr>
          <p:nvPr>
            <p:custDataLst>
              <p:tags r:id="rId1"/>
            </p:custDataLst>
          </p:nvPr>
        </p:nvGraphicFramePr>
        <p:xfrm>
          <a:off x="127159" y="911781"/>
          <a:ext cx="8996364" cy="792480"/>
        </p:xfrm>
        <a:graphic>
          <a:graphicData uri="http://schemas.openxmlformats.org/drawingml/2006/table">
            <a:tbl>
              <a:tblPr/>
              <a:tblGrid>
                <a:gridCol w="1352074"/>
                <a:gridCol w="1239679"/>
                <a:gridCol w="1113949"/>
                <a:gridCol w="1081564"/>
                <a:gridCol w="2089309"/>
                <a:gridCol w="2119789"/>
              </a:tblGrid>
              <a:tr h="391001">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lgn="ctr">
                        <a:buNone/>
                      </a:pPr>
                      <a:r>
                        <a:rPr lang="zh-CN" altLang="en-US" sz="1800" b="1" dirty="0">
                          <a:latin typeface="黑体" panose="02010609060101010101" pitchFamily="2" charset="-122"/>
                          <a:ea typeface="黑体" panose="02010609060101010101" pitchFamily="2" charset="-122"/>
                        </a:rPr>
                        <a:t>项目</a:t>
                      </a:r>
                      <a:endParaRPr lang="zh-CN" altLang="en-US" sz="1800" b="1">
                        <a:latin typeface="黑体" panose="02010609060101010101" pitchFamily="2" charset="-122"/>
                        <a:ea typeface="黑体" panose="02010609060101010101" pitchFamily="2" charset="-122"/>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lgn="ctr">
                        <a:buNone/>
                      </a:pPr>
                      <a:r>
                        <a:rPr lang="zh-CN" altLang="en-US" sz="1800" b="1" dirty="0">
                          <a:latin typeface="黑体" panose="02010609060101010101" pitchFamily="2" charset="-122"/>
                          <a:ea typeface="黑体" panose="02010609060101010101" pitchFamily="2" charset="-122"/>
                        </a:rPr>
                        <a:t>所属国家</a:t>
                      </a:r>
                      <a:endParaRPr lang="zh-CN" altLang="en-US" sz="1800" b="1">
                        <a:latin typeface="黑体" panose="02010609060101010101" pitchFamily="2" charset="-122"/>
                        <a:ea typeface="黑体" panose="02010609060101010101" pitchFamily="2" charset="-122"/>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lgn="ctr">
                        <a:buNone/>
                      </a:pPr>
                      <a:r>
                        <a:rPr lang="zh-CN" altLang="en-US" sz="1800" b="1" dirty="0">
                          <a:latin typeface="黑体" panose="02010609060101010101" pitchFamily="2" charset="-122"/>
                          <a:ea typeface="黑体" panose="02010609060101010101" pitchFamily="2" charset="-122"/>
                        </a:rPr>
                        <a:t>地理位置</a:t>
                      </a:r>
                      <a:endParaRPr lang="zh-CN" altLang="en-US" sz="1800" b="1">
                        <a:latin typeface="黑体" panose="02010609060101010101" pitchFamily="2" charset="-122"/>
                        <a:ea typeface="黑体" panose="02010609060101010101" pitchFamily="2" charset="-122"/>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lgn="ctr">
                        <a:buNone/>
                      </a:pPr>
                      <a:r>
                        <a:rPr lang="zh-CN" altLang="en-US" sz="1800" b="1" dirty="0">
                          <a:latin typeface="黑体" panose="02010609060101010101" pitchFamily="2" charset="-122"/>
                          <a:ea typeface="黑体" panose="02010609060101010101" pitchFamily="2" charset="-122"/>
                        </a:rPr>
                        <a:t>沟通海洋</a:t>
                      </a:r>
                      <a:endParaRPr lang="zh-CN" altLang="en-US" sz="1800" b="1">
                        <a:latin typeface="黑体" panose="02010609060101010101" pitchFamily="2" charset="-122"/>
                        <a:ea typeface="黑体" panose="02010609060101010101" pitchFamily="2" charset="-122"/>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lgn="ctr">
                        <a:buNone/>
                      </a:pPr>
                      <a:r>
                        <a:rPr lang="zh-CN" altLang="en-US" sz="1800" b="1" dirty="0">
                          <a:latin typeface="黑体" panose="02010609060101010101" pitchFamily="2" charset="-122"/>
                          <a:ea typeface="黑体" panose="02010609060101010101" pitchFamily="2" charset="-122"/>
                        </a:rPr>
                        <a:t>可不必绕道的航线</a:t>
                      </a:r>
                      <a:endParaRPr lang="zh-CN" altLang="en-US" sz="1800" b="1">
                        <a:latin typeface="黑体" panose="02010609060101010101" pitchFamily="2" charset="-122"/>
                        <a:ea typeface="黑体" panose="02010609060101010101" pitchFamily="2" charset="-122"/>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lgn="ctr">
                        <a:buNone/>
                      </a:pPr>
                      <a:r>
                        <a:rPr lang="zh-CN" altLang="en-US" sz="1800" b="1" dirty="0">
                          <a:latin typeface="黑体" panose="02010609060101010101" pitchFamily="2" charset="-122"/>
                          <a:ea typeface="黑体" panose="02010609060101010101" pitchFamily="2" charset="-122"/>
                        </a:rPr>
                        <a:t>缩短的航程（千米）</a:t>
                      </a:r>
                      <a:endParaRPr lang="zh-CN" altLang="en-US" sz="1800" b="1">
                        <a:latin typeface="黑体" panose="02010609060101010101" pitchFamily="2" charset="-122"/>
                        <a:ea typeface="黑体" panose="02010609060101010101" pitchFamily="2" charset="-122"/>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r>
              <a:tr h="401479">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lgn="ctr">
                        <a:buNone/>
                      </a:pPr>
                      <a:r>
                        <a:rPr lang="zh-CN" altLang="en-US" sz="1800" b="1" dirty="0">
                          <a:latin typeface="黑体" panose="02010609060101010101" pitchFamily="2" charset="-122"/>
                          <a:ea typeface="黑体" panose="02010609060101010101" pitchFamily="2" charset="-122"/>
                        </a:rPr>
                        <a:t>巴拿马运河</a:t>
                      </a:r>
                      <a:endParaRPr lang="zh-CN" altLang="en-US" sz="1800" b="1">
                        <a:latin typeface="黑体" panose="02010609060101010101" pitchFamily="2" charset="-122"/>
                        <a:ea typeface="黑体" panose="02010609060101010101" pitchFamily="2" charset="-122"/>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buNone/>
                      </a:pPr>
                      <a:endParaRPr lang="zh-CN" altLang="en-US" sz="1800" b="1" dirty="0">
                        <a:latin typeface="黑体" panose="02010609060101010101" pitchFamily="2" charset="-122"/>
                        <a:ea typeface="黑体" panose="02010609060101010101" pitchFamily="2" charset="-122"/>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buNone/>
                      </a:pPr>
                      <a:endParaRPr lang="zh-CN" altLang="en-US" sz="1800" b="1" dirty="0">
                        <a:latin typeface="黑体" panose="02010609060101010101" pitchFamily="2" charset="-122"/>
                        <a:ea typeface="黑体" panose="02010609060101010101" pitchFamily="2" charset="-122"/>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buNone/>
                      </a:pPr>
                      <a:endParaRPr lang="zh-CN" altLang="en-US" sz="1800" b="1" dirty="0">
                        <a:latin typeface="黑体" panose="02010609060101010101" pitchFamily="2" charset="-122"/>
                        <a:ea typeface="黑体" panose="02010609060101010101" pitchFamily="2" charset="-122"/>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buNone/>
                      </a:pPr>
                      <a:endParaRPr lang="zh-CN" altLang="en-US" sz="1800" b="1" dirty="0">
                        <a:latin typeface="黑体" panose="02010609060101010101" pitchFamily="2" charset="-122"/>
                        <a:ea typeface="黑体" panose="02010609060101010101" pitchFamily="2" charset="-122"/>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280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4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Wingdings" panose="05000000000000000000" pitchFamily="2" charset="2"/>
                        <a:buChar char="•"/>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defRPr>
                      </a:lvl5pPr>
                    </a:lstStyle>
                    <a:p>
                      <a:pPr marL="0" lvl="0" indent="0">
                        <a:buNone/>
                      </a:pPr>
                      <a:endParaRPr lang="zh-CN" altLang="en-US" sz="1800" b="1" dirty="0">
                        <a:latin typeface="黑体" panose="02010609060101010101" pitchFamily="2" charset="-122"/>
                        <a:ea typeface="黑体" panose="02010609060101010101" pitchFamily="2" charset="-122"/>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headEnd type="none" w="med" len="med"/>
                      <a:tailEnd type="none" w="med" len="med"/>
                    </a:lnTlToBr>
                    <a:lnBlToTr>
                      <a:noFill/>
                      <a:headEnd type="none" w="med" len="med"/>
                      <a:tailEnd type="none" w="med" len="med"/>
                    </a:lnBlToTr>
                    <a:noFill/>
                  </a:tcPr>
                </a:tc>
              </a:tr>
            </a:tbl>
          </a:graphicData>
        </a:graphic>
      </p:graphicFrame>
      <p:sp>
        <p:nvSpPr>
          <p:cNvPr id="1048739" name="文本框 2"/>
          <p:cNvSpPr txBox="1"/>
          <p:nvPr/>
        </p:nvSpPr>
        <p:spPr>
          <a:xfrm>
            <a:off x="1796892" y="1340644"/>
            <a:ext cx="704039" cy="300082"/>
          </a:xfrm>
          <a:prstGeom prst="rect">
            <a:avLst/>
          </a:prstGeom>
          <a:noFill/>
        </p:spPr>
        <p:txBody>
          <a:bodyPr wrap="none" rtlCol="0">
            <a:spAutoFit/>
          </a:bodyPr>
          <a:lstStyle/>
          <a:p>
            <a:r>
              <a:rPr lang="zh-CN" altLang="en-US" sz="1350" b="1"/>
              <a:t>巴拿马</a:t>
            </a:r>
          </a:p>
        </p:txBody>
      </p:sp>
      <p:sp>
        <p:nvSpPr>
          <p:cNvPr id="1048740" name="文本框 3"/>
          <p:cNvSpPr txBox="1"/>
          <p:nvPr/>
        </p:nvSpPr>
        <p:spPr>
          <a:xfrm>
            <a:off x="2789873" y="1340644"/>
            <a:ext cx="1050288" cy="300082"/>
          </a:xfrm>
          <a:prstGeom prst="rect">
            <a:avLst/>
          </a:prstGeom>
          <a:noFill/>
        </p:spPr>
        <p:txBody>
          <a:bodyPr wrap="none" rtlCol="0">
            <a:spAutoFit/>
          </a:bodyPr>
          <a:lstStyle/>
          <a:p>
            <a:r>
              <a:rPr lang="zh-CN" altLang="en-US" sz="1350" b="1"/>
              <a:t>南北美交界</a:t>
            </a:r>
          </a:p>
        </p:txBody>
      </p:sp>
      <p:sp>
        <p:nvSpPr>
          <p:cNvPr id="1048741" name="文本框 4"/>
          <p:cNvSpPr txBox="1"/>
          <p:nvPr/>
        </p:nvSpPr>
        <p:spPr>
          <a:xfrm>
            <a:off x="3793808" y="1340644"/>
            <a:ext cx="1223412" cy="300082"/>
          </a:xfrm>
          <a:prstGeom prst="rect">
            <a:avLst/>
          </a:prstGeom>
          <a:noFill/>
        </p:spPr>
        <p:txBody>
          <a:bodyPr wrap="none" rtlCol="0">
            <a:spAutoFit/>
          </a:bodyPr>
          <a:lstStyle/>
          <a:p>
            <a:r>
              <a:rPr lang="zh-CN" altLang="en-US" sz="1350" b="1"/>
              <a:t>太平洋大西洋</a:t>
            </a:r>
          </a:p>
        </p:txBody>
      </p:sp>
      <p:sp>
        <p:nvSpPr>
          <p:cNvPr id="1048742" name="文本框 5"/>
          <p:cNvSpPr txBox="1"/>
          <p:nvPr/>
        </p:nvSpPr>
        <p:spPr>
          <a:xfrm>
            <a:off x="5254943" y="1340644"/>
            <a:ext cx="1396536" cy="300082"/>
          </a:xfrm>
          <a:prstGeom prst="rect">
            <a:avLst/>
          </a:prstGeom>
          <a:noFill/>
        </p:spPr>
        <p:txBody>
          <a:bodyPr wrap="none" rtlCol="0">
            <a:spAutoFit/>
          </a:bodyPr>
          <a:lstStyle/>
          <a:p>
            <a:r>
              <a:rPr lang="zh-CN" altLang="en-US" sz="1350" b="1"/>
              <a:t>麦哲伦海峡航线</a:t>
            </a:r>
          </a:p>
        </p:txBody>
      </p:sp>
      <p:sp>
        <p:nvSpPr>
          <p:cNvPr id="1048743" name="文本框 6"/>
          <p:cNvSpPr txBox="1"/>
          <p:nvPr/>
        </p:nvSpPr>
        <p:spPr>
          <a:xfrm>
            <a:off x="7573804" y="1340644"/>
            <a:ext cx="625492" cy="300082"/>
          </a:xfrm>
          <a:prstGeom prst="rect">
            <a:avLst/>
          </a:prstGeom>
          <a:noFill/>
        </p:spPr>
        <p:txBody>
          <a:bodyPr wrap="none" rtlCol="0">
            <a:spAutoFit/>
          </a:bodyPr>
          <a:lstStyle/>
          <a:p>
            <a:r>
              <a:rPr lang="en-US" altLang="zh-CN" sz="1350" b="1"/>
              <a:t>14500</a:t>
            </a:r>
          </a:p>
        </p:txBody>
      </p:sp>
      <p:pic>
        <p:nvPicPr>
          <p:cNvPr id="21" name="图片 20"/>
          <p:cNvPicPr>
            <a:picLocks noChangeAspect="1"/>
          </p:cNvPicPr>
          <p:nvPr>
            <p:custDataLst>
              <p:tags r:id="rId2"/>
            </p:custDataLst>
          </p:nvPr>
        </p:nvPicPr>
        <p:blipFill>
          <a:blip r:embed="rId5"/>
          <a:srcRect l="-3116" t="-2558" r="-1798" b="-1451"/>
          <a:stretch>
            <a:fillRect/>
          </a:stretch>
        </p:blipFill>
        <p:spPr>
          <a:xfrm>
            <a:off x="4583397" y="2209323"/>
            <a:ext cx="4036540" cy="41993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2268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48730"/>
                                        </p:tgtEl>
                                        <p:attrNameLst>
                                          <p:attrName>style.visibility</p:attrName>
                                        </p:attrNameLst>
                                      </p:cBhvr>
                                      <p:to>
                                        <p:strVal val="visible"/>
                                      </p:to>
                                    </p:set>
                                    <p:animEffect transition="in" filter="checkerboard(across)">
                                      <p:cBhvr>
                                        <p:cTn id="7" dur="500"/>
                                        <p:tgtEl>
                                          <p:spTgt spid="1048730"/>
                                        </p:tgtEl>
                                      </p:cBhvr>
                                    </p:animEffect>
                                  </p:childTnLst>
                                </p:cTn>
                              </p:par>
                              <p:par>
                                <p:cTn id="8" presetID="5" presetClass="entr" presetSubtype="10" fill="hold" nodeType="withEffect">
                                  <p:stCondLst>
                                    <p:cond delay="0"/>
                                  </p:stCondLst>
                                  <p:childTnLst>
                                    <p:set>
                                      <p:cBhvr>
                                        <p:cTn id="9" dur="1" fill="hold">
                                          <p:stCondLst>
                                            <p:cond delay="0"/>
                                          </p:stCondLst>
                                        </p:cTn>
                                        <p:tgtEl>
                                          <p:spTgt spid="1048738"/>
                                        </p:tgtEl>
                                        <p:attrNameLst>
                                          <p:attrName>style.visibility</p:attrName>
                                        </p:attrNameLst>
                                      </p:cBhvr>
                                      <p:to>
                                        <p:strVal val="visible"/>
                                      </p:to>
                                    </p:set>
                                    <p:animEffect transition="in" filter="checkerboard(across)">
                                      <p:cBhvr>
                                        <p:cTn id="10" dur="500"/>
                                        <p:tgtEl>
                                          <p:spTgt spid="104873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48739"/>
                                        </p:tgtEl>
                                        <p:attrNameLst>
                                          <p:attrName>style.visibility</p:attrName>
                                        </p:attrNameLst>
                                      </p:cBhvr>
                                      <p:to>
                                        <p:strVal val="visible"/>
                                      </p:to>
                                    </p:set>
                                    <p:anim calcmode="lin" valueType="num">
                                      <p:cBhvr additive="base">
                                        <p:cTn id="15" dur="500" fill="hold"/>
                                        <p:tgtEl>
                                          <p:spTgt spid="1048739"/>
                                        </p:tgtEl>
                                        <p:attrNameLst>
                                          <p:attrName>ppt_x</p:attrName>
                                        </p:attrNameLst>
                                      </p:cBhvr>
                                      <p:tavLst>
                                        <p:tav tm="0">
                                          <p:val>
                                            <p:strVal val="#ppt_x"/>
                                          </p:val>
                                        </p:tav>
                                        <p:tav tm="100000">
                                          <p:val>
                                            <p:strVal val="#ppt_x"/>
                                          </p:val>
                                        </p:tav>
                                      </p:tavLst>
                                    </p:anim>
                                    <p:anim calcmode="lin" valueType="num">
                                      <p:cBhvr additive="base">
                                        <p:cTn id="16" dur="500" fill="hold"/>
                                        <p:tgtEl>
                                          <p:spTgt spid="104873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48740"/>
                                        </p:tgtEl>
                                        <p:attrNameLst>
                                          <p:attrName>style.visibility</p:attrName>
                                        </p:attrNameLst>
                                      </p:cBhvr>
                                      <p:to>
                                        <p:strVal val="visible"/>
                                      </p:to>
                                    </p:set>
                                    <p:anim calcmode="lin" valueType="num">
                                      <p:cBhvr additive="base">
                                        <p:cTn id="21" dur="500" fill="hold"/>
                                        <p:tgtEl>
                                          <p:spTgt spid="1048740"/>
                                        </p:tgtEl>
                                        <p:attrNameLst>
                                          <p:attrName>ppt_x</p:attrName>
                                        </p:attrNameLst>
                                      </p:cBhvr>
                                      <p:tavLst>
                                        <p:tav tm="0">
                                          <p:val>
                                            <p:strVal val="#ppt_x"/>
                                          </p:val>
                                        </p:tav>
                                        <p:tav tm="100000">
                                          <p:val>
                                            <p:strVal val="#ppt_x"/>
                                          </p:val>
                                        </p:tav>
                                      </p:tavLst>
                                    </p:anim>
                                    <p:anim calcmode="lin" valueType="num">
                                      <p:cBhvr additive="base">
                                        <p:cTn id="22" dur="500" fill="hold"/>
                                        <p:tgtEl>
                                          <p:spTgt spid="104874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48741"/>
                                        </p:tgtEl>
                                        <p:attrNameLst>
                                          <p:attrName>style.visibility</p:attrName>
                                        </p:attrNameLst>
                                      </p:cBhvr>
                                      <p:to>
                                        <p:strVal val="visible"/>
                                      </p:to>
                                    </p:set>
                                    <p:anim calcmode="lin" valueType="num">
                                      <p:cBhvr additive="base">
                                        <p:cTn id="27" dur="500" fill="hold"/>
                                        <p:tgtEl>
                                          <p:spTgt spid="1048741"/>
                                        </p:tgtEl>
                                        <p:attrNameLst>
                                          <p:attrName>ppt_x</p:attrName>
                                        </p:attrNameLst>
                                      </p:cBhvr>
                                      <p:tavLst>
                                        <p:tav tm="0">
                                          <p:val>
                                            <p:strVal val="#ppt_x"/>
                                          </p:val>
                                        </p:tav>
                                        <p:tav tm="100000">
                                          <p:val>
                                            <p:strVal val="#ppt_x"/>
                                          </p:val>
                                        </p:tav>
                                      </p:tavLst>
                                    </p:anim>
                                    <p:anim calcmode="lin" valueType="num">
                                      <p:cBhvr additive="base">
                                        <p:cTn id="28" dur="500" fill="hold"/>
                                        <p:tgtEl>
                                          <p:spTgt spid="104874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48742"/>
                                        </p:tgtEl>
                                        <p:attrNameLst>
                                          <p:attrName>style.visibility</p:attrName>
                                        </p:attrNameLst>
                                      </p:cBhvr>
                                      <p:to>
                                        <p:strVal val="visible"/>
                                      </p:to>
                                    </p:set>
                                    <p:anim calcmode="lin" valueType="num">
                                      <p:cBhvr additive="base">
                                        <p:cTn id="33" dur="500" fill="hold"/>
                                        <p:tgtEl>
                                          <p:spTgt spid="1048742"/>
                                        </p:tgtEl>
                                        <p:attrNameLst>
                                          <p:attrName>ppt_x</p:attrName>
                                        </p:attrNameLst>
                                      </p:cBhvr>
                                      <p:tavLst>
                                        <p:tav tm="0">
                                          <p:val>
                                            <p:strVal val="#ppt_x"/>
                                          </p:val>
                                        </p:tav>
                                        <p:tav tm="100000">
                                          <p:val>
                                            <p:strVal val="#ppt_x"/>
                                          </p:val>
                                        </p:tav>
                                      </p:tavLst>
                                    </p:anim>
                                    <p:anim calcmode="lin" valueType="num">
                                      <p:cBhvr additive="base">
                                        <p:cTn id="34" dur="500" fill="hold"/>
                                        <p:tgtEl>
                                          <p:spTgt spid="10487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9" grpId="0"/>
      <p:bldP spid="1048739" grpId="1"/>
      <p:bldP spid="1048740" grpId="0"/>
      <p:bldP spid="1048740" grpId="1"/>
      <p:bldP spid="1048741" grpId="0"/>
      <p:bldP spid="1048741" grpId="1"/>
      <p:bldP spid="1048742" grpId="0"/>
      <p:bldP spid="1048742"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6002" y="1008007"/>
            <a:ext cx="8795385" cy="1641475"/>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nSpc>
                <a:spcPct val="120000"/>
              </a:lnSpc>
            </a:pPr>
            <a:r>
              <a:rPr lang="en-US" altLang="zh-CN" sz="2800">
                <a:latin typeface="宋体" panose="02010600030101010101" pitchFamily="2" charset="-122"/>
                <a:ea typeface="宋体" panose="02010600030101010101" pitchFamily="2" charset="-122"/>
                <a:cs typeface="宋体" panose="02010600030101010101" pitchFamily="2" charset="-122"/>
                <a:sym typeface="+mn-ea"/>
              </a:rPr>
              <a:t>           </a:t>
            </a:r>
            <a:r>
              <a:rPr lang="zh-CN" sz="2800">
                <a:latin typeface="楷体" panose="02010609060101010101" charset="-122"/>
                <a:ea typeface="楷体" panose="02010609060101010101" charset="-122"/>
                <a:cs typeface="宋体" panose="02010600030101010101" pitchFamily="2" charset="-122"/>
                <a:sym typeface="+mn-ea"/>
              </a:rPr>
              <a:t>拉丁美洲</a:t>
            </a:r>
            <a:r>
              <a:rPr lang="zh-CN" altLang="en-US" sz="2800">
                <a:solidFill>
                  <a:schemeClr val="tx1"/>
                </a:solidFill>
                <a:latin typeface="楷体" panose="02010609060101010101" charset="-122"/>
                <a:ea typeface="楷体" panose="02010609060101010101" charset="-122"/>
                <a:cs typeface="+mn-ea"/>
              </a:rPr>
              <a:t>均为发展中国家</a:t>
            </a:r>
            <a:r>
              <a:rPr lang="zh-CN" altLang="en-US" sz="2400">
                <a:solidFill>
                  <a:schemeClr val="tx1"/>
                </a:solidFill>
                <a:latin typeface="楷体" panose="02010609060101010101" charset="-122"/>
                <a:ea typeface="楷体" panose="02010609060101010101" charset="-122"/>
                <a:cs typeface="+mn-ea"/>
              </a:rPr>
              <a:t>，</a:t>
            </a:r>
            <a:r>
              <a:rPr lang="zh-CN" altLang="en-US" sz="2800">
                <a:solidFill>
                  <a:schemeClr val="tx1"/>
                </a:solidFill>
                <a:latin typeface="楷体" panose="02010609060101010101" charset="-122"/>
                <a:ea typeface="楷体" panose="02010609060101010101" charset="-122"/>
                <a:cs typeface="+mn-ea"/>
              </a:rPr>
              <a:t>巴西</a:t>
            </a:r>
            <a:r>
              <a:rPr lang="zh-CN" altLang="en-US" sz="2400">
                <a:solidFill>
                  <a:schemeClr val="tx1"/>
                </a:solidFill>
                <a:latin typeface="楷体" panose="02010609060101010101" charset="-122"/>
                <a:ea typeface="楷体" panose="02010609060101010101" charset="-122"/>
                <a:cs typeface="+mn-ea"/>
              </a:rPr>
              <a:t>、</a:t>
            </a:r>
            <a:r>
              <a:rPr lang="zh-CN" altLang="en-US" sz="2800">
                <a:solidFill>
                  <a:schemeClr val="tx1"/>
                </a:solidFill>
                <a:latin typeface="楷体" panose="02010609060101010101" charset="-122"/>
                <a:ea typeface="楷体" panose="02010609060101010101" charset="-122"/>
                <a:cs typeface="+mn-ea"/>
              </a:rPr>
              <a:t>墨西哥是拉美最大的经济体。受历史殖民影响，经济结构以生产和出口</a:t>
            </a:r>
            <a:r>
              <a:rPr lang="zh-CN" altLang="en-US" sz="2800" b="1">
                <a:solidFill>
                  <a:srgbClr val="FF0000"/>
                </a:solidFill>
                <a:latin typeface="楷体" panose="02010609060101010101" charset="-122"/>
                <a:ea typeface="楷体" panose="02010609060101010101" charset="-122"/>
                <a:cs typeface="+mn-ea"/>
              </a:rPr>
              <a:t>初级产品为主</a:t>
            </a:r>
            <a:r>
              <a:rPr lang="zh-CN" altLang="en-US" sz="2400" b="1">
                <a:solidFill>
                  <a:srgbClr val="FF0000"/>
                </a:solidFill>
                <a:latin typeface="楷体" panose="02010609060101010101" charset="-122"/>
                <a:ea typeface="楷体" panose="02010609060101010101" charset="-122"/>
                <a:cs typeface="+mn-ea"/>
              </a:rPr>
              <a:t>（热带经济作物、矿产）</a:t>
            </a:r>
            <a:r>
              <a:rPr lang="zh-CN" altLang="en-US" sz="2800">
                <a:solidFill>
                  <a:schemeClr val="tx1"/>
                </a:solidFill>
                <a:latin typeface="楷体" panose="02010609060101010101" charset="-122"/>
                <a:ea typeface="楷体" panose="02010609060101010101" charset="-122"/>
                <a:cs typeface="+mn-ea"/>
              </a:rPr>
              <a:t>。</a:t>
            </a:r>
          </a:p>
        </p:txBody>
      </p:sp>
      <p:sp>
        <p:nvSpPr>
          <p:cNvPr id="3" name="文本框 2"/>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一、拉丁美洲概述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2875" y="828040"/>
            <a:ext cx="182943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经济</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65" y="71755"/>
            <a:ext cx="2640965" cy="8197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97206"/>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16" name="文本框 15"/>
          <p:cNvSpPr txBox="1"/>
          <p:nvPr/>
        </p:nvSpPr>
        <p:spPr>
          <a:xfrm>
            <a:off x="216637" y="2828925"/>
            <a:ext cx="1871980" cy="632460"/>
          </a:xfrm>
          <a:prstGeom prst="rect">
            <a:avLst/>
          </a:prstGeom>
          <a:solidFill>
            <a:schemeClr val="accent2">
              <a:lumMod val="20000"/>
              <a:lumOff val="80000"/>
            </a:schemeClr>
          </a:solidFill>
          <a:ln>
            <a:solidFill>
              <a:schemeClr val="accent1"/>
            </a:solidFill>
          </a:ln>
          <a:effectLst>
            <a:outerShdw blurRad="38100" sx="102000" sy="102000" algn="ctr" rotWithShape="0">
              <a:prstClr val="black">
                <a:alpha val="40000"/>
              </a:prstClr>
            </a:outerShdw>
          </a:effectLst>
        </p:spPr>
        <p:txBody>
          <a:bodyPr wrap="square" rtlCol="0" anchor="t">
            <a:spAutoFit/>
          </a:bodyPr>
          <a:lstStyle/>
          <a:p>
            <a:pPr>
              <a:lnSpc>
                <a:spcPct val="110000"/>
              </a:lnSpc>
            </a:pPr>
            <a:r>
              <a:rPr lang="en-US" altLang="zh-CN" sz="3200" b="1">
                <a:solidFill>
                  <a:srgbClr val="FF0000"/>
                </a:solidFill>
                <a:latin typeface="+mn-ea"/>
                <a:sym typeface="+mn-ea"/>
              </a:rPr>
              <a:t>(2)</a:t>
            </a:r>
            <a:r>
              <a:rPr lang="zh-CN" altLang="en-US" sz="3200" b="1">
                <a:solidFill>
                  <a:srgbClr val="FF0000"/>
                </a:solidFill>
                <a:sym typeface="+mn-ea"/>
              </a:rPr>
              <a:t>工业</a:t>
            </a:r>
            <a:r>
              <a:rPr lang="en-US" altLang="zh-CN" sz="3200" b="1">
                <a:solidFill>
                  <a:srgbClr val="FF0000"/>
                </a:solidFill>
                <a:sym typeface="+mn-ea"/>
              </a:rPr>
              <a:t>:  </a:t>
            </a:r>
            <a:r>
              <a:rPr lang="en-US" altLang="zh-CN" b="1">
                <a:solidFill>
                  <a:srgbClr val="FF0000"/>
                </a:solidFill>
                <a:sym typeface="+mn-ea"/>
              </a:rPr>
              <a:t> </a:t>
            </a:r>
            <a:endParaRPr lang="zh-CN" altLang="en-US"/>
          </a:p>
        </p:txBody>
      </p:sp>
      <p:sp>
        <p:nvSpPr>
          <p:cNvPr id="18" name="文本框 17"/>
          <p:cNvSpPr txBox="1"/>
          <p:nvPr/>
        </p:nvSpPr>
        <p:spPr>
          <a:xfrm>
            <a:off x="216002" y="3604260"/>
            <a:ext cx="4020820" cy="2934970"/>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nSpc>
                <a:spcPct val="200000"/>
              </a:lnSpc>
            </a:pPr>
            <a:r>
              <a:rPr lang="zh-CN" sz="2800" b="1" dirty="0">
                <a:solidFill>
                  <a:srgbClr val="0221DE"/>
                </a:solidFill>
                <a:latin typeface="Calibri" panose="020F0502020204030204" charset="0"/>
                <a:ea typeface="楷体" panose="02010609060101010101" charset="-122"/>
                <a:cs typeface="+mn-ea"/>
              </a:rPr>
              <a:t>巴西：</a:t>
            </a:r>
            <a:r>
              <a:rPr lang="zh-CN" sz="2400" b="1" dirty="0">
                <a:solidFill>
                  <a:srgbClr val="FF0000"/>
                </a:solidFill>
                <a:latin typeface="Calibri" panose="020F0502020204030204" charset="0"/>
                <a:ea typeface="楷体" panose="02010609060101010101" charset="-122"/>
                <a:cs typeface="+mn-ea"/>
              </a:rPr>
              <a:t>钢铁、汽车、飞机</a:t>
            </a:r>
            <a:endParaRPr lang="zh-CN" sz="2400" b="1" dirty="0">
              <a:solidFill>
                <a:schemeClr val="tx1"/>
              </a:solidFill>
              <a:latin typeface="Calibri" panose="020F0502020204030204" charset="0"/>
              <a:ea typeface="楷体" panose="02010609060101010101" charset="-122"/>
              <a:cs typeface="+mn-ea"/>
            </a:endParaRPr>
          </a:p>
          <a:p>
            <a:pPr>
              <a:lnSpc>
                <a:spcPct val="200000"/>
              </a:lnSpc>
            </a:pPr>
            <a:r>
              <a:rPr lang="zh-CN" sz="2800" b="1" dirty="0">
                <a:solidFill>
                  <a:srgbClr val="0221DE"/>
                </a:solidFill>
                <a:latin typeface="Calibri" panose="020F0502020204030204" charset="0"/>
                <a:ea typeface="楷体" panose="02010609060101010101" charset="-122"/>
                <a:cs typeface="+mn-ea"/>
                <a:sym typeface="+mn-ea"/>
              </a:rPr>
              <a:t>墨西哥</a:t>
            </a:r>
            <a:r>
              <a:rPr lang="zh-CN" sz="2000" b="1" dirty="0">
                <a:solidFill>
                  <a:srgbClr val="0221DE"/>
                </a:solidFill>
                <a:latin typeface="Calibri" panose="020F0502020204030204" charset="0"/>
                <a:ea typeface="楷体" panose="02010609060101010101" charset="-122"/>
                <a:cs typeface="+mn-ea"/>
                <a:sym typeface="+mn-ea"/>
              </a:rPr>
              <a:t>、</a:t>
            </a:r>
            <a:r>
              <a:rPr lang="zh-CN" sz="2800" b="1" dirty="0">
                <a:solidFill>
                  <a:srgbClr val="0221DE"/>
                </a:solidFill>
                <a:latin typeface="Calibri" panose="020F0502020204030204" charset="0"/>
                <a:ea typeface="楷体" panose="02010609060101010101" charset="-122"/>
                <a:cs typeface="+mn-ea"/>
                <a:sym typeface="+mn-ea"/>
              </a:rPr>
              <a:t>委内瑞拉：</a:t>
            </a:r>
            <a:r>
              <a:rPr lang="zh-CN" sz="2400" b="1" dirty="0">
                <a:solidFill>
                  <a:srgbClr val="FF0000"/>
                </a:solidFill>
                <a:latin typeface="Calibri" panose="020F0502020204030204" charset="0"/>
                <a:ea typeface="楷体" panose="02010609060101010101" charset="-122"/>
                <a:cs typeface="+mn-ea"/>
                <a:sym typeface="+mn-ea"/>
              </a:rPr>
              <a:t>石油</a:t>
            </a:r>
            <a:endParaRPr lang="zh-CN" sz="2800" b="1" dirty="0">
              <a:solidFill>
                <a:srgbClr val="0221DE"/>
              </a:solidFill>
              <a:latin typeface="Calibri" panose="020F0502020204030204" charset="0"/>
              <a:ea typeface="楷体" panose="02010609060101010101" charset="-122"/>
              <a:cs typeface="+mn-ea"/>
              <a:sym typeface="+mn-ea"/>
            </a:endParaRPr>
          </a:p>
          <a:p>
            <a:pPr>
              <a:lnSpc>
                <a:spcPct val="200000"/>
              </a:lnSpc>
            </a:pPr>
            <a:r>
              <a:rPr lang="zh-CN" altLang="en-US" sz="2800" b="1" dirty="0">
                <a:solidFill>
                  <a:srgbClr val="0221DE"/>
                </a:solidFill>
                <a:latin typeface="Calibri" panose="020F0502020204030204" charset="0"/>
                <a:ea typeface="楷体" panose="02010609060101010101" charset="-122"/>
                <a:cs typeface="+mn-ea"/>
              </a:rPr>
              <a:t>阿根廷：</a:t>
            </a:r>
            <a:r>
              <a:rPr lang="zh-CN" altLang="en-US" sz="2400" b="1" dirty="0">
                <a:solidFill>
                  <a:srgbClr val="FF0000"/>
                </a:solidFill>
                <a:latin typeface="Calibri" panose="020F0502020204030204" charset="0"/>
                <a:ea typeface="楷体" panose="02010609060101010101" charset="-122"/>
                <a:cs typeface="+mn-ea"/>
              </a:rPr>
              <a:t>肉类加工、机械</a:t>
            </a:r>
            <a:endParaRPr lang="zh-CN" altLang="en-US" sz="2400" b="1" dirty="0">
              <a:solidFill>
                <a:srgbClr val="0221DE"/>
              </a:solidFill>
              <a:latin typeface="Calibri" panose="020F0502020204030204" charset="0"/>
              <a:ea typeface="楷体" panose="02010609060101010101" charset="-122"/>
              <a:cs typeface="+mn-ea"/>
            </a:endParaRPr>
          </a:p>
          <a:p>
            <a:pPr>
              <a:lnSpc>
                <a:spcPct val="70000"/>
              </a:lnSpc>
            </a:pPr>
            <a:endParaRPr lang="zh-CN" altLang="en-US" sz="2400" b="1" dirty="0">
              <a:solidFill>
                <a:srgbClr val="0221DE"/>
              </a:solidFill>
              <a:latin typeface="Calibri" panose="020F0502020204030204" charset="0"/>
              <a:ea typeface="楷体" panose="02010609060101010101" charset="-122"/>
              <a:cs typeface="+mn-ea"/>
            </a:endParaRPr>
          </a:p>
        </p:txBody>
      </p:sp>
      <p:pic>
        <p:nvPicPr>
          <p:cNvPr id="17" name="图片 16" descr="拉丁美洲矿产02_副本"/>
          <p:cNvPicPr>
            <a:picLocks noChangeAspect="1"/>
          </p:cNvPicPr>
          <p:nvPr/>
        </p:nvPicPr>
        <p:blipFill>
          <a:blip r:embed="rId2"/>
          <a:stretch>
            <a:fillRect/>
          </a:stretch>
        </p:blipFill>
        <p:spPr>
          <a:xfrm>
            <a:off x="4495800" y="2955814"/>
            <a:ext cx="4331970" cy="3692552"/>
          </a:xfrm>
          <a:prstGeom prst="rect">
            <a:avLst/>
          </a:prstGeom>
          <a:ln>
            <a:solidFill>
              <a:schemeClr val="tx1">
                <a:lumMod val="95000"/>
                <a:lumOff val="5000"/>
              </a:schemeClr>
            </a:solidFill>
          </a:ln>
        </p:spPr>
      </p:pic>
    </p:spTree>
    <p:extLst>
      <p:ext uri="{BB962C8B-B14F-4D97-AF65-F5344CB8AC3E}">
        <p14:creationId xmlns:p14="http://schemas.microsoft.com/office/powerpoint/2010/main" val="257797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48318" y="61555"/>
            <a:ext cx="6979796" cy="10156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indent="1333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763">
              <a:defRPr/>
            </a:pP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2020.1</a:t>
            </a:r>
            <a:r>
              <a:rPr lang="zh-CN" altLang="en-US" sz="2000" dirty="0">
                <a:solidFill>
                  <a:srgbClr val="FF0000"/>
                </a:solidFill>
                <a:latin typeface="Times New Roman" panose="02020603050405020304" pitchFamily="18" charset="0"/>
                <a:cs typeface="Times New Roman" panose="02020603050405020304" pitchFamily="18" charset="0"/>
              </a:rPr>
              <a:t>浙江） </a:t>
            </a:r>
            <a:r>
              <a:rPr lang="en-US" altLang="zh-CN" sz="2000" dirty="0" smtClean="0">
                <a:latin typeface="Times New Roman" panose="02020603050405020304" pitchFamily="18" charset="0"/>
                <a:cs typeface="Times New Roman" panose="02020603050405020304" pitchFamily="18" charset="0"/>
              </a:rPr>
              <a:t>29.</a:t>
            </a:r>
            <a:r>
              <a:rPr lang="zh-CN" altLang="en-US" sz="2000" dirty="0" smtClean="0">
                <a:latin typeface="Times New Roman" panose="02020603050405020304" pitchFamily="18" charset="0"/>
                <a:cs typeface="Times New Roman" panose="02020603050405020304" pitchFamily="18" charset="0"/>
              </a:rPr>
              <a:t>阅读材料，完成下列问题。（</a:t>
            </a:r>
            <a:r>
              <a:rPr lang="en-US" altLang="zh-CN" sz="2000" dirty="0" smtClean="0">
                <a:latin typeface="Times New Roman" panose="02020603050405020304" pitchFamily="18" charset="0"/>
                <a:cs typeface="Times New Roman" panose="02020603050405020304" pitchFamily="18" charset="0"/>
              </a:rPr>
              <a:t>13</a:t>
            </a:r>
            <a:r>
              <a:rPr lang="zh-CN" altLang="en-US" sz="2000" dirty="0" smtClean="0">
                <a:latin typeface="Times New Roman" panose="02020603050405020304" pitchFamily="18" charset="0"/>
                <a:cs typeface="Times New Roman" panose="02020603050405020304" pitchFamily="18" charset="0"/>
              </a:rPr>
              <a:t>分）</a:t>
            </a:r>
            <a:endParaRPr lang="zh-CN" altLang="en-US" sz="2000" dirty="0" smtClean="0"/>
          </a:p>
          <a:p>
            <a:pPr>
              <a:defRPr/>
            </a:pPr>
            <a:r>
              <a:rPr lang="zh-CN" altLang="en-US" sz="2000" dirty="0" smtClean="0">
                <a:solidFill>
                  <a:srgbClr val="000000"/>
                </a:solidFill>
                <a:latin typeface="黑体" panose="02010609060101010101" pitchFamily="49" charset="-122"/>
                <a:cs typeface="Times New Roman" panose="02020603050405020304" pitchFamily="18" charset="0"/>
              </a:rPr>
              <a:t>材料一</a:t>
            </a:r>
            <a:r>
              <a:rPr lang="zh-CN" altLang="en-US" sz="2000" dirty="0" smtClean="0">
                <a:solidFill>
                  <a:srgbClr val="000000"/>
                </a:solidFill>
                <a:latin typeface="Calibri" panose="020F0502020204030204" pitchFamily="34" charset="0"/>
                <a:cs typeface="Times New Roman" panose="02020603050405020304" pitchFamily="18" charset="0"/>
              </a:rPr>
              <a:t>  </a:t>
            </a:r>
            <a:r>
              <a:rPr lang="zh-CN" altLang="en-US" sz="2000" dirty="0" smtClean="0">
                <a:latin typeface="华文楷体" panose="02010600040101010101" pitchFamily="2" charset="-122"/>
                <a:cs typeface="Times New Roman" panose="02020603050405020304" pitchFamily="18" charset="0"/>
              </a:rPr>
              <a:t>图</a:t>
            </a:r>
            <a:r>
              <a:rPr lang="en-US" altLang="zh-CN" sz="2000" dirty="0" smtClean="0">
                <a:latin typeface="Calibri" panose="020F0502020204030204" pitchFamily="34" charset="0"/>
                <a:cs typeface="Times New Roman" panose="02020603050405020304" pitchFamily="18" charset="0"/>
              </a:rPr>
              <a:t>1</a:t>
            </a:r>
            <a:r>
              <a:rPr lang="zh-CN" altLang="en-US" sz="2000" dirty="0" smtClean="0">
                <a:latin typeface="华文楷体" panose="02010600040101010101" pitchFamily="2" charset="-122"/>
                <a:cs typeface="Times New Roman" panose="02020603050405020304" pitchFamily="18" charset="0"/>
              </a:rPr>
              <a:t>为世界某区域略图，图</a:t>
            </a:r>
            <a:r>
              <a:rPr lang="en-US" altLang="zh-CN" sz="2000" dirty="0" smtClean="0">
                <a:latin typeface="Calibri" panose="020F0502020204030204" pitchFamily="34" charset="0"/>
                <a:cs typeface="Times New Roman" panose="02020603050405020304" pitchFamily="18" charset="0"/>
              </a:rPr>
              <a:t>2</a:t>
            </a:r>
            <a:r>
              <a:rPr lang="zh-CN" altLang="en-US" sz="2000" dirty="0" smtClean="0">
                <a:latin typeface="华文楷体" panose="02010600040101010101" pitchFamily="2" charset="-122"/>
                <a:cs typeface="Times New Roman" panose="02020603050405020304" pitchFamily="18" charset="0"/>
              </a:rPr>
              <a:t>是图</a:t>
            </a:r>
            <a:r>
              <a:rPr lang="en-US" altLang="zh-CN" sz="2000" dirty="0" smtClean="0">
                <a:latin typeface="Calibri" panose="020F0502020204030204" pitchFamily="34" charset="0"/>
                <a:cs typeface="Times New Roman" panose="02020603050405020304" pitchFamily="18" charset="0"/>
              </a:rPr>
              <a:t>1</a:t>
            </a:r>
            <a:r>
              <a:rPr lang="zh-CN" altLang="en-US" sz="2000" dirty="0" smtClean="0">
                <a:latin typeface="华文楷体" panose="02010600040101010101" pitchFamily="2" charset="-122"/>
                <a:cs typeface="Times New Roman" panose="02020603050405020304" pitchFamily="18" charset="0"/>
              </a:rPr>
              <a:t>中丙地的气候资料</a:t>
            </a:r>
            <a:endParaRPr lang="zh-CN" altLang="en-US" sz="2000" dirty="0" smtClean="0"/>
          </a:p>
          <a:p>
            <a:pPr>
              <a:defRPr/>
            </a:pPr>
            <a:endParaRPr lang="zh-CN" altLang="en-US" sz="2000" dirty="0" smtClean="0"/>
          </a:p>
        </p:txBody>
      </p:sp>
      <p:pic>
        <p:nvPicPr>
          <p:cNvPr id="3077" name="图片 7" descr="646"/>
          <p:cNvPicPr>
            <a:picLocks noChangeAspect="1" noChangeArrowheads="1"/>
          </p:cNvPicPr>
          <p:nvPr/>
        </p:nvPicPr>
        <p:blipFill>
          <a:blip r:embed="rId2" cstate="print">
            <a:lum bright="-6000" contrast="24000"/>
            <a:extLst>
              <a:ext uri="{28A0092B-C50C-407E-A947-70E740481C1C}">
                <a14:useLocalDpi xmlns:a14="http://schemas.microsoft.com/office/drawing/2010/main" val="0"/>
              </a:ext>
            </a:extLst>
          </a:blip>
          <a:srcRect l="12805" t="61960" r="8765" b="5066"/>
          <a:stretch>
            <a:fillRect/>
          </a:stretch>
        </p:blipFill>
        <p:spPr bwMode="auto">
          <a:xfrm>
            <a:off x="148318" y="2907506"/>
            <a:ext cx="5227975" cy="331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48318" y="630982"/>
            <a:ext cx="8897711" cy="19389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nchor="ctr">
            <a:spAutoFit/>
          </a:bodyPr>
          <a:lstStyle>
            <a:lvl1pPr indent="4763"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133350">
              <a:defRPr/>
            </a:pPr>
            <a:r>
              <a:rPr lang="zh-CN" sz="2400" b="1" dirty="0" smtClean="0">
                <a:latin typeface="黑体" panose="02010609060101010101" pitchFamily="49" charset="-122"/>
                <a:cs typeface="Times New Roman" panose="02020603050405020304" pitchFamily="18" charset="0"/>
              </a:rPr>
              <a:t>材料二</a:t>
            </a:r>
            <a:r>
              <a:rPr lang="zh-CN" altLang="en-US" sz="2400" b="1" dirty="0" smtClean="0">
                <a:latin typeface="Calibri" panose="020F0502020204030204" pitchFamily="34" charset="0"/>
                <a:cs typeface="Times New Roman" panose="02020603050405020304" pitchFamily="18" charset="0"/>
              </a:rPr>
              <a:t>  </a:t>
            </a:r>
            <a:r>
              <a:rPr lang="zh-CN" altLang="en-US" sz="2400" b="1" dirty="0" smtClean="0">
                <a:latin typeface="华文楷体" panose="02010600040101010101" pitchFamily="2" charset="-122"/>
                <a:cs typeface="Times New Roman" panose="02020603050405020304" pitchFamily="18" charset="0"/>
              </a:rPr>
              <a:t>甲地是全世界最大的露天铜矿，该矿易采易选，冶炼铜需要大量的水。甲地经百年开釆，形成了长</a:t>
            </a:r>
            <a:r>
              <a:rPr lang="en-US" altLang="zh-CN" sz="2400" b="1" dirty="0" smtClean="0">
                <a:latin typeface="Calibri" panose="020F0502020204030204" pitchFamily="34" charset="0"/>
                <a:cs typeface="Times New Roman" panose="02020603050405020304" pitchFamily="18" charset="0"/>
              </a:rPr>
              <a:t>4300</a:t>
            </a:r>
            <a:r>
              <a:rPr lang="zh-CN" altLang="en-US" sz="2400" b="1" dirty="0" smtClean="0">
                <a:latin typeface="华文楷体" panose="02010600040101010101" pitchFamily="2" charset="-122"/>
                <a:cs typeface="Times New Roman" panose="02020603050405020304" pitchFamily="18" charset="0"/>
              </a:rPr>
              <a:t>米、宽</a:t>
            </a:r>
            <a:r>
              <a:rPr lang="en-US" altLang="zh-CN" sz="2400" b="1" dirty="0" smtClean="0">
                <a:latin typeface="Calibri" panose="020F0502020204030204" pitchFamily="34" charset="0"/>
                <a:cs typeface="Times New Roman" panose="02020603050405020304" pitchFamily="18" charset="0"/>
              </a:rPr>
              <a:t>3000</a:t>
            </a:r>
            <a:r>
              <a:rPr lang="zh-CN" altLang="en-US" sz="2400" b="1" dirty="0" smtClean="0">
                <a:latin typeface="华文楷体" panose="02010600040101010101" pitchFamily="2" charset="-122"/>
                <a:cs typeface="Times New Roman" panose="02020603050405020304" pitchFamily="18" charset="0"/>
              </a:rPr>
              <a:t>米、深</a:t>
            </a:r>
            <a:r>
              <a:rPr lang="en-US" altLang="zh-CN" sz="2400" b="1" dirty="0" smtClean="0">
                <a:latin typeface="Calibri" panose="020F0502020204030204" pitchFamily="34" charset="0"/>
                <a:cs typeface="Times New Roman" panose="02020603050405020304" pitchFamily="18" charset="0"/>
              </a:rPr>
              <a:t>700</a:t>
            </a:r>
            <a:r>
              <a:rPr lang="zh-CN" altLang="en-US" sz="2400" b="1" dirty="0" smtClean="0">
                <a:latin typeface="华文楷体" panose="02010600040101010101" pitchFamily="2" charset="-122"/>
                <a:cs typeface="Times New Roman" panose="02020603050405020304" pitchFamily="18" charset="0"/>
              </a:rPr>
              <a:t>米的巨型深坑，横亘在沙漠中，如同地球上一块型伤疤。现甲地所在国重视环境保护监管，建立了有效的环境影响评价体系。</a:t>
            </a:r>
            <a:endParaRPr lang="zh-CN" altLang="en-US" sz="2400" b="1" dirty="0" smtClean="0"/>
          </a:p>
        </p:txBody>
      </p:sp>
      <p:sp>
        <p:nvSpPr>
          <p:cNvPr id="3" name="矩形 2"/>
          <p:cNvSpPr/>
          <p:nvPr/>
        </p:nvSpPr>
        <p:spPr>
          <a:xfrm>
            <a:off x="476304" y="2261175"/>
            <a:ext cx="8352010" cy="461665"/>
          </a:xfrm>
          <a:prstGeom prst="rect">
            <a:avLst/>
          </a:prstGeom>
        </p:spPr>
        <p:txBody>
          <a:bodyPr wrap="square">
            <a:spAutoFit/>
          </a:bodyPr>
          <a:lstStyle/>
          <a:p>
            <a:pPr>
              <a:defRPr/>
            </a:pPr>
            <a:r>
              <a:rPr lang="zh-CN" altLang="en-US" sz="2400" dirty="0">
                <a:solidFill>
                  <a:srgbClr val="0221DE"/>
                </a:solidFill>
                <a:latin typeface="Times New Roman" panose="02020603050405020304" pitchFamily="18" charset="0"/>
                <a:cs typeface="Times New Roman" panose="02020603050405020304" pitchFamily="18" charset="0"/>
              </a:rPr>
              <a:t>（</a:t>
            </a:r>
            <a:r>
              <a:rPr lang="en-US" altLang="zh-CN" sz="2400" dirty="0">
                <a:solidFill>
                  <a:srgbClr val="0221DE"/>
                </a:solidFill>
                <a:latin typeface="Times New Roman" panose="02020603050405020304" pitchFamily="18" charset="0"/>
                <a:cs typeface="Times New Roman" panose="02020603050405020304" pitchFamily="18" charset="0"/>
              </a:rPr>
              <a:t>1</a:t>
            </a:r>
            <a:r>
              <a:rPr lang="zh-CN" altLang="en-US" sz="2400" dirty="0">
                <a:solidFill>
                  <a:srgbClr val="0221DE"/>
                </a:solidFill>
                <a:latin typeface="Times New Roman" panose="02020603050405020304" pitchFamily="18" charset="0"/>
                <a:cs typeface="Times New Roman" panose="02020603050405020304" pitchFamily="18" charset="0"/>
              </a:rPr>
              <a:t>）简析甲地铜矿开采和冶炼引发的主要环境问题。（</a:t>
            </a:r>
            <a:r>
              <a:rPr lang="en-US" altLang="zh-CN" sz="2400" dirty="0">
                <a:solidFill>
                  <a:srgbClr val="0221DE"/>
                </a:solidFill>
                <a:latin typeface="Times New Roman" panose="02020603050405020304" pitchFamily="18" charset="0"/>
                <a:cs typeface="Times New Roman" panose="02020603050405020304" pitchFamily="18" charset="0"/>
              </a:rPr>
              <a:t>4</a:t>
            </a:r>
            <a:r>
              <a:rPr lang="zh-CN" altLang="en-US" sz="2400" dirty="0">
                <a:solidFill>
                  <a:srgbClr val="0221DE"/>
                </a:solidFill>
                <a:latin typeface="Times New Roman" panose="02020603050405020304" pitchFamily="18" charset="0"/>
                <a:cs typeface="Times New Roman" panose="02020603050405020304" pitchFamily="18" charset="0"/>
              </a:rPr>
              <a:t>分）</a:t>
            </a:r>
            <a:endParaRPr lang="zh-CN" altLang="en-US" dirty="0">
              <a:solidFill>
                <a:srgbClr val="0221DE"/>
              </a:solidFill>
            </a:endParaRPr>
          </a:p>
        </p:txBody>
      </p:sp>
      <p:sp>
        <p:nvSpPr>
          <p:cNvPr id="6" name="矩形 5"/>
          <p:cNvSpPr/>
          <p:nvPr/>
        </p:nvSpPr>
        <p:spPr>
          <a:xfrm>
            <a:off x="5921827" y="3446154"/>
            <a:ext cx="3124202" cy="2677656"/>
          </a:xfrm>
          <a:prstGeom prst="rect">
            <a:avLst/>
          </a:prstGeom>
        </p:spPr>
        <p:txBody>
          <a:bodyPr wrap="square">
            <a:spAutoFit/>
          </a:bodyPr>
          <a:lstStyle/>
          <a:p>
            <a:pPr>
              <a:defRPr/>
            </a:pPr>
            <a:r>
              <a:rPr lang="en-US" altLang="zh-CN" sz="2400" b="1" kern="100" dirty="0">
                <a:solidFill>
                  <a:srgbClr val="FF0000"/>
                </a:solidFill>
                <a:latin typeface="Times New Roman" panose="02020603050405020304" pitchFamily="18" charset="0"/>
                <a:cs typeface="Times New Roman" panose="02020603050405020304" pitchFamily="18" charset="0"/>
              </a:rPr>
              <a:t>29.</a:t>
            </a:r>
            <a:r>
              <a:rPr lang="zh-CN" altLang="zh-CN" sz="2400" b="1" kern="100" dirty="0">
                <a:solidFill>
                  <a:srgbClr val="FF0000"/>
                </a:solidFill>
                <a:latin typeface="Times New Roman" panose="02020603050405020304" pitchFamily="18" charset="0"/>
                <a:cs typeface="Times New Roman" panose="02020603050405020304" pitchFamily="18" charset="0"/>
              </a:rPr>
              <a:t>（</a:t>
            </a:r>
            <a:r>
              <a:rPr lang="en-US" altLang="zh-CN" sz="2400" b="1" kern="100" dirty="0">
                <a:solidFill>
                  <a:srgbClr val="FF0000"/>
                </a:solidFill>
                <a:latin typeface="Times New Roman" panose="02020603050405020304" pitchFamily="18" charset="0"/>
                <a:cs typeface="Times New Roman" panose="02020603050405020304" pitchFamily="18" charset="0"/>
              </a:rPr>
              <a:t>1</a:t>
            </a:r>
            <a:r>
              <a:rPr lang="zh-CN" altLang="zh-CN" sz="2400" b="1" kern="100" dirty="0">
                <a:solidFill>
                  <a:srgbClr val="FF0000"/>
                </a:solidFill>
                <a:latin typeface="Times New Roman" panose="02020603050405020304" pitchFamily="18" charset="0"/>
                <a:cs typeface="Times New Roman" panose="02020603050405020304" pitchFamily="18" charset="0"/>
              </a:rPr>
              <a:t>）用水量大，加剧了干旱区水资源短缺；排放废水，造成水环境污染；排放废气，严重污染空气；矿渣不合理处理，破坏地表生态环境。</a:t>
            </a:r>
            <a:endParaRPr lang="zh-CN" altLang="zh-CN" sz="2400" b="1" kern="100" dirty="0">
              <a:solidFill>
                <a:srgbClr val="FF0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4715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图片7"/>
          <p:cNvPicPr>
            <a:picLocks noChangeAspect="1"/>
          </p:cNvPicPr>
          <p:nvPr/>
        </p:nvPicPr>
        <p:blipFill>
          <a:blip r:embed="rId3"/>
          <a:stretch>
            <a:fillRect/>
          </a:stretch>
        </p:blipFill>
        <p:spPr>
          <a:xfrm>
            <a:off x="0" y="0"/>
            <a:ext cx="9143365" cy="6859270"/>
          </a:xfrm>
          <a:prstGeom prst="rect">
            <a:avLst/>
          </a:prstGeom>
        </p:spPr>
      </p:pic>
      <p:sp>
        <p:nvSpPr>
          <p:cNvPr id="5" name="矩形 4"/>
          <p:cNvSpPr/>
          <p:nvPr/>
        </p:nvSpPr>
        <p:spPr>
          <a:xfrm>
            <a:off x="0" y="2556019"/>
            <a:ext cx="9144067" cy="1906905"/>
          </a:xfrm>
          <a:prstGeom prst="rect">
            <a:avLst/>
          </a:prstGeom>
          <a:gradFill>
            <a:gsLst>
              <a:gs pos="100000">
                <a:schemeClr val="accent1">
                  <a:lumMod val="40000"/>
                  <a:lumOff val="60000"/>
                  <a:alpha val="20000"/>
                </a:schemeClr>
              </a:gs>
              <a:gs pos="100000">
                <a:srgbClr val="52762D"/>
              </a:gs>
            </a:gsLst>
            <a:lin ang="5400000" scaled="0"/>
          </a:gradFill>
          <a:ln w="25400" cmpd="thickThi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480048" y="2848610"/>
            <a:ext cx="2519045" cy="1322070"/>
          </a:xfrm>
          <a:prstGeom prst="rect">
            <a:avLst/>
          </a:prstGeom>
          <a:noFill/>
          <a:ln>
            <a:noFill/>
          </a:ln>
          <a:effectLst>
            <a:outerShdw blurRad="63500" sx="102000" sy="102000" algn="ctr" rotWithShape="0">
              <a:prstClr val="black">
                <a:alpha val="40000"/>
              </a:prstClr>
            </a:outerShdw>
          </a:effectLst>
        </p:spPr>
        <p:txBody>
          <a:bodyPr wrap="square" rtlCol="0">
            <a:spAutoFit/>
          </a:bodyPr>
          <a:lstStyle/>
          <a:p>
            <a:pPr algn="l"/>
            <a:r>
              <a:rPr lang="zh-CN" altLang="en-US" sz="8000" b="1">
                <a:ln w="9525">
                  <a:solidFill>
                    <a:schemeClr val="bg1"/>
                  </a:solidFill>
                  <a:prstDash val="solid"/>
                </a:ln>
                <a:solidFill>
                  <a:schemeClr val="tx1"/>
                </a:solidFill>
                <a:effectLst>
                  <a:outerShdw blurRad="12700" dist="38100" dir="2700000" algn="tl" rotWithShape="0">
                    <a:schemeClr val="bg1">
                      <a:lumMod val="50000"/>
                    </a:schemeClr>
                  </a:outerShdw>
                </a:effectLst>
              </a:rPr>
              <a:t>巴</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zh-CN" altLang="en-US" sz="8000" b="1">
                <a:ln w="9525">
                  <a:solidFill>
                    <a:schemeClr val="bg1"/>
                  </a:solidFill>
                  <a:prstDash val="solid"/>
                </a:ln>
                <a:solidFill>
                  <a:schemeClr val="tx1"/>
                </a:solidFill>
                <a:effectLst>
                  <a:outerShdw blurRad="12700" dist="38100" dir="2700000" algn="tl" rotWithShape="0">
                    <a:schemeClr val="bg1">
                      <a:lumMod val="50000"/>
                    </a:schemeClr>
                  </a:outerShdw>
                </a:effectLst>
              </a:rPr>
              <a:t>西</a:t>
            </a:r>
          </a:p>
        </p:txBody>
      </p:sp>
      <p:pic>
        <p:nvPicPr>
          <p:cNvPr id="3" name="图片 2" descr="巴西国旗"/>
          <p:cNvPicPr>
            <a:picLocks noChangeAspect="1"/>
          </p:cNvPicPr>
          <p:nvPr/>
        </p:nvPicPr>
        <p:blipFill>
          <a:blip r:embed="rId4"/>
          <a:stretch>
            <a:fillRect/>
          </a:stretch>
        </p:blipFill>
        <p:spPr>
          <a:xfrm>
            <a:off x="5328285" y="3203575"/>
            <a:ext cx="947420" cy="611505"/>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巴西位置_副本"/>
          <p:cNvPicPr>
            <a:picLocks noChangeAspect="1"/>
          </p:cNvPicPr>
          <p:nvPr/>
        </p:nvPicPr>
        <p:blipFill>
          <a:blip r:embed="rId2"/>
          <a:srcRect l="2329" t="1440" r="2329" b="1919"/>
          <a:stretch>
            <a:fillRect/>
          </a:stretch>
        </p:blipFill>
        <p:spPr>
          <a:xfrm>
            <a:off x="4185920" y="828040"/>
            <a:ext cx="4824095" cy="5939790"/>
          </a:xfrm>
          <a:prstGeom prst="rect">
            <a:avLst/>
          </a:prstGeom>
          <a:ln>
            <a:noFill/>
          </a:ln>
        </p:spPr>
      </p:pic>
      <p:sp>
        <p:nvSpPr>
          <p:cNvPr id="3" name="文本框 2"/>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二、巴 西</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5862320" y="71755"/>
            <a:ext cx="3077210"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912485" y="135746"/>
            <a:ext cx="29768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位置和领土</a:t>
            </a:r>
          </a:p>
        </p:txBody>
      </p:sp>
      <p:sp>
        <p:nvSpPr>
          <p:cNvPr id="8" name="文本框 7"/>
          <p:cNvSpPr txBox="1"/>
          <p:nvPr/>
        </p:nvSpPr>
        <p:spPr>
          <a:xfrm>
            <a:off x="175895" y="1013087"/>
            <a:ext cx="353822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50800" algn="ctr" rotWithShape="0">
              <a:prstClr val="black">
                <a:alpha val="40000"/>
              </a:prstClr>
            </a:outerShdw>
          </a:effectLst>
        </p:spPr>
        <p:txBody>
          <a:bodyPr wrap="square" rtlCol="0">
            <a:spAutoFit/>
          </a:bodyPr>
          <a:lstStyle/>
          <a:p>
            <a:pPr algn="l">
              <a:lnSpc>
                <a:spcPct val="110000"/>
              </a:lnSpc>
            </a:pPr>
            <a:r>
              <a:rPr lang="en-US" altLang="zh-CN" sz="24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mn-ea"/>
              </a:rPr>
              <a:t> </a:t>
            </a:r>
            <a:r>
              <a:rPr lang="zh-CN" altLang="en-US" sz="32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mn-ea"/>
              </a:rPr>
              <a:t>南美最大的国家：</a:t>
            </a:r>
          </a:p>
        </p:txBody>
      </p:sp>
      <p:sp>
        <p:nvSpPr>
          <p:cNvPr id="10" name="文本框 9"/>
          <p:cNvSpPr txBox="1"/>
          <p:nvPr/>
        </p:nvSpPr>
        <p:spPr>
          <a:xfrm>
            <a:off x="252002" y="1819910"/>
            <a:ext cx="3837305" cy="1986280"/>
          </a:xfrm>
          <a:prstGeom prst="rect">
            <a:avLst/>
          </a:prstGeom>
          <a:solidFill>
            <a:schemeClr val="accent2">
              <a:lumMod val="20000"/>
              <a:lumOff val="80000"/>
            </a:schemeClr>
          </a:solidFill>
          <a:ln>
            <a:solidFill>
              <a:schemeClr val="accent1"/>
            </a:solidFill>
          </a:ln>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rPr>
              <a:t>  </a:t>
            </a:r>
            <a:r>
              <a:rPr lang="zh-CN" altLang="en-US" sz="2800">
                <a:solidFill>
                  <a:schemeClr val="tx1"/>
                </a:solidFill>
                <a:latin typeface="楷体" panose="02010609060101010101" charset="-122"/>
                <a:ea typeface="楷体" panose="02010609060101010101" charset="-122"/>
                <a:cs typeface="楷体" panose="02010609060101010101" charset="-122"/>
              </a:rPr>
              <a:t>巴西</a:t>
            </a:r>
            <a:r>
              <a:rPr lang="zh-CN" sz="2800">
                <a:solidFill>
                  <a:schemeClr val="tx1"/>
                </a:solidFill>
                <a:latin typeface="楷体" panose="02010609060101010101" charset="-122"/>
                <a:ea typeface="楷体" panose="02010609060101010101" charset="-122"/>
                <a:cs typeface="楷体" panose="02010609060101010101" charset="-122"/>
              </a:rPr>
              <a:t>位于南美洲东中部，国土面积</a:t>
            </a:r>
            <a:r>
              <a:rPr lang="en-US" altLang="zh-CN" sz="2800">
                <a:solidFill>
                  <a:schemeClr val="tx1"/>
                </a:solidFill>
                <a:latin typeface="楷体" panose="02010609060101010101" charset="-122"/>
                <a:ea typeface="楷体" panose="02010609060101010101" charset="-122"/>
                <a:cs typeface="楷体" panose="02010609060101010101" charset="-122"/>
              </a:rPr>
              <a:t>854</a:t>
            </a:r>
            <a:r>
              <a:rPr lang="zh-CN" altLang="en-US" sz="2800">
                <a:solidFill>
                  <a:schemeClr val="tx1"/>
                </a:solidFill>
                <a:latin typeface="楷体" panose="02010609060101010101" charset="-122"/>
                <a:ea typeface="楷体" panose="02010609060101010101" charset="-122"/>
                <a:cs typeface="楷体" panose="02010609060101010101" charset="-122"/>
              </a:rPr>
              <a:t>万</a:t>
            </a:r>
            <a:r>
              <a:rPr lang="en-US" altLang="zh-CN" sz="2800">
                <a:solidFill>
                  <a:schemeClr val="tx1"/>
                </a:solidFill>
                <a:latin typeface="楷体" panose="02010609060101010101" charset="-122"/>
                <a:ea typeface="楷体" panose="02010609060101010101" charset="-122"/>
                <a:cs typeface="楷体" panose="02010609060101010101" charset="-122"/>
              </a:rPr>
              <a:t>km²</a:t>
            </a:r>
            <a:r>
              <a:rPr lang="zh-CN" altLang="en-US" sz="2800">
                <a:solidFill>
                  <a:schemeClr val="tx1"/>
                </a:solidFill>
                <a:latin typeface="楷体" panose="02010609060101010101" charset="-122"/>
                <a:ea typeface="楷体" panose="02010609060101010101" charset="-122"/>
                <a:cs typeface="楷体" panose="02010609060101010101" charset="-122"/>
              </a:rPr>
              <a:t>，居世界第五。大部分</a:t>
            </a:r>
            <a:r>
              <a:rPr lang="zh-CN" altLang="en-US" sz="2800" b="1">
                <a:solidFill>
                  <a:srgbClr val="FF0000"/>
                </a:solidFill>
                <a:latin typeface="楷体" panose="02010609060101010101" charset="-122"/>
                <a:ea typeface="楷体" panose="02010609060101010101" charset="-122"/>
                <a:cs typeface="楷体" panose="02010609060101010101" charset="-122"/>
              </a:rPr>
              <a:t>位于热带，东临大西洋</a:t>
            </a:r>
            <a:r>
              <a:rPr lang="zh-CN" altLang="en-US" sz="2800">
                <a:solidFill>
                  <a:schemeClr val="tx1"/>
                </a:solidFill>
                <a:latin typeface="楷体" panose="02010609060101010101" charset="-122"/>
                <a:ea typeface="楷体" panose="02010609060101010101" charset="-122"/>
                <a:cs typeface="楷体" panose="02010609060101010101" charset="-122"/>
              </a:rPr>
              <a:t>。</a:t>
            </a:r>
          </a:p>
        </p:txBody>
      </p:sp>
      <p:pic>
        <p:nvPicPr>
          <p:cNvPr id="247813" name="图片 247812" descr="世界面积前六位"/>
          <p:cNvPicPr>
            <a:picLocks noChangeAspect="1"/>
          </p:cNvPicPr>
          <p:nvPr/>
        </p:nvPicPr>
        <p:blipFill>
          <a:blip r:embed="rId3">
            <a:clrChange>
              <a:clrFrom>
                <a:srgbClr val="FFFFFF"/>
              </a:clrFrom>
              <a:clrTo>
                <a:srgbClr val="FFFFFF">
                  <a:alpha val="0"/>
                </a:srgbClr>
              </a:clrTo>
            </a:clrChange>
          </a:blip>
          <a:stretch>
            <a:fillRect/>
          </a:stretch>
        </p:blipFill>
        <p:spPr>
          <a:xfrm>
            <a:off x="175895" y="3895725"/>
            <a:ext cx="3914140" cy="2872105"/>
          </a:xfrm>
          <a:prstGeom prst="rect">
            <a:avLst/>
          </a:prstGeom>
          <a:solidFill>
            <a:schemeClr val="bg1"/>
          </a:solidFill>
          <a:ln w="9525">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巴西地形_副本"/>
          <p:cNvPicPr>
            <a:picLocks noChangeAspect="1"/>
          </p:cNvPicPr>
          <p:nvPr/>
        </p:nvPicPr>
        <p:blipFill>
          <a:blip r:embed="rId2"/>
          <a:stretch>
            <a:fillRect/>
          </a:stretch>
        </p:blipFill>
        <p:spPr>
          <a:xfrm>
            <a:off x="3672027" y="1012825"/>
            <a:ext cx="5372100" cy="5699125"/>
          </a:xfrm>
          <a:prstGeom prst="rect">
            <a:avLst/>
          </a:prstGeom>
          <a:ln>
            <a:solidFill>
              <a:schemeClr val="tx1">
                <a:lumMod val="85000"/>
                <a:lumOff val="15000"/>
              </a:schemeClr>
            </a:solidFill>
          </a:ln>
        </p:spPr>
      </p:pic>
      <p:sp>
        <p:nvSpPr>
          <p:cNvPr id="3" name="文本框 2"/>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二、巴 西</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4145" y="900007"/>
            <a:ext cx="194500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50800" algn="ctr" rotWithShape="0">
              <a:prstClr val="black">
                <a:alpha val="40000"/>
              </a:prstClr>
            </a:outerShdw>
          </a:effectLst>
        </p:spPr>
        <p:txBody>
          <a:bodyPr wrap="square" rtlCol="0">
            <a:spAutoFit/>
          </a:bodyPr>
          <a:lstStyle/>
          <a:p>
            <a:pPr algn="l">
              <a:lnSpc>
                <a:spcPct val="110000"/>
              </a:lnSpc>
            </a:pPr>
            <a:r>
              <a:rPr lang="en-US" altLang="zh-CN" sz="50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3200">
                <a:solidFill>
                  <a:schemeClr val="tx1"/>
                </a:solidFill>
                <a:effectLst/>
                <a:latin typeface="宋体" panose="02010600030101010101" pitchFamily="2" charset="-122"/>
                <a:ea typeface="宋体" panose="02010600030101010101" pitchFamily="2" charset="-122"/>
                <a:cs typeface="宋体" panose="02010600030101010101" pitchFamily="2" charset="-122"/>
              </a:rPr>
              <a:t>1</a:t>
            </a:r>
            <a:r>
              <a:rPr lang="zh-CN" altLang="en-US" sz="3200">
                <a:solidFill>
                  <a:schemeClr val="tx1"/>
                </a:solidFill>
                <a:effectLst/>
                <a:latin typeface="宋体" panose="02010600030101010101" pitchFamily="2" charset="-122"/>
                <a:ea typeface="宋体" panose="02010600030101010101" pitchFamily="2" charset="-122"/>
                <a:cs typeface="宋体" panose="02010600030101010101" pitchFamily="2" charset="-122"/>
              </a:rPr>
              <a:t>、地形：</a:t>
            </a:r>
          </a:p>
        </p:txBody>
      </p:sp>
      <p:sp>
        <p:nvSpPr>
          <p:cNvPr id="10" name="文本框 9"/>
          <p:cNvSpPr txBox="1"/>
          <p:nvPr/>
        </p:nvSpPr>
        <p:spPr>
          <a:xfrm>
            <a:off x="252095" y="1656012"/>
            <a:ext cx="3126105" cy="1038860"/>
          </a:xfrm>
          <a:prstGeom prst="rect">
            <a:avLst/>
          </a:prstGeom>
          <a:solidFill>
            <a:schemeClr val="accent2">
              <a:lumMod val="20000"/>
              <a:lumOff val="80000"/>
            </a:schemeClr>
          </a:solidFill>
          <a:ln>
            <a:solidFill>
              <a:schemeClr val="accent1"/>
            </a:solidFill>
          </a:ln>
        </p:spPr>
        <p:txBody>
          <a:bodyPr wrap="square" rtlCol="0">
            <a:spAutoFit/>
          </a:bodyPr>
          <a:lstStyle/>
          <a:p>
            <a:pPr>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北部：</a:t>
            </a:r>
            <a:r>
              <a:rPr lang="zh-CN" sz="2800" b="1">
                <a:solidFill>
                  <a:schemeClr val="tx1"/>
                </a:solidFill>
                <a:latin typeface="楷体" panose="02010609060101010101" charset="-122"/>
                <a:ea typeface="楷体" panose="02010609060101010101" charset="-122"/>
                <a:cs typeface="楷体" panose="02010609060101010101" charset="-122"/>
              </a:rPr>
              <a:t>亚马孙平原</a:t>
            </a:r>
            <a:endParaRPr lang="zh-CN" sz="2800">
              <a:solidFill>
                <a:schemeClr val="tx1"/>
              </a:solidFill>
              <a:latin typeface="楷体" panose="02010609060101010101" charset="-122"/>
              <a:ea typeface="楷体" panose="02010609060101010101" charset="-122"/>
              <a:cs typeface="楷体" panose="02010609060101010101" charset="-122"/>
            </a:endParaRPr>
          </a:p>
          <a:p>
            <a:pPr>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南部：</a:t>
            </a:r>
            <a:r>
              <a:rPr lang="zh-CN" sz="2800" b="1">
                <a:solidFill>
                  <a:schemeClr val="tx1"/>
                </a:solidFill>
                <a:latin typeface="楷体" panose="02010609060101010101" charset="-122"/>
                <a:ea typeface="楷体" panose="02010609060101010101" charset="-122"/>
                <a:cs typeface="楷体" panose="02010609060101010101" charset="-122"/>
              </a:rPr>
              <a:t>巴西高原</a:t>
            </a:r>
          </a:p>
        </p:txBody>
      </p:sp>
      <p:sp>
        <p:nvSpPr>
          <p:cNvPr id="5" name="圆角矩形 4"/>
          <p:cNvSpPr/>
          <p:nvPr/>
        </p:nvSpPr>
        <p:spPr>
          <a:xfrm>
            <a:off x="6298565" y="71755"/>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409690" y="10419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7" name="文本框 6"/>
          <p:cNvSpPr txBox="1"/>
          <p:nvPr/>
        </p:nvSpPr>
        <p:spPr>
          <a:xfrm>
            <a:off x="144145" y="2856865"/>
            <a:ext cx="194500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50800" algn="ctr" rotWithShape="0">
              <a:prstClr val="black">
                <a:alpha val="40000"/>
              </a:prstClr>
            </a:outerShdw>
          </a:effectLst>
        </p:spPr>
        <p:txBody>
          <a:bodyPr wrap="square" rtlCol="0">
            <a:spAutoFit/>
          </a:bodyPr>
          <a:lstStyle/>
          <a:p>
            <a:pPr algn="l">
              <a:lnSpc>
                <a:spcPct val="110000"/>
              </a:lnSpc>
            </a:pPr>
            <a:r>
              <a:rPr lang="en-US" altLang="zh-CN" sz="50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3200">
                <a:solidFill>
                  <a:schemeClr val="tx1"/>
                </a:solidFill>
                <a:effectLst/>
                <a:latin typeface="宋体" panose="02010600030101010101" pitchFamily="2" charset="-122"/>
                <a:ea typeface="宋体" panose="02010600030101010101" pitchFamily="2" charset="-122"/>
                <a:cs typeface="宋体" panose="02010600030101010101" pitchFamily="2" charset="-122"/>
              </a:rPr>
              <a:t>2</a:t>
            </a:r>
            <a:r>
              <a:rPr lang="zh-CN" altLang="en-US" sz="3200">
                <a:solidFill>
                  <a:schemeClr val="tx1"/>
                </a:solidFill>
                <a:effectLst/>
                <a:latin typeface="宋体" panose="02010600030101010101" pitchFamily="2" charset="-122"/>
                <a:ea typeface="宋体" panose="02010600030101010101" pitchFamily="2" charset="-122"/>
                <a:cs typeface="宋体" panose="02010600030101010101" pitchFamily="2" charset="-122"/>
              </a:rPr>
              <a:t>、气候：</a:t>
            </a:r>
          </a:p>
        </p:txBody>
      </p:sp>
      <p:sp>
        <p:nvSpPr>
          <p:cNvPr id="9" name="文本框 8"/>
          <p:cNvSpPr txBox="1"/>
          <p:nvPr/>
        </p:nvSpPr>
        <p:spPr>
          <a:xfrm>
            <a:off x="144145" y="5255895"/>
            <a:ext cx="194564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50800" algn="ctr" rotWithShape="0">
              <a:prstClr val="black">
                <a:alpha val="40000"/>
              </a:prstClr>
            </a:outerShdw>
          </a:effectLst>
        </p:spPr>
        <p:txBody>
          <a:bodyPr wrap="square" rtlCol="0">
            <a:spAutoFit/>
          </a:bodyPr>
          <a:lstStyle/>
          <a:p>
            <a:pPr algn="l">
              <a:lnSpc>
                <a:spcPct val="110000"/>
              </a:lnSpc>
            </a:pPr>
            <a:r>
              <a:rPr lang="en-US" altLang="zh-CN" sz="50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3200">
                <a:solidFill>
                  <a:schemeClr val="tx1"/>
                </a:solidFill>
                <a:effectLst/>
                <a:latin typeface="宋体" panose="02010600030101010101" pitchFamily="2" charset="-122"/>
                <a:ea typeface="宋体" panose="02010600030101010101" pitchFamily="2" charset="-122"/>
                <a:cs typeface="宋体" panose="02010600030101010101" pitchFamily="2" charset="-122"/>
              </a:rPr>
              <a:t>3</a:t>
            </a:r>
            <a:r>
              <a:rPr lang="zh-CN" altLang="en-US" sz="3200">
                <a:solidFill>
                  <a:schemeClr val="tx1"/>
                </a:solidFill>
                <a:effectLst/>
                <a:latin typeface="宋体" panose="02010600030101010101" pitchFamily="2" charset="-122"/>
                <a:ea typeface="宋体" panose="02010600030101010101" pitchFamily="2" charset="-122"/>
                <a:cs typeface="宋体" panose="02010600030101010101" pitchFamily="2" charset="-122"/>
              </a:rPr>
              <a:t>、河流：</a:t>
            </a:r>
          </a:p>
        </p:txBody>
      </p:sp>
      <p:sp>
        <p:nvSpPr>
          <p:cNvPr id="11" name="文本框 10"/>
          <p:cNvSpPr txBox="1"/>
          <p:nvPr/>
        </p:nvSpPr>
        <p:spPr>
          <a:xfrm>
            <a:off x="144145" y="6079490"/>
            <a:ext cx="27793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50800" algn="ctr" rotWithShape="0">
              <a:prstClr val="black">
                <a:alpha val="40000"/>
              </a:prstClr>
            </a:outerShdw>
          </a:effectLst>
        </p:spPr>
        <p:txBody>
          <a:bodyPr wrap="square" rtlCol="0">
            <a:spAutoFit/>
          </a:bodyPr>
          <a:lstStyle/>
          <a:p>
            <a:pPr algn="l">
              <a:lnSpc>
                <a:spcPct val="110000"/>
              </a:lnSpc>
            </a:pPr>
            <a:r>
              <a:rPr lang="en-US" altLang="zh-CN" sz="50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3200">
                <a:solidFill>
                  <a:schemeClr val="tx1"/>
                </a:solidFill>
                <a:effectLst/>
                <a:latin typeface="宋体" panose="02010600030101010101" pitchFamily="2" charset="-122"/>
                <a:ea typeface="宋体" panose="02010600030101010101" pitchFamily="2" charset="-122"/>
                <a:cs typeface="宋体" panose="02010600030101010101" pitchFamily="2" charset="-122"/>
              </a:rPr>
              <a:t>4</a:t>
            </a:r>
            <a:r>
              <a:rPr lang="zh-CN" altLang="en-US" sz="3200">
                <a:solidFill>
                  <a:schemeClr val="tx1"/>
                </a:solidFill>
                <a:effectLst/>
                <a:latin typeface="宋体" panose="02010600030101010101" pitchFamily="2" charset="-122"/>
                <a:ea typeface="宋体" panose="02010600030101010101" pitchFamily="2" charset="-122"/>
                <a:cs typeface="宋体" panose="02010600030101010101" pitchFamily="2" charset="-122"/>
              </a:rPr>
              <a:t>、自然资源：</a:t>
            </a:r>
          </a:p>
        </p:txBody>
      </p:sp>
      <p:pic>
        <p:nvPicPr>
          <p:cNvPr id="15" name="图片 14" descr="巴西气候_副本"/>
          <p:cNvPicPr>
            <a:picLocks noChangeAspect="1"/>
          </p:cNvPicPr>
          <p:nvPr/>
        </p:nvPicPr>
        <p:blipFill>
          <a:blip r:embed="rId3"/>
          <a:stretch>
            <a:fillRect/>
          </a:stretch>
        </p:blipFill>
        <p:spPr>
          <a:xfrm>
            <a:off x="3672205" y="1012825"/>
            <a:ext cx="5372100" cy="5699760"/>
          </a:xfrm>
          <a:prstGeom prst="rect">
            <a:avLst/>
          </a:prstGeom>
          <a:ln>
            <a:solidFill>
              <a:schemeClr val="tx1"/>
            </a:solidFill>
          </a:ln>
        </p:spPr>
      </p:pic>
      <p:sp>
        <p:nvSpPr>
          <p:cNvPr id="12" name="文本框 11"/>
          <p:cNvSpPr txBox="1"/>
          <p:nvPr/>
        </p:nvSpPr>
        <p:spPr>
          <a:xfrm>
            <a:off x="252095" y="3599815"/>
            <a:ext cx="3776980" cy="1512570"/>
          </a:xfrm>
          <a:prstGeom prst="rect">
            <a:avLst/>
          </a:prstGeom>
          <a:solidFill>
            <a:schemeClr val="accent2">
              <a:lumMod val="20000"/>
              <a:lumOff val="80000"/>
            </a:schemeClr>
          </a:solidFill>
          <a:ln>
            <a:solidFill>
              <a:schemeClr val="accent1"/>
            </a:solidFill>
          </a:ln>
        </p:spPr>
        <p:txBody>
          <a:bodyPr wrap="square" rtlCol="0">
            <a:spAutoFit/>
          </a:bodyPr>
          <a:lstStyle/>
          <a:p>
            <a:pPr>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热带雨林：</a:t>
            </a:r>
            <a:r>
              <a:rPr lang="zh-CN" sz="2800" b="1">
                <a:solidFill>
                  <a:schemeClr val="tx1"/>
                </a:solidFill>
                <a:latin typeface="楷体" panose="02010609060101010101" charset="-122"/>
                <a:ea typeface="楷体" panose="02010609060101010101" charset="-122"/>
                <a:cs typeface="楷体" panose="02010609060101010101" charset="-122"/>
              </a:rPr>
              <a:t>亚马孙平原</a:t>
            </a:r>
            <a:endParaRPr lang="zh-CN" sz="2800" b="1">
              <a:solidFill>
                <a:srgbClr val="FF0000"/>
              </a:solidFill>
              <a:latin typeface="楷体" panose="02010609060101010101" charset="-122"/>
              <a:ea typeface="楷体" panose="02010609060101010101" charset="-122"/>
              <a:cs typeface="楷体" panose="02010609060101010101" charset="-122"/>
            </a:endParaRPr>
          </a:p>
          <a:p>
            <a:pPr>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          </a:t>
            </a:r>
            <a:r>
              <a:rPr lang="zh-CN" sz="2800" b="1">
                <a:solidFill>
                  <a:schemeClr val="tx1"/>
                </a:solidFill>
                <a:latin typeface="楷体" panose="02010609060101010101" charset="-122"/>
                <a:ea typeface="楷体" panose="02010609060101010101" charset="-122"/>
                <a:cs typeface="楷体" panose="02010609060101010101" charset="-122"/>
              </a:rPr>
              <a:t>巴西东南</a:t>
            </a:r>
            <a:endParaRPr lang="zh-CN" sz="2800">
              <a:solidFill>
                <a:schemeClr val="tx1"/>
              </a:solidFill>
              <a:latin typeface="楷体" panose="02010609060101010101" charset="-122"/>
              <a:ea typeface="楷体" panose="02010609060101010101" charset="-122"/>
              <a:cs typeface="楷体" panose="02010609060101010101" charset="-122"/>
            </a:endParaRPr>
          </a:p>
          <a:p>
            <a:pPr>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热带草原：</a:t>
            </a:r>
            <a:r>
              <a:rPr lang="zh-CN" sz="2800" b="1">
                <a:solidFill>
                  <a:schemeClr val="tx1"/>
                </a:solidFill>
                <a:latin typeface="楷体" panose="02010609060101010101" charset="-122"/>
                <a:ea typeface="楷体" panose="02010609060101010101" charset="-122"/>
                <a:cs typeface="楷体" panose="02010609060101010101" charset="-122"/>
              </a:rPr>
              <a:t>巴西高原</a:t>
            </a:r>
          </a:p>
        </p:txBody>
      </p:sp>
      <p:sp>
        <p:nvSpPr>
          <p:cNvPr id="13" name="文本框 12"/>
          <p:cNvSpPr txBox="1"/>
          <p:nvPr/>
        </p:nvSpPr>
        <p:spPr>
          <a:xfrm>
            <a:off x="2160270" y="5289550"/>
            <a:ext cx="3076575" cy="565150"/>
          </a:xfrm>
          <a:prstGeom prst="rect">
            <a:avLst/>
          </a:prstGeom>
          <a:solidFill>
            <a:schemeClr val="accent2">
              <a:lumMod val="20000"/>
              <a:lumOff val="80000"/>
            </a:schemeClr>
          </a:solidFill>
          <a:ln>
            <a:solidFill>
              <a:schemeClr val="accent1"/>
            </a:solidFill>
          </a:ln>
        </p:spPr>
        <p:txBody>
          <a:bodyPr wrap="square" rtlCol="0">
            <a:spAutoFit/>
          </a:bodyPr>
          <a:lstStyle/>
          <a:p>
            <a:pPr algn="l">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亚马孙</a:t>
            </a:r>
            <a:r>
              <a:rPr lang="zh-CN" sz="2400" b="1">
                <a:solidFill>
                  <a:srgbClr val="FF0000"/>
                </a:solidFill>
                <a:latin typeface="楷体" panose="02010609060101010101" charset="-122"/>
                <a:ea typeface="楷体" panose="02010609060101010101" charset="-122"/>
                <a:cs typeface="楷体" panose="02010609060101010101" charset="-122"/>
              </a:rPr>
              <a:t>、</a:t>
            </a:r>
            <a:r>
              <a:rPr lang="zh-CN" sz="2800" b="1">
                <a:solidFill>
                  <a:srgbClr val="FF0000"/>
                </a:solidFill>
                <a:latin typeface="楷体" panose="02010609060101010101" charset="-122"/>
                <a:ea typeface="楷体" panose="02010609060101010101" charset="-122"/>
                <a:cs typeface="楷体" panose="02010609060101010101" charset="-122"/>
              </a:rPr>
              <a:t>巴拉那河</a:t>
            </a:r>
          </a:p>
        </p:txBody>
      </p:sp>
      <p:sp>
        <p:nvSpPr>
          <p:cNvPr id="14" name="文本框 13"/>
          <p:cNvSpPr txBox="1"/>
          <p:nvPr/>
        </p:nvSpPr>
        <p:spPr>
          <a:xfrm>
            <a:off x="3032760" y="6146800"/>
            <a:ext cx="6011545" cy="565150"/>
          </a:xfrm>
          <a:prstGeom prst="rect">
            <a:avLst/>
          </a:prstGeom>
          <a:solidFill>
            <a:schemeClr val="accent2">
              <a:lumMod val="20000"/>
              <a:lumOff val="80000"/>
            </a:schemeClr>
          </a:solidFill>
          <a:ln>
            <a:solidFill>
              <a:schemeClr val="accent1"/>
            </a:solidFill>
          </a:ln>
        </p:spPr>
        <p:txBody>
          <a:bodyPr wrap="square" rtlCol="0">
            <a:spAutoFit/>
          </a:bodyPr>
          <a:lstStyle/>
          <a:p>
            <a:pPr algn="l">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森林、水和水能、矿产</a:t>
            </a:r>
            <a:r>
              <a:rPr lang="zh-CN" sz="2400" b="1">
                <a:solidFill>
                  <a:srgbClr val="FF0000"/>
                </a:solidFill>
                <a:latin typeface="楷体" panose="02010609060101010101" charset="-122"/>
                <a:ea typeface="楷体" panose="02010609060101010101" charset="-122"/>
                <a:cs typeface="楷体" panose="02010609060101010101" charset="-122"/>
              </a:rPr>
              <a:t>（铁、铝、锰）</a:t>
            </a:r>
          </a:p>
        </p:txBody>
      </p:sp>
      <p:sp>
        <p:nvSpPr>
          <p:cNvPr id="2" name="文本框 1"/>
          <p:cNvSpPr txBox="1"/>
          <p:nvPr/>
        </p:nvSpPr>
        <p:spPr>
          <a:xfrm>
            <a:off x="8640063" y="1296010"/>
            <a:ext cx="718820" cy="565150"/>
          </a:xfrm>
          <a:prstGeom prst="rect">
            <a:avLst/>
          </a:prstGeom>
          <a:noFill/>
        </p:spPr>
        <p:txBody>
          <a:bodyPr wrap="none" rtlCol="0">
            <a:spAutoFit/>
          </a:bodyPr>
          <a:lstStyle/>
          <a:p>
            <a:pPr>
              <a:lnSpc>
                <a:spcPct val="110000"/>
              </a:lnSpc>
            </a:pPr>
            <a:r>
              <a:rPr lang="en-US" altLang="zh-CN" sz="2800"/>
              <a:t>0</a:t>
            </a:r>
            <a:r>
              <a:rPr lang="zh-CN" altLang="en-US" sz="280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巴西工业01_副本"/>
          <p:cNvPicPr>
            <a:picLocks noChangeAspect="1"/>
          </p:cNvPicPr>
          <p:nvPr/>
        </p:nvPicPr>
        <p:blipFill>
          <a:blip r:embed="rId2"/>
          <a:stretch>
            <a:fillRect/>
          </a:stretch>
        </p:blipFill>
        <p:spPr>
          <a:xfrm>
            <a:off x="4604385" y="1328420"/>
            <a:ext cx="4450715" cy="5393055"/>
          </a:xfrm>
          <a:prstGeom prst="rect">
            <a:avLst/>
          </a:prstGeom>
          <a:ln>
            <a:solidFill>
              <a:schemeClr val="tx1">
                <a:lumMod val="95000"/>
                <a:lumOff val="5000"/>
              </a:schemeClr>
            </a:solidFill>
          </a:ln>
        </p:spPr>
      </p:pic>
      <p:sp>
        <p:nvSpPr>
          <p:cNvPr id="5" name="文本框 4"/>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二、巴 西</a:t>
            </a:r>
            <a:r>
              <a:rPr lang="zh-CN" altLang="en-US" sz="3600">
                <a:solidFill>
                  <a:schemeClr val="bg1"/>
                </a:solidFill>
                <a:latin typeface="微软雅黑" panose="020B0503020204020204" charset="-122"/>
                <a:ea typeface="微软雅黑" panose="020B0503020204020204" charset="-122"/>
              </a:rPr>
              <a:t> </a:t>
            </a:r>
          </a:p>
        </p:txBody>
      </p:sp>
      <p:sp>
        <p:nvSpPr>
          <p:cNvPr id="11" name="文本框 10"/>
          <p:cNvSpPr txBox="1"/>
          <p:nvPr/>
        </p:nvSpPr>
        <p:spPr>
          <a:xfrm>
            <a:off x="114935" y="1584012"/>
            <a:ext cx="4389120" cy="198628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000" b="1">
                <a:solidFill>
                  <a:srgbClr val="FF0000"/>
                </a:solidFill>
                <a:latin typeface="楷体" panose="02010609060101010101" charset="-122"/>
                <a:ea typeface="楷体" panose="02010609060101010101" charset="-122"/>
                <a:cs typeface="楷体" panose="02010609060101010101" charset="-122"/>
              </a:rPr>
              <a:t>  </a:t>
            </a:r>
            <a:r>
              <a:rPr lang="zh-CN" sz="2800">
                <a:latin typeface="楷体" panose="02010609060101010101" charset="-122"/>
                <a:ea typeface="楷体" panose="02010609060101010101" charset="-122"/>
                <a:cs typeface="楷体" panose="02010609060101010101" charset="-122"/>
              </a:rPr>
              <a:t>巴西经济实力居拉美首位是世界第七大经济体</a:t>
            </a:r>
            <a:r>
              <a:rPr lang="zh-CN" sz="2000">
                <a:latin typeface="楷体" panose="02010609060101010101" charset="-122"/>
                <a:ea typeface="楷体" panose="02010609060101010101" charset="-122"/>
                <a:cs typeface="楷体" panose="02010609060101010101" charset="-122"/>
              </a:rPr>
              <a:t>，</a:t>
            </a:r>
            <a:r>
              <a:rPr lang="zh-CN" sz="2800">
                <a:latin typeface="楷体" panose="02010609060101010101" charset="-122"/>
                <a:ea typeface="楷体" panose="02010609060101010101" charset="-122"/>
                <a:cs typeface="楷体" panose="02010609060101010101" charset="-122"/>
              </a:rPr>
              <a:t>金砖五国之一。</a:t>
            </a:r>
          </a:p>
          <a:p>
            <a:pPr>
              <a:lnSpc>
                <a:spcPct val="110000"/>
              </a:lnSpc>
            </a:pPr>
            <a:r>
              <a:rPr lang="zh-CN" sz="2800">
                <a:latin typeface="楷体" panose="02010609060101010101" charset="-122"/>
                <a:ea typeface="楷体" panose="02010609060101010101" charset="-122"/>
                <a:cs typeface="楷体" panose="02010609060101010101" charset="-122"/>
              </a:rPr>
              <a:t>  经济</a:t>
            </a:r>
            <a:r>
              <a:rPr lang="zh-CN" sz="2800">
                <a:solidFill>
                  <a:srgbClr val="FF0000"/>
                </a:solidFill>
                <a:latin typeface="楷体" panose="02010609060101010101" charset="-122"/>
                <a:ea typeface="楷体" panose="02010609060101010101" charset="-122"/>
                <a:cs typeface="楷体" panose="02010609060101010101" charset="-122"/>
              </a:rPr>
              <a:t>以出口导向为主</a:t>
            </a:r>
            <a:r>
              <a:rPr lang="zh-CN" sz="2800">
                <a:latin typeface="楷体" panose="02010609060101010101" charset="-122"/>
                <a:ea typeface="楷体" panose="02010609060101010101" charset="-122"/>
                <a:cs typeface="楷体" panose="02010609060101010101" charset="-122"/>
              </a:rPr>
              <a:t>。</a:t>
            </a:r>
            <a:endParaRPr lang="zh-CN" altLang="en-US" sz="2800">
              <a:latin typeface="楷体" panose="02010609060101010101" charset="-122"/>
              <a:ea typeface="楷体" panose="02010609060101010101" charset="-122"/>
              <a:cs typeface="楷体" panose="02010609060101010101" charset="-122"/>
              <a:sym typeface="+mn-ea"/>
            </a:endParaRPr>
          </a:p>
        </p:txBody>
      </p:sp>
      <p:sp>
        <p:nvSpPr>
          <p:cNvPr id="19" name="圆角矩形 18"/>
          <p:cNvSpPr/>
          <p:nvPr/>
        </p:nvSpPr>
        <p:spPr>
          <a:xfrm>
            <a:off x="6298565" y="71755"/>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0419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8" name="文本框 7"/>
          <p:cNvSpPr txBox="1"/>
          <p:nvPr/>
        </p:nvSpPr>
        <p:spPr>
          <a:xfrm>
            <a:off x="107950" y="828040"/>
            <a:ext cx="371538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1</a:t>
            </a:r>
            <a:r>
              <a:rPr lang="zh-CN" altLang="en-US" sz="2400" b="1">
                <a:solidFill>
                  <a:schemeClr val="tx1"/>
                </a:solidFill>
                <a:effectLst/>
                <a:latin typeface="+mn-ea"/>
                <a:cs typeface="+mn-ea"/>
              </a:rPr>
              <a:t>、</a:t>
            </a:r>
            <a:r>
              <a:rPr lang="zh-CN" sz="3200">
                <a:solidFill>
                  <a:schemeClr val="tx1"/>
                </a:solidFill>
                <a:effectLst/>
                <a:latin typeface="+mn-ea"/>
                <a:cs typeface="+mn-ea"/>
              </a:rPr>
              <a:t>快速发展的经济</a:t>
            </a:r>
            <a:endParaRPr lang="zh-CN" sz="3200" b="1">
              <a:solidFill>
                <a:schemeClr val="tx1"/>
              </a:solidFill>
              <a:effectLst/>
              <a:latin typeface="+mn-ea"/>
              <a:ea typeface="楷体" panose="02010609060101010101" charset="-122"/>
              <a:cs typeface="+mn-ea"/>
            </a:endParaRPr>
          </a:p>
        </p:txBody>
      </p:sp>
      <p:pic>
        <p:nvPicPr>
          <p:cNvPr id="58372" name="Picture 4"/>
          <p:cNvPicPr>
            <a:picLocks noChangeAspect="1"/>
          </p:cNvPicPr>
          <p:nvPr/>
        </p:nvPicPr>
        <p:blipFill>
          <a:blip r:embed="rId3"/>
          <a:stretch>
            <a:fillRect/>
          </a:stretch>
        </p:blipFill>
        <p:spPr>
          <a:xfrm>
            <a:off x="5842635" y="1328420"/>
            <a:ext cx="3212465" cy="3266440"/>
          </a:xfrm>
          <a:prstGeom prst="rect">
            <a:avLst/>
          </a:prstGeom>
          <a:noFill/>
          <a:ln w="9525">
            <a:solidFill>
              <a:schemeClr val="tx1">
                <a:lumMod val="95000"/>
                <a:lumOff val="5000"/>
              </a:schemeClr>
            </a:solidFill>
          </a:ln>
        </p:spPr>
      </p:pic>
      <p:sp>
        <p:nvSpPr>
          <p:cNvPr id="6" name="文本框 5"/>
          <p:cNvSpPr txBox="1"/>
          <p:nvPr/>
        </p:nvSpPr>
        <p:spPr>
          <a:xfrm>
            <a:off x="107950" y="3872865"/>
            <a:ext cx="4396105" cy="284797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sz="2800">
                <a:latin typeface="楷体" panose="02010609060101010101" charset="-122"/>
                <a:ea typeface="楷体" panose="02010609060101010101" charset="-122"/>
                <a:cs typeface="楷体" panose="02010609060101010101" charset="-122"/>
              </a:rPr>
              <a:t> </a:t>
            </a:r>
            <a:r>
              <a:rPr lang="en-US" sz="1200">
                <a:latin typeface="楷体" panose="02010609060101010101" charset="-122"/>
                <a:ea typeface="楷体" panose="02010609060101010101" charset="-122"/>
                <a:cs typeface="楷体" panose="02010609060101010101" charset="-122"/>
              </a:rPr>
              <a:t>                        </a:t>
            </a:r>
            <a:r>
              <a:rPr sz="2800">
                <a:latin typeface="楷体" panose="02010609060101010101" charset="-122"/>
                <a:ea typeface="楷体" panose="02010609060101010101" charset="-122"/>
                <a:cs typeface="楷体" panose="02010609060101010101" charset="-122"/>
              </a:rPr>
              <a:t>巴西</a:t>
            </a:r>
            <a:r>
              <a:rPr lang="zh-CN" sz="2800">
                <a:latin typeface="楷体" panose="02010609060101010101" charset="-122"/>
                <a:ea typeface="楷体" panose="02010609060101010101" charset="-122"/>
                <a:cs typeface="楷体" panose="02010609060101010101" charset="-122"/>
              </a:rPr>
              <a:t>矿产资源丰富</a:t>
            </a:r>
            <a:r>
              <a:rPr lang="zh-CN" sz="2000">
                <a:latin typeface="楷体" panose="02010609060101010101" charset="-122"/>
                <a:ea typeface="楷体" panose="02010609060101010101" charset="-122"/>
                <a:cs typeface="楷体" panose="02010609060101010101" charset="-122"/>
              </a:rPr>
              <a:t>，</a:t>
            </a:r>
            <a:r>
              <a:rPr lang="zh-CN" sz="2800">
                <a:latin typeface="楷体" panose="02010609060101010101" charset="-122"/>
                <a:ea typeface="楷体" panose="02010609060101010101" charset="-122"/>
                <a:cs typeface="楷体" panose="02010609060101010101" charset="-122"/>
              </a:rPr>
              <a:t>拥有完备的工业体系</a:t>
            </a:r>
            <a:r>
              <a:rPr lang="zh-CN" sz="2400" b="1">
                <a:latin typeface="楷体" panose="02010609060101010101" charset="-122"/>
                <a:ea typeface="楷体" panose="02010609060101010101" charset="-122"/>
                <a:cs typeface="楷体" panose="02010609060101010101" charset="-122"/>
              </a:rPr>
              <a:t>。</a:t>
            </a:r>
            <a:endParaRPr lang="zh-CN" sz="2800">
              <a:latin typeface="楷体" panose="02010609060101010101" charset="-122"/>
              <a:ea typeface="楷体" panose="02010609060101010101" charset="-122"/>
              <a:cs typeface="楷体" panose="02010609060101010101" charset="-122"/>
            </a:endParaRPr>
          </a:p>
          <a:p>
            <a:pPr>
              <a:lnSpc>
                <a:spcPct val="60000"/>
              </a:lnSpc>
            </a:pPr>
            <a:endParaRPr lang="zh-CN" sz="2800">
              <a:latin typeface="楷体" panose="02010609060101010101" charset="-122"/>
              <a:ea typeface="楷体" panose="02010609060101010101" charset="-122"/>
              <a:cs typeface="楷体" panose="02010609060101010101" charset="-122"/>
            </a:endParaRPr>
          </a:p>
          <a:p>
            <a:pPr>
              <a:lnSpc>
                <a:spcPct val="10000"/>
              </a:lnSpc>
            </a:pPr>
            <a:endParaRPr lang="zh-CN" sz="2800">
              <a:latin typeface="楷体" panose="02010609060101010101" charset="-122"/>
              <a:ea typeface="楷体" panose="02010609060101010101" charset="-122"/>
              <a:cs typeface="楷体" panose="02010609060101010101" charset="-122"/>
            </a:endParaRPr>
          </a:p>
          <a:p>
            <a:pPr>
              <a:lnSpc>
                <a:spcPct val="110000"/>
              </a:lnSpc>
            </a:pPr>
            <a:r>
              <a:rPr lang="zh-CN" sz="2800" b="1">
                <a:solidFill>
                  <a:srgbClr val="0221DE"/>
                </a:solidFill>
                <a:latin typeface="楷体" panose="02010609060101010101" charset="-122"/>
                <a:ea typeface="楷体" panose="02010609060101010101" charset="-122"/>
                <a:cs typeface="楷体" panose="02010609060101010101" charset="-122"/>
              </a:rPr>
              <a:t>分布：</a:t>
            </a:r>
            <a:r>
              <a:rPr lang="zh-CN" sz="2800" b="1">
                <a:solidFill>
                  <a:schemeClr val="tx1">
                    <a:lumMod val="95000"/>
                    <a:lumOff val="5000"/>
                  </a:schemeClr>
                </a:solidFill>
                <a:latin typeface="楷体" panose="02010609060101010101" charset="-122"/>
                <a:ea typeface="楷体" panose="02010609060101010101" charset="-122"/>
                <a:cs typeface="楷体" panose="02010609060101010101" charset="-122"/>
              </a:rPr>
              <a:t>东南部</a:t>
            </a:r>
            <a:endParaRPr lang="zh-CN" sz="2800">
              <a:latin typeface="楷体" panose="02010609060101010101" charset="-122"/>
              <a:ea typeface="楷体" panose="02010609060101010101" charset="-122"/>
              <a:cs typeface="楷体" panose="02010609060101010101" charset="-122"/>
            </a:endParaRPr>
          </a:p>
          <a:p>
            <a:pPr>
              <a:lnSpc>
                <a:spcPct val="110000"/>
              </a:lnSpc>
            </a:pPr>
            <a:r>
              <a:rPr lang="zh-CN" sz="2800" b="1">
                <a:solidFill>
                  <a:srgbClr val="0221DE"/>
                </a:solidFill>
                <a:latin typeface="楷体" panose="02010609060101010101" charset="-122"/>
                <a:ea typeface="楷体" panose="02010609060101010101" charset="-122"/>
                <a:cs typeface="楷体" panose="02010609060101010101" charset="-122"/>
              </a:rPr>
              <a:t>主要工业部门：</a:t>
            </a:r>
          </a:p>
          <a:p>
            <a:pPr>
              <a:lnSpc>
                <a:spcPct val="110000"/>
              </a:lnSpc>
            </a:pPr>
            <a:r>
              <a:rPr lang="zh-CN" sz="2800" b="1">
                <a:solidFill>
                  <a:srgbClr val="0221DE"/>
                </a:solidFill>
                <a:latin typeface="楷体" panose="02010609060101010101" charset="-122"/>
                <a:ea typeface="楷体" panose="02010609060101010101" charset="-122"/>
                <a:cs typeface="楷体" panose="02010609060101010101" charset="-122"/>
              </a:rPr>
              <a:t>  </a:t>
            </a:r>
            <a:r>
              <a:rPr lang="zh-CN" sz="2800" b="1">
                <a:solidFill>
                  <a:schemeClr val="tx1">
                    <a:lumMod val="95000"/>
                    <a:lumOff val="5000"/>
                  </a:schemeClr>
                </a:solidFill>
                <a:latin typeface="楷体" panose="02010609060101010101" charset="-122"/>
                <a:ea typeface="楷体" panose="02010609060101010101" charset="-122"/>
                <a:cs typeface="楷体" panose="02010609060101010101" charset="-122"/>
              </a:rPr>
              <a:t>钢铁、</a:t>
            </a:r>
            <a:r>
              <a:rPr lang="zh-CN" sz="2800" b="1">
                <a:solidFill>
                  <a:srgbClr val="FF0000"/>
                </a:solidFill>
                <a:latin typeface="楷体" panose="02010609060101010101" charset="-122"/>
                <a:ea typeface="楷体" panose="02010609060101010101" charset="-122"/>
                <a:cs typeface="楷体" panose="02010609060101010101" charset="-122"/>
              </a:rPr>
              <a:t>飞机</a:t>
            </a:r>
            <a:r>
              <a:rPr lang="zh-CN" sz="2800" b="1">
                <a:solidFill>
                  <a:schemeClr val="tx1">
                    <a:lumMod val="95000"/>
                    <a:lumOff val="5000"/>
                  </a:schemeClr>
                </a:solidFill>
                <a:latin typeface="楷体" panose="02010609060101010101" charset="-122"/>
                <a:ea typeface="楷体" panose="02010609060101010101" charset="-122"/>
                <a:cs typeface="楷体" panose="02010609060101010101" charset="-122"/>
              </a:rPr>
              <a:t>、汽车等</a:t>
            </a:r>
            <a:r>
              <a:rPr lang="zh-CN" sz="2800">
                <a:latin typeface="楷体" panose="02010609060101010101" charset="-122"/>
                <a:ea typeface="楷体" panose="02010609060101010101" charset="-122"/>
                <a:cs typeface="楷体" panose="02010609060101010101" charset="-122"/>
              </a:rPr>
              <a:t>。</a:t>
            </a:r>
            <a:endParaRPr lang="zh-CN" altLang="en-US" sz="2800">
              <a:latin typeface="楷体" panose="02010609060101010101" charset="-122"/>
              <a:ea typeface="楷体" panose="02010609060101010101" charset="-122"/>
              <a:cs typeface="楷体" panose="02010609060101010101" charset="-122"/>
              <a:sym typeface="+mn-ea"/>
            </a:endParaRPr>
          </a:p>
        </p:txBody>
      </p:sp>
      <p:sp>
        <p:nvSpPr>
          <p:cNvPr id="3" name="文本框 2"/>
          <p:cNvSpPr txBox="1"/>
          <p:nvPr/>
        </p:nvSpPr>
        <p:spPr>
          <a:xfrm>
            <a:off x="114935" y="3678572"/>
            <a:ext cx="1871980" cy="632460"/>
          </a:xfrm>
          <a:prstGeom prst="rect">
            <a:avLst/>
          </a:prstGeom>
          <a:solidFill>
            <a:schemeClr val="accent2">
              <a:lumMod val="20000"/>
              <a:lumOff val="80000"/>
            </a:schemeClr>
          </a:solidFill>
          <a:ln>
            <a:solidFill>
              <a:schemeClr val="accent1"/>
            </a:solidFill>
          </a:ln>
          <a:effectLst>
            <a:outerShdw blurRad="38100" sx="102000" sy="102000" algn="ctr" rotWithShape="0">
              <a:prstClr val="black">
                <a:alpha val="40000"/>
              </a:prstClr>
            </a:outerShdw>
          </a:effectLst>
        </p:spPr>
        <p:txBody>
          <a:bodyPr wrap="square" rtlCol="0" anchor="t">
            <a:spAutoFit/>
          </a:bodyPr>
          <a:lstStyle/>
          <a:p>
            <a:pPr>
              <a:lnSpc>
                <a:spcPct val="110000"/>
              </a:lnSpc>
            </a:pPr>
            <a:r>
              <a:rPr lang="en-US" altLang="zh-CN" sz="3200" b="1">
                <a:solidFill>
                  <a:srgbClr val="FF0000"/>
                </a:solidFill>
                <a:latin typeface="+mn-ea"/>
                <a:sym typeface="+mn-ea"/>
              </a:rPr>
              <a:t>(1)</a:t>
            </a:r>
            <a:r>
              <a:rPr lang="zh-CN" altLang="en-US" sz="3200" b="1">
                <a:solidFill>
                  <a:srgbClr val="FF0000"/>
                </a:solidFill>
                <a:sym typeface="+mn-ea"/>
              </a:rPr>
              <a:t>工业</a:t>
            </a:r>
            <a:r>
              <a:rPr lang="en-US" altLang="zh-CN" sz="3200" b="1">
                <a:solidFill>
                  <a:srgbClr val="FF0000"/>
                </a:solidFill>
                <a:sym typeface="+mn-ea"/>
              </a:rPr>
              <a:t>:  </a:t>
            </a:r>
            <a:r>
              <a:rPr lang="en-US" altLang="zh-CN" b="1">
                <a:solidFill>
                  <a:srgbClr val="FF0000"/>
                </a:solidFill>
                <a:sym typeface="+mn-ea"/>
              </a:rPr>
              <a:t>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83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4" name="文本框 239631"/>
          <p:cNvSpPr txBox="1"/>
          <p:nvPr/>
        </p:nvSpPr>
        <p:spPr>
          <a:xfrm>
            <a:off x="405289" y="496810"/>
            <a:ext cx="3583032" cy="600164"/>
          </a:xfrm>
          <a:prstGeom prst="rect">
            <a:avLst/>
          </a:prstGeom>
          <a:noFill/>
          <a:ln w="9525">
            <a:noFill/>
          </a:ln>
        </p:spPr>
        <p:txBody>
          <a:bodyPr wrap="none" anchor="t">
            <a:spAutoFit/>
          </a:bodyPr>
          <a:lstStyle/>
          <a:p>
            <a:pPr>
              <a:buClr>
                <a:schemeClr val="bg1"/>
              </a:buClr>
            </a:pPr>
            <a:r>
              <a:rPr lang="zh-CN" altLang="en-US" sz="3300" b="1" noProof="1" smtClean="0">
                <a:solidFill>
                  <a:srgbClr val="FF0000"/>
                </a:solidFill>
                <a:latin typeface="黑体" panose="02010609060101010101" pitchFamily="2" charset="-122"/>
                <a:ea typeface="黑体" panose="02010609060101010101" pitchFamily="2" charset="-122"/>
              </a:rPr>
              <a:t>巴西工业</a:t>
            </a:r>
            <a:r>
              <a:rPr lang="zh-CN" altLang="en-US" sz="3300" b="1" noProof="1">
                <a:solidFill>
                  <a:srgbClr val="FF0000"/>
                </a:solidFill>
                <a:latin typeface="黑体" panose="02010609060101010101" pitchFamily="2" charset="-122"/>
                <a:ea typeface="黑体" panose="02010609060101010101" pitchFamily="2" charset="-122"/>
              </a:rPr>
              <a:t>发展条件</a:t>
            </a:r>
          </a:p>
        </p:txBody>
      </p:sp>
      <p:sp>
        <p:nvSpPr>
          <p:cNvPr id="1049175" name="文本框 239632"/>
          <p:cNvSpPr txBox="1"/>
          <p:nvPr/>
        </p:nvSpPr>
        <p:spPr>
          <a:xfrm>
            <a:off x="242004" y="2011681"/>
            <a:ext cx="4166711" cy="3831818"/>
          </a:xfrm>
          <a:prstGeom prst="rect">
            <a:avLst/>
          </a:prstGeom>
          <a:noFill/>
          <a:ln w="9525">
            <a:noFill/>
          </a:ln>
        </p:spPr>
        <p:txBody>
          <a:bodyPr wrap="square">
            <a:spAutoFit/>
          </a:bodyPr>
          <a:lstStyle/>
          <a:p>
            <a:pPr>
              <a:buClr>
                <a:schemeClr val="bg1"/>
              </a:buClr>
            </a:pPr>
            <a:r>
              <a:rPr lang="zh-CN" altLang="en-US" sz="2700" noProof="1">
                <a:latin typeface="黑体" panose="02010609060101010101" pitchFamily="2" charset="-122"/>
                <a:ea typeface="黑体" panose="02010609060101010101" pitchFamily="2" charset="-122"/>
                <a:cs typeface="黑体" panose="02010609060101010101" pitchFamily="2" charset="-122"/>
              </a:rPr>
              <a:t>（</a:t>
            </a:r>
            <a:r>
              <a:rPr lang="en-US" altLang="zh-CN" sz="2700" noProof="1">
                <a:latin typeface="黑体" panose="02010609060101010101" pitchFamily="2" charset="-122"/>
                <a:ea typeface="黑体" panose="02010609060101010101" pitchFamily="2" charset="-122"/>
                <a:cs typeface="黑体" panose="02010609060101010101" pitchFamily="2" charset="-122"/>
              </a:rPr>
              <a:t>1</a:t>
            </a:r>
            <a:r>
              <a:rPr lang="zh-CN" altLang="en-US" sz="2700" noProof="1">
                <a:latin typeface="黑体" panose="02010609060101010101" pitchFamily="2" charset="-122"/>
                <a:ea typeface="黑体" panose="02010609060101010101" pitchFamily="2" charset="-122"/>
                <a:cs typeface="黑体" panose="02010609060101010101" pitchFamily="2" charset="-122"/>
              </a:rPr>
              <a:t>）农业基础好，为工业提供原料及消费市场；</a:t>
            </a:r>
          </a:p>
          <a:p>
            <a:pPr>
              <a:buClr>
                <a:schemeClr val="bg1"/>
              </a:buClr>
            </a:pPr>
            <a:r>
              <a:rPr lang="zh-CN" altLang="en-US" sz="2700" noProof="1">
                <a:latin typeface="黑体" panose="02010609060101010101" pitchFamily="2" charset="-122"/>
                <a:ea typeface="黑体" panose="02010609060101010101" pitchFamily="2" charset="-122"/>
                <a:cs typeface="黑体" panose="02010609060101010101" pitchFamily="2" charset="-122"/>
              </a:rPr>
              <a:t>（</a:t>
            </a:r>
            <a:r>
              <a:rPr lang="en-US" altLang="zh-CN" sz="2700" noProof="1">
                <a:latin typeface="黑体" panose="02010609060101010101" pitchFamily="2" charset="-122"/>
                <a:ea typeface="黑体" panose="02010609060101010101" pitchFamily="2" charset="-122"/>
                <a:cs typeface="黑体" panose="02010609060101010101" pitchFamily="2" charset="-122"/>
              </a:rPr>
              <a:t>2</a:t>
            </a:r>
            <a:r>
              <a:rPr lang="zh-CN" altLang="en-US" sz="2700" noProof="1">
                <a:latin typeface="黑体" panose="02010609060101010101" pitchFamily="2" charset="-122"/>
                <a:ea typeface="黑体" panose="02010609060101010101" pitchFamily="2" charset="-122"/>
                <a:cs typeface="黑体" panose="02010609060101010101" pitchFamily="2" charset="-122"/>
              </a:rPr>
              <a:t>）资源丰富</a:t>
            </a:r>
            <a:r>
              <a:rPr lang="en-US" altLang="zh-CN" sz="2700" noProof="1">
                <a:latin typeface="黑体" panose="02010609060101010101" pitchFamily="2" charset="-122"/>
                <a:ea typeface="黑体" panose="02010609060101010101" pitchFamily="2" charset="-122"/>
                <a:cs typeface="黑体" panose="02010609060101010101" pitchFamily="2" charset="-122"/>
              </a:rPr>
              <a:t>——</a:t>
            </a:r>
            <a:r>
              <a:rPr lang="zh-CN" altLang="en-US" sz="2700" noProof="1">
                <a:latin typeface="黑体" panose="02010609060101010101" pitchFamily="2" charset="-122"/>
                <a:ea typeface="黑体" panose="02010609060101010101" pitchFamily="2" charset="-122"/>
                <a:cs typeface="黑体" panose="02010609060101010101" pitchFamily="2" charset="-122"/>
              </a:rPr>
              <a:t>矿产资源、水资源；</a:t>
            </a:r>
          </a:p>
          <a:p>
            <a:pPr>
              <a:buClr>
                <a:schemeClr val="bg1"/>
              </a:buClr>
            </a:pPr>
            <a:r>
              <a:rPr lang="zh-CN" altLang="en-US" sz="2700" noProof="1">
                <a:latin typeface="黑体" panose="02010609060101010101" pitchFamily="2" charset="-122"/>
                <a:ea typeface="黑体" panose="02010609060101010101" pitchFamily="2" charset="-122"/>
                <a:cs typeface="黑体" panose="02010609060101010101" pitchFamily="2" charset="-122"/>
              </a:rPr>
              <a:t>（</a:t>
            </a:r>
            <a:r>
              <a:rPr lang="en-US" altLang="zh-CN" sz="2700" noProof="1">
                <a:latin typeface="黑体" panose="02010609060101010101" pitchFamily="2" charset="-122"/>
                <a:ea typeface="黑体" panose="02010609060101010101" pitchFamily="2" charset="-122"/>
                <a:cs typeface="黑体" panose="02010609060101010101" pitchFamily="2" charset="-122"/>
              </a:rPr>
              <a:t>3</a:t>
            </a:r>
            <a:r>
              <a:rPr lang="zh-CN" altLang="en-US" sz="2700" noProof="1">
                <a:latin typeface="黑体" panose="02010609060101010101" pitchFamily="2" charset="-122"/>
                <a:ea typeface="黑体" panose="02010609060101010101" pitchFamily="2" charset="-122"/>
                <a:cs typeface="黑体" panose="02010609060101010101" pitchFamily="2" charset="-122"/>
              </a:rPr>
              <a:t>）沿海多优良港口，交通便利；</a:t>
            </a:r>
          </a:p>
          <a:p>
            <a:pPr>
              <a:buClr>
                <a:schemeClr val="bg1"/>
              </a:buClr>
            </a:pPr>
            <a:r>
              <a:rPr lang="zh-CN" altLang="en-US" sz="2700" noProof="1">
                <a:latin typeface="黑体" panose="02010609060101010101" pitchFamily="2" charset="-122"/>
                <a:ea typeface="黑体" panose="02010609060101010101" pitchFamily="2" charset="-122"/>
                <a:cs typeface="黑体" panose="02010609060101010101" pitchFamily="2" charset="-122"/>
              </a:rPr>
              <a:t>（</a:t>
            </a:r>
            <a:r>
              <a:rPr lang="en-US" altLang="zh-CN" sz="2700" noProof="1">
                <a:latin typeface="黑体" panose="02010609060101010101" pitchFamily="2" charset="-122"/>
                <a:ea typeface="黑体" panose="02010609060101010101" pitchFamily="2" charset="-122"/>
                <a:cs typeface="黑体" panose="02010609060101010101" pitchFamily="2" charset="-122"/>
              </a:rPr>
              <a:t>4</a:t>
            </a:r>
            <a:r>
              <a:rPr lang="zh-CN" altLang="en-US" sz="2700" noProof="1">
                <a:latin typeface="黑体" panose="02010609060101010101" pitchFamily="2" charset="-122"/>
                <a:ea typeface="黑体" panose="02010609060101010101" pitchFamily="2" charset="-122"/>
                <a:cs typeface="黑体" panose="02010609060101010101" pitchFamily="2" charset="-122"/>
              </a:rPr>
              <a:t>）人口众多，市场广阔；</a:t>
            </a:r>
          </a:p>
          <a:p>
            <a:pPr>
              <a:buClr>
                <a:schemeClr val="bg1"/>
              </a:buClr>
            </a:pPr>
            <a:r>
              <a:rPr lang="zh-CN" altLang="en-US" sz="2700" noProof="1">
                <a:latin typeface="黑体" panose="02010609060101010101" pitchFamily="2" charset="-122"/>
                <a:ea typeface="黑体" panose="02010609060101010101" pitchFamily="2" charset="-122"/>
                <a:cs typeface="黑体" panose="02010609060101010101" pitchFamily="2" charset="-122"/>
              </a:rPr>
              <a:t>（</a:t>
            </a:r>
            <a:r>
              <a:rPr lang="en-US" altLang="zh-CN" sz="2700" noProof="1">
                <a:latin typeface="黑体" panose="02010609060101010101" pitchFamily="2" charset="-122"/>
                <a:ea typeface="黑体" panose="02010609060101010101" pitchFamily="2" charset="-122"/>
                <a:cs typeface="黑体" panose="02010609060101010101" pitchFamily="2" charset="-122"/>
              </a:rPr>
              <a:t>5</a:t>
            </a:r>
            <a:r>
              <a:rPr lang="zh-CN" altLang="en-US" sz="2700" noProof="1">
                <a:latin typeface="黑体" panose="02010609060101010101" pitchFamily="2" charset="-122"/>
                <a:ea typeface="黑体" panose="02010609060101010101" pitchFamily="2" charset="-122"/>
                <a:cs typeface="黑体" panose="02010609060101010101" pitchFamily="2" charset="-122"/>
              </a:rPr>
              <a:t>）劳动力充足廉价；</a:t>
            </a:r>
          </a:p>
          <a:p>
            <a:pPr>
              <a:buClr>
                <a:schemeClr val="bg1"/>
              </a:buClr>
            </a:pPr>
            <a:r>
              <a:rPr lang="zh-CN" altLang="en-US" sz="2700" noProof="1">
                <a:latin typeface="黑体" panose="02010609060101010101" pitchFamily="2" charset="-122"/>
                <a:ea typeface="黑体" panose="02010609060101010101" pitchFamily="2" charset="-122"/>
                <a:cs typeface="黑体" panose="02010609060101010101" pitchFamily="2" charset="-122"/>
              </a:rPr>
              <a:t>（</a:t>
            </a:r>
            <a:r>
              <a:rPr lang="en-US" altLang="zh-CN" sz="2700" noProof="1">
                <a:latin typeface="黑体" panose="02010609060101010101" pitchFamily="2" charset="-122"/>
                <a:ea typeface="黑体" panose="02010609060101010101" pitchFamily="2" charset="-122"/>
                <a:cs typeface="黑体" panose="02010609060101010101" pitchFamily="2" charset="-122"/>
              </a:rPr>
              <a:t>6</a:t>
            </a:r>
            <a:r>
              <a:rPr lang="zh-CN" altLang="en-US" sz="2700" noProof="1">
                <a:latin typeface="黑体" panose="02010609060101010101" pitchFamily="2" charset="-122"/>
                <a:ea typeface="黑体" panose="02010609060101010101" pitchFamily="2" charset="-122"/>
                <a:cs typeface="黑体" panose="02010609060101010101" pitchFamily="2" charset="-122"/>
              </a:rPr>
              <a:t>）政策支持。</a:t>
            </a:r>
          </a:p>
        </p:txBody>
      </p:sp>
      <p:pic>
        <p:nvPicPr>
          <p:cNvPr id="4" name="图片 3" descr="巴西工业01_副本"/>
          <p:cNvPicPr>
            <a:picLocks noChangeAspect="1"/>
          </p:cNvPicPr>
          <p:nvPr/>
        </p:nvPicPr>
        <p:blipFill>
          <a:blip r:embed="rId2"/>
          <a:stretch>
            <a:fillRect/>
          </a:stretch>
        </p:blipFill>
        <p:spPr>
          <a:xfrm>
            <a:off x="4604385" y="1328420"/>
            <a:ext cx="4450715" cy="5393055"/>
          </a:xfrm>
          <a:prstGeom prst="rect">
            <a:avLst/>
          </a:prstGeom>
          <a:ln>
            <a:solidFill>
              <a:schemeClr val="tx1">
                <a:lumMod val="95000"/>
                <a:lumOff val="5000"/>
              </a:schemeClr>
            </a:solidFill>
          </a:ln>
        </p:spPr>
      </p:pic>
    </p:spTree>
    <p:extLst>
      <p:ext uri="{BB962C8B-B14F-4D97-AF65-F5344CB8AC3E}">
        <p14:creationId xmlns:p14="http://schemas.microsoft.com/office/powerpoint/2010/main" val="69876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9175"/>
                                        </p:tgtEl>
                                        <p:attrNameLst>
                                          <p:attrName>style.visibility</p:attrName>
                                        </p:attrNameLst>
                                      </p:cBhvr>
                                      <p:to>
                                        <p:strVal val="visible"/>
                                      </p:to>
                                    </p:set>
                                    <p:anim calcmode="lin" valueType="num">
                                      <p:cBhvr additive="base">
                                        <p:cTn id="7" dur="500" fill="hold"/>
                                        <p:tgtEl>
                                          <p:spTgt spid="1049175"/>
                                        </p:tgtEl>
                                        <p:attrNameLst>
                                          <p:attrName>ppt_x</p:attrName>
                                        </p:attrNameLst>
                                      </p:cBhvr>
                                      <p:tavLst>
                                        <p:tav tm="0">
                                          <p:val>
                                            <p:strVal val="#ppt_x"/>
                                          </p:val>
                                        </p:tav>
                                        <p:tav tm="100000">
                                          <p:val>
                                            <p:strVal val="#ppt_x"/>
                                          </p:val>
                                        </p:tav>
                                      </p:tavLst>
                                    </p:anim>
                                    <p:anim calcmode="lin" valueType="num">
                                      <p:cBhvr additive="base">
                                        <p:cTn id="8" dur="500" fill="hold"/>
                                        <p:tgtEl>
                                          <p:spTgt spid="10491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7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巴西工业01_副本"/>
          <p:cNvPicPr>
            <a:picLocks noChangeAspect="1"/>
          </p:cNvPicPr>
          <p:nvPr/>
        </p:nvPicPr>
        <p:blipFill>
          <a:blip r:embed="rId2"/>
          <a:stretch>
            <a:fillRect/>
          </a:stretch>
        </p:blipFill>
        <p:spPr>
          <a:xfrm>
            <a:off x="4421505" y="1532255"/>
            <a:ext cx="4633595" cy="5215890"/>
          </a:xfrm>
          <a:prstGeom prst="rect">
            <a:avLst/>
          </a:prstGeom>
          <a:ln>
            <a:solidFill>
              <a:schemeClr val="tx1">
                <a:lumMod val="95000"/>
                <a:lumOff val="5000"/>
              </a:schemeClr>
            </a:solidFill>
          </a:ln>
        </p:spPr>
      </p:pic>
      <p:sp>
        <p:nvSpPr>
          <p:cNvPr id="5" name="文本框 4"/>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二、巴 西</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6298565" y="71755"/>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0419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8" name="文本框 7"/>
          <p:cNvSpPr txBox="1"/>
          <p:nvPr/>
        </p:nvSpPr>
        <p:spPr>
          <a:xfrm>
            <a:off x="107950" y="899795"/>
            <a:ext cx="371475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1</a:t>
            </a:r>
            <a:r>
              <a:rPr lang="zh-CN" altLang="en-US" sz="2400" b="1">
                <a:solidFill>
                  <a:schemeClr val="tx1"/>
                </a:solidFill>
                <a:effectLst/>
                <a:latin typeface="+mn-ea"/>
                <a:cs typeface="+mn-ea"/>
              </a:rPr>
              <a:t>、</a:t>
            </a:r>
            <a:r>
              <a:rPr lang="zh-CN" sz="3200">
                <a:solidFill>
                  <a:schemeClr val="tx1"/>
                </a:solidFill>
                <a:effectLst/>
                <a:latin typeface="+mn-ea"/>
                <a:cs typeface="+mn-ea"/>
              </a:rPr>
              <a:t>快速发展的经济</a:t>
            </a:r>
            <a:endParaRPr lang="zh-CN" sz="3200" b="1">
              <a:solidFill>
                <a:schemeClr val="tx1"/>
              </a:solidFill>
              <a:effectLst/>
              <a:latin typeface="+mn-ea"/>
              <a:ea typeface="楷体" panose="02010609060101010101" charset="-122"/>
              <a:cs typeface="+mn-ea"/>
            </a:endParaRPr>
          </a:p>
        </p:txBody>
      </p:sp>
      <p:sp>
        <p:nvSpPr>
          <p:cNvPr id="3" name="文本框 2"/>
          <p:cNvSpPr txBox="1"/>
          <p:nvPr/>
        </p:nvSpPr>
        <p:spPr>
          <a:xfrm>
            <a:off x="107950" y="1568201"/>
            <a:ext cx="1871980" cy="632460"/>
          </a:xfrm>
          <a:prstGeom prst="rect">
            <a:avLst/>
          </a:prstGeom>
          <a:solidFill>
            <a:schemeClr val="accent2">
              <a:lumMod val="20000"/>
              <a:lumOff val="80000"/>
            </a:schemeClr>
          </a:solidFill>
          <a:ln>
            <a:solidFill>
              <a:schemeClr val="accent1"/>
            </a:solidFill>
          </a:ln>
          <a:effectLst>
            <a:outerShdw blurRad="38100" sx="102000" sy="102000" algn="ctr" rotWithShape="0">
              <a:prstClr val="black">
                <a:alpha val="40000"/>
              </a:prstClr>
            </a:outerShdw>
          </a:effectLst>
        </p:spPr>
        <p:txBody>
          <a:bodyPr wrap="square" rtlCol="0" anchor="t">
            <a:spAutoFit/>
          </a:bodyPr>
          <a:lstStyle/>
          <a:p>
            <a:pPr>
              <a:lnSpc>
                <a:spcPct val="110000"/>
              </a:lnSpc>
            </a:pPr>
            <a:r>
              <a:rPr lang="en-US" altLang="zh-CN" sz="3200" b="1" dirty="0">
                <a:solidFill>
                  <a:srgbClr val="FF0000"/>
                </a:solidFill>
                <a:latin typeface="+mn-ea"/>
                <a:sym typeface="+mn-ea"/>
              </a:rPr>
              <a:t>(2)</a:t>
            </a:r>
            <a:r>
              <a:rPr lang="zh-CN" altLang="en-US" sz="3200" b="1" dirty="0">
                <a:solidFill>
                  <a:srgbClr val="FF0000"/>
                </a:solidFill>
                <a:sym typeface="+mn-ea"/>
              </a:rPr>
              <a:t>农业</a:t>
            </a:r>
            <a:r>
              <a:rPr lang="en-US" altLang="zh-CN" sz="3200" b="1" dirty="0">
                <a:solidFill>
                  <a:srgbClr val="FF0000"/>
                </a:solidFill>
                <a:sym typeface="+mn-ea"/>
              </a:rPr>
              <a:t>:  </a:t>
            </a:r>
            <a:r>
              <a:rPr lang="en-US" altLang="zh-CN" b="1" dirty="0">
                <a:solidFill>
                  <a:srgbClr val="FF0000"/>
                </a:solidFill>
                <a:sym typeface="+mn-ea"/>
              </a:rPr>
              <a:t> </a:t>
            </a:r>
            <a:endParaRPr lang="zh-CN" altLang="en-US" dirty="0"/>
          </a:p>
        </p:txBody>
      </p:sp>
      <p:sp>
        <p:nvSpPr>
          <p:cNvPr id="6" name="文本框 5"/>
          <p:cNvSpPr txBox="1"/>
          <p:nvPr/>
        </p:nvSpPr>
        <p:spPr>
          <a:xfrm>
            <a:off x="0" y="2269445"/>
            <a:ext cx="4789714" cy="4475071"/>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dirty="0" smtClean="0">
                <a:solidFill>
                  <a:srgbClr val="0221DE"/>
                </a:solidFill>
                <a:latin typeface="Times New Roman" panose="02020603050405020304" charset="0"/>
                <a:ea typeface="黑体" panose="02010609060101010101" pitchFamily="2" charset="-122"/>
              </a:rPr>
              <a:t>主要农产品：</a:t>
            </a:r>
            <a:endParaRPr lang="en-US" altLang="zh-CN" sz="2400" b="1" dirty="0" smtClean="0">
              <a:solidFill>
                <a:srgbClr val="0221DE"/>
              </a:solidFill>
              <a:latin typeface="Times New Roman" panose="02020603050405020304" charset="0"/>
              <a:ea typeface="黑体" panose="02010609060101010101" pitchFamily="2" charset="-122"/>
            </a:endParaRPr>
          </a:p>
          <a:p>
            <a:pPr>
              <a:lnSpc>
                <a:spcPct val="110000"/>
              </a:lnSpc>
            </a:pPr>
            <a:r>
              <a:rPr lang="zh-CN" altLang="en-US" sz="2400" b="1" dirty="0" smtClean="0">
                <a:latin typeface="Times New Roman" panose="02020603050405020304" charset="0"/>
                <a:ea typeface="黑体" panose="02010609060101010101" pitchFamily="2" charset="-122"/>
              </a:rPr>
              <a:t>①</a:t>
            </a:r>
            <a:r>
              <a:rPr lang="zh-CN" altLang="en-US" sz="2400" b="1" dirty="0">
                <a:latin typeface="Times New Roman" panose="02020603050405020304" charset="0"/>
                <a:ea typeface="楷体" panose="02010609060101010101" pitchFamily="49" charset="-122"/>
                <a:sym typeface="Arial" panose="020B0604020202020204" pitchFamily="34" charset="0"/>
              </a:rPr>
              <a:t>热带农产品</a:t>
            </a:r>
            <a:r>
              <a:rPr lang="zh-CN" altLang="en-US" sz="2400" b="1" dirty="0">
                <a:latin typeface="Times New Roman" panose="02020603050405020304" charset="0"/>
                <a:ea typeface="楷体" panose="02010609060101010101" pitchFamily="49" charset="-122"/>
              </a:rPr>
              <a:t>咖啡（誉为咖啡王国）、甘蔗、香蕉、剑麻产量世界第一，大豆、柑橘、可可、烟叶、玉米等产量居世界前列</a:t>
            </a:r>
            <a:r>
              <a:rPr lang="zh-CN" altLang="en-US" sz="2400" b="1" dirty="0" smtClean="0">
                <a:latin typeface="Times New Roman" panose="02020603050405020304" charset="0"/>
                <a:ea typeface="楷体" panose="02010609060101010101" pitchFamily="49" charset="-122"/>
              </a:rPr>
              <a:t>；</a:t>
            </a:r>
            <a:endParaRPr lang="en-US" altLang="zh-CN" sz="2400" b="1" dirty="0" smtClean="0">
              <a:latin typeface="Times New Roman" panose="02020603050405020304" charset="0"/>
              <a:ea typeface="楷体" panose="02010609060101010101" pitchFamily="49" charset="-122"/>
            </a:endParaRPr>
          </a:p>
          <a:p>
            <a:pPr>
              <a:lnSpc>
                <a:spcPct val="110000"/>
              </a:lnSpc>
            </a:pPr>
            <a:r>
              <a:rPr lang="zh-CN" altLang="en-US" sz="2400" b="1" dirty="0" smtClean="0">
                <a:latin typeface="Times New Roman" panose="02020603050405020304" charset="0"/>
                <a:ea typeface="楷体" panose="02010609060101010101" pitchFamily="49" charset="-122"/>
              </a:rPr>
              <a:t>②</a:t>
            </a:r>
            <a:r>
              <a:rPr lang="zh-CN" altLang="en-US" sz="2400" b="1" dirty="0">
                <a:latin typeface="Times New Roman" panose="02020603050405020304" charset="0"/>
                <a:ea typeface="楷体" panose="02010609060101010101" pitchFamily="49" charset="-122"/>
              </a:rPr>
              <a:t>畜牧业发展快</a:t>
            </a:r>
            <a:endParaRPr lang="zh-CN" altLang="en-US" sz="2400" dirty="0">
              <a:latin typeface="Arial" panose="020B0604020202020204" pitchFamily="34" charset="0"/>
              <a:ea typeface="楷体" panose="02010609060101010101" pitchFamily="49" charset="-122"/>
            </a:endParaRPr>
          </a:p>
          <a:p>
            <a:pPr>
              <a:lnSpc>
                <a:spcPct val="40000"/>
              </a:lnSpc>
            </a:pPr>
            <a:endParaRPr lang="zh-CN" sz="2800" dirty="0">
              <a:latin typeface="楷体" panose="02010609060101010101" charset="-122"/>
              <a:ea typeface="楷体" panose="02010609060101010101" charset="-122"/>
              <a:cs typeface="楷体" panose="02010609060101010101" charset="-122"/>
            </a:endParaRPr>
          </a:p>
          <a:p>
            <a:pPr>
              <a:lnSpc>
                <a:spcPct val="120000"/>
              </a:lnSpc>
            </a:pPr>
            <a:r>
              <a:rPr lang="zh-CN" sz="2400" b="1" dirty="0">
                <a:solidFill>
                  <a:srgbClr val="0221DE"/>
                </a:solidFill>
                <a:latin typeface="楷体" panose="02010609060101010101" charset="-122"/>
                <a:ea typeface="楷体" panose="02010609060101010101" charset="-122"/>
                <a:cs typeface="楷体" panose="02010609060101010101" charset="-122"/>
              </a:rPr>
              <a:t>主要农业类型：</a:t>
            </a:r>
            <a:endParaRPr lang="zh-CN" sz="2400" dirty="0">
              <a:latin typeface="楷体" panose="02010609060101010101" charset="-122"/>
              <a:ea typeface="楷体" panose="02010609060101010101" charset="-122"/>
              <a:cs typeface="楷体" panose="02010609060101010101" charset="-122"/>
            </a:endParaRPr>
          </a:p>
          <a:p>
            <a:pPr>
              <a:lnSpc>
                <a:spcPct val="120000"/>
              </a:lnSpc>
            </a:pPr>
            <a:r>
              <a:rPr lang="zh-CN" sz="2400" dirty="0">
                <a:latin typeface="楷体" panose="02010609060101010101" charset="-122"/>
                <a:ea typeface="楷体" panose="02010609060101010101" charset="-122"/>
                <a:cs typeface="楷体" panose="02010609060101010101" charset="-122"/>
              </a:rPr>
              <a:t>  </a:t>
            </a:r>
            <a:r>
              <a:rPr lang="zh-CN" sz="2400" b="1" dirty="0">
                <a:solidFill>
                  <a:srgbClr val="FF0000"/>
                </a:solidFill>
                <a:latin typeface="楷体" panose="02010609060101010101" charset="-122"/>
                <a:ea typeface="楷体" panose="02010609060101010101" charset="-122"/>
                <a:cs typeface="楷体" panose="02010609060101010101" charset="-122"/>
              </a:rPr>
              <a:t>热带种植园农业</a:t>
            </a:r>
            <a:endParaRPr lang="zh-CN" sz="2400" dirty="0">
              <a:latin typeface="楷体" panose="02010609060101010101" charset="-122"/>
              <a:ea typeface="楷体" panose="02010609060101010101" charset="-122"/>
              <a:cs typeface="楷体" panose="02010609060101010101" charset="-122"/>
            </a:endParaRPr>
          </a:p>
          <a:p>
            <a:pPr>
              <a:lnSpc>
                <a:spcPct val="120000"/>
              </a:lnSpc>
            </a:pPr>
            <a:r>
              <a:rPr lang="zh-CN" sz="2400" dirty="0">
                <a:latin typeface="楷体" panose="02010609060101010101" charset="-122"/>
                <a:ea typeface="楷体" panose="02010609060101010101" charset="-122"/>
                <a:cs typeface="楷体" panose="02010609060101010101" charset="-122"/>
              </a:rPr>
              <a:t>  </a:t>
            </a:r>
            <a:r>
              <a:rPr lang="zh-CN" sz="2400" b="1" dirty="0">
                <a:solidFill>
                  <a:srgbClr val="FF0000"/>
                </a:solidFill>
                <a:latin typeface="楷体" panose="02010609060101010101" charset="-122"/>
                <a:ea typeface="楷体" panose="02010609060101010101" charset="-122"/>
                <a:cs typeface="楷体" panose="02010609060101010101" charset="-122"/>
              </a:rPr>
              <a:t>大牧场放牧业</a:t>
            </a:r>
            <a:endParaRPr lang="zh-CN" sz="2400" dirty="0">
              <a:latin typeface="楷体" panose="02010609060101010101" charset="-122"/>
              <a:ea typeface="楷体" panose="02010609060101010101" charset="-122"/>
              <a:cs typeface="楷体" panose="02010609060101010101" charset="-122"/>
            </a:endParaRPr>
          </a:p>
          <a:p>
            <a:pPr>
              <a:lnSpc>
                <a:spcPct val="120000"/>
              </a:lnSpc>
            </a:pPr>
            <a:r>
              <a:rPr lang="zh-CN" sz="2400" dirty="0">
                <a:latin typeface="楷体" panose="02010609060101010101" charset="-122"/>
                <a:ea typeface="楷体" panose="02010609060101010101" charset="-122"/>
                <a:cs typeface="楷体" panose="02010609060101010101" charset="-122"/>
              </a:rPr>
              <a:t>  </a:t>
            </a:r>
            <a:r>
              <a:rPr lang="zh-CN" sz="2400" b="1" dirty="0">
                <a:solidFill>
                  <a:schemeClr val="tx1">
                    <a:lumMod val="95000"/>
                    <a:lumOff val="5000"/>
                  </a:schemeClr>
                </a:solidFill>
                <a:latin typeface="楷体" panose="02010609060101010101" charset="-122"/>
                <a:ea typeface="楷体" panose="02010609060101010101" charset="-122"/>
                <a:cs typeface="楷体" panose="02010609060101010101" charset="-122"/>
              </a:rPr>
              <a:t>迁移农业</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4" name="文本框 56322"/>
          <p:cNvSpPr txBox="1"/>
          <p:nvPr/>
        </p:nvSpPr>
        <p:spPr>
          <a:xfrm>
            <a:off x="0" y="340764"/>
            <a:ext cx="5869305" cy="2677656"/>
          </a:xfrm>
          <a:prstGeom prst="rect">
            <a:avLst/>
          </a:prstGeom>
          <a:noFill/>
          <a:ln w="9525">
            <a:noFill/>
          </a:ln>
        </p:spPr>
        <p:txBody>
          <a:bodyPr wrap="square">
            <a:spAutoFit/>
          </a:bodyPr>
          <a:lstStyle/>
          <a:p>
            <a:pPr>
              <a:buClrTx/>
              <a:buSzTx/>
              <a:buFontTx/>
            </a:pPr>
            <a:r>
              <a:rPr lang="zh-CN" altLang="en-US" sz="2400" b="1" dirty="0">
                <a:solidFill>
                  <a:srgbClr val="FF0000"/>
                </a:solidFill>
                <a:latin typeface="Arial" panose="020B0604020202020204" pitchFamily="34" charset="0"/>
                <a:ea typeface="黑体" panose="02010609060101010101" pitchFamily="2" charset="-122"/>
              </a:rPr>
              <a:t>巴西发展农业的条件</a:t>
            </a:r>
            <a:r>
              <a:rPr lang="zh-CN" altLang="en-US" sz="2400" b="1" dirty="0" smtClean="0">
                <a:solidFill>
                  <a:srgbClr val="FF0000"/>
                </a:solidFill>
                <a:latin typeface="Arial" panose="020B0604020202020204" pitchFamily="34" charset="0"/>
                <a:ea typeface="黑体" panose="02010609060101010101" pitchFamily="2" charset="-122"/>
              </a:rPr>
              <a:t>：</a:t>
            </a:r>
            <a:endParaRPr lang="en-US" altLang="zh-CN" sz="2400" b="1" dirty="0" smtClean="0">
              <a:solidFill>
                <a:srgbClr val="FF0000"/>
              </a:solidFill>
              <a:latin typeface="Arial" panose="020B0604020202020204" pitchFamily="34" charset="0"/>
              <a:ea typeface="黑体" panose="02010609060101010101" pitchFamily="2" charset="-122"/>
            </a:endParaRPr>
          </a:p>
          <a:p>
            <a:pPr>
              <a:buClrTx/>
              <a:buSzTx/>
              <a:buFontTx/>
            </a:pPr>
            <a:r>
              <a:rPr lang="zh-CN" altLang="en-US" sz="2400" b="1" dirty="0" smtClean="0">
                <a:latin typeface="楷体" panose="02010609060101010101" pitchFamily="49" charset="-122"/>
                <a:ea typeface="楷体" panose="02010609060101010101" pitchFamily="49" charset="-122"/>
              </a:rPr>
              <a:t>①</a:t>
            </a:r>
            <a:r>
              <a:rPr lang="zh-CN" altLang="en-US" sz="2400" b="1" dirty="0">
                <a:latin typeface="楷体" panose="02010609060101010101" pitchFamily="49" charset="-122"/>
                <a:ea typeface="楷体" panose="02010609060101010101" pitchFamily="49" charset="-122"/>
              </a:rPr>
              <a:t>人均耕地面积大</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buClrTx/>
              <a:buSzTx/>
              <a:buFontTx/>
            </a:pPr>
            <a:r>
              <a:rPr lang="zh-CN" altLang="en-US" sz="2400" b="1" dirty="0" smtClean="0">
                <a:latin typeface="楷体" panose="02010609060101010101" pitchFamily="49" charset="-122"/>
                <a:ea typeface="楷体" panose="02010609060101010101" pitchFamily="49" charset="-122"/>
              </a:rPr>
              <a:t>②</a:t>
            </a:r>
            <a:r>
              <a:rPr lang="zh-CN" altLang="en-US" sz="2400" b="1" dirty="0">
                <a:latin typeface="楷体" panose="02010609060101010101" pitchFamily="49" charset="-122"/>
                <a:ea typeface="楷体" panose="02010609060101010101" pitchFamily="49" charset="-122"/>
              </a:rPr>
              <a:t>光照充足</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buClrTx/>
              <a:buSzTx/>
              <a:buFontTx/>
            </a:pPr>
            <a:r>
              <a:rPr lang="zh-CN" altLang="en-US" sz="2400" b="1" dirty="0" smtClean="0">
                <a:latin typeface="楷体" panose="02010609060101010101" pitchFamily="49" charset="-122"/>
                <a:ea typeface="楷体" panose="02010609060101010101" pitchFamily="49" charset="-122"/>
              </a:rPr>
              <a:t>③</a:t>
            </a:r>
            <a:r>
              <a:rPr lang="zh-CN" altLang="en-US" sz="2400" b="1" dirty="0">
                <a:latin typeface="楷体" panose="02010609060101010101" pitchFamily="49" charset="-122"/>
                <a:ea typeface="楷体" panose="02010609060101010101" pitchFamily="49" charset="-122"/>
              </a:rPr>
              <a:t>雨水充足，季节分布均匀</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buClrTx/>
              <a:buSzTx/>
              <a:buFontTx/>
            </a:pPr>
            <a:r>
              <a:rPr lang="zh-CN" altLang="en-US" sz="2400" b="1" dirty="0" smtClean="0">
                <a:latin typeface="楷体" panose="02010609060101010101" pitchFamily="49" charset="-122"/>
                <a:ea typeface="楷体" panose="02010609060101010101" pitchFamily="49" charset="-122"/>
              </a:rPr>
              <a:t>旱</a:t>
            </a:r>
            <a:r>
              <a:rPr lang="zh-CN" altLang="en-US" sz="2400" b="1" dirty="0">
                <a:latin typeface="楷体" panose="02010609060101010101" pitchFamily="49" charset="-122"/>
                <a:ea typeface="楷体" panose="02010609060101010101" pitchFamily="49" charset="-122"/>
              </a:rPr>
              <a:t>涝灾害少</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buClrTx/>
              <a:buSzTx/>
              <a:buFontTx/>
            </a:pPr>
            <a:r>
              <a:rPr lang="zh-CN" altLang="en-US" sz="2400" b="1" dirty="0">
                <a:latin typeface="楷体" panose="02010609060101010101" pitchFamily="49" charset="-122"/>
                <a:ea typeface="楷体" panose="02010609060101010101" pitchFamily="49" charset="-122"/>
                <a:sym typeface="+mn-ea"/>
              </a:rPr>
              <a:t>④</a:t>
            </a:r>
            <a:r>
              <a:rPr lang="zh-CN" altLang="en-US" sz="2400" b="1" dirty="0" smtClean="0">
                <a:latin typeface="楷体" panose="02010609060101010101" pitchFamily="49" charset="-122"/>
                <a:ea typeface="楷体" panose="02010609060101010101" pitchFamily="49" charset="-122"/>
                <a:sym typeface="+mn-ea"/>
              </a:rPr>
              <a:t>工业</a:t>
            </a:r>
            <a:r>
              <a:rPr lang="zh-CN" altLang="en-US" sz="2400" b="1" dirty="0">
                <a:latin typeface="楷体" panose="02010609060101010101" pitchFamily="49" charset="-122"/>
                <a:ea typeface="楷体" panose="02010609060101010101" pitchFamily="49" charset="-122"/>
                <a:sym typeface="+mn-ea"/>
              </a:rPr>
              <a:t>发达</a:t>
            </a:r>
            <a:r>
              <a:rPr lang="zh-CN" altLang="en-US" sz="2400" b="1" dirty="0" smtClean="0">
                <a:latin typeface="楷体" panose="02010609060101010101" pitchFamily="49" charset="-122"/>
                <a:ea typeface="楷体" panose="02010609060101010101" pitchFamily="49" charset="-122"/>
                <a:sym typeface="+mn-ea"/>
              </a:rPr>
              <a:t>，</a:t>
            </a:r>
            <a:endParaRPr lang="en-US" altLang="zh-CN" sz="2400" b="1" dirty="0" smtClean="0">
              <a:latin typeface="楷体" panose="02010609060101010101" pitchFamily="49" charset="-122"/>
              <a:ea typeface="楷体" panose="02010609060101010101" pitchFamily="49" charset="-122"/>
              <a:sym typeface="+mn-ea"/>
            </a:endParaRPr>
          </a:p>
          <a:p>
            <a:pPr>
              <a:buClrTx/>
              <a:buSzTx/>
              <a:buFontTx/>
            </a:pPr>
            <a:r>
              <a:rPr lang="zh-CN" altLang="en-US" sz="2400" b="1" dirty="0" smtClean="0">
                <a:latin typeface="楷体" panose="02010609060101010101" pitchFamily="49" charset="-122"/>
                <a:ea typeface="楷体" panose="02010609060101010101" pitchFamily="49" charset="-122"/>
                <a:sym typeface="+mn-ea"/>
              </a:rPr>
              <a:t>农业机械化</a:t>
            </a:r>
            <a:r>
              <a:rPr lang="zh-CN" altLang="en-US" sz="2400" b="1" dirty="0">
                <a:latin typeface="楷体" panose="02010609060101010101" pitchFamily="49" charset="-122"/>
                <a:ea typeface="楷体" panose="02010609060101010101" pitchFamily="49" charset="-122"/>
                <a:sym typeface="+mn-ea"/>
              </a:rPr>
              <a:t>程度较高。</a:t>
            </a:r>
            <a:endParaRPr lang="zh-CN" altLang="en-US" sz="2400" b="1" dirty="0">
              <a:latin typeface="楷体" panose="02010609060101010101" pitchFamily="49" charset="-122"/>
              <a:ea typeface="楷体" panose="02010609060101010101" pitchFamily="49" charset="-122"/>
            </a:endParaRPr>
          </a:p>
        </p:txBody>
      </p:sp>
      <p:sp>
        <p:nvSpPr>
          <p:cNvPr id="1049126" name="文本框 56325"/>
          <p:cNvSpPr txBox="1"/>
          <p:nvPr/>
        </p:nvSpPr>
        <p:spPr>
          <a:xfrm>
            <a:off x="119539" y="3573781"/>
            <a:ext cx="3342118" cy="1200329"/>
          </a:xfrm>
          <a:prstGeom prst="rect">
            <a:avLst/>
          </a:prstGeom>
          <a:noFill/>
          <a:ln w="9525">
            <a:noFill/>
          </a:ln>
        </p:spPr>
        <p:txBody>
          <a:bodyPr wrap="square">
            <a:spAutoFit/>
          </a:bodyPr>
          <a:lstStyle/>
          <a:p>
            <a:r>
              <a:rPr lang="zh-CN" altLang="en-US" sz="2400" b="1" dirty="0">
                <a:solidFill>
                  <a:srgbClr val="FF0000"/>
                </a:solidFill>
                <a:latin typeface="Arial" panose="020B0604020202020204" pitchFamily="34" charset="0"/>
                <a:ea typeface="黑体" panose="02010609060101010101" pitchFamily="2" charset="-122"/>
              </a:rPr>
              <a:t>巴西农业发展的特点：</a:t>
            </a:r>
          </a:p>
          <a:p>
            <a:r>
              <a:rPr lang="zh-CN" altLang="en-US" sz="2400" b="1" dirty="0">
                <a:latin typeface="楷体" panose="02010609060101010101" pitchFamily="49" charset="-122"/>
                <a:ea typeface="楷体" panose="02010609060101010101" pitchFamily="49" charset="-122"/>
              </a:rPr>
              <a:t>①农林牧渔全面发展</a:t>
            </a:r>
          </a:p>
          <a:p>
            <a:r>
              <a:rPr lang="zh-CN" altLang="en-US" sz="2400" b="1" dirty="0">
                <a:latin typeface="楷体" panose="02010609060101010101" pitchFamily="49" charset="-122"/>
                <a:ea typeface="楷体" panose="02010609060101010101" pitchFamily="49" charset="-122"/>
              </a:rPr>
              <a:t>②机械化程度高</a:t>
            </a:r>
          </a:p>
        </p:txBody>
      </p:sp>
      <p:pic>
        <p:nvPicPr>
          <p:cNvPr id="11" name="图片 10" descr="巴西工业01_副本"/>
          <p:cNvPicPr>
            <a:picLocks noChangeAspect="1"/>
          </p:cNvPicPr>
          <p:nvPr/>
        </p:nvPicPr>
        <p:blipFill>
          <a:blip r:embed="rId2"/>
          <a:stretch>
            <a:fillRect/>
          </a:stretch>
        </p:blipFill>
        <p:spPr>
          <a:xfrm>
            <a:off x="4138113" y="599573"/>
            <a:ext cx="4450715" cy="5393055"/>
          </a:xfrm>
          <a:prstGeom prst="rect">
            <a:avLst/>
          </a:prstGeom>
          <a:ln>
            <a:solidFill>
              <a:schemeClr val="tx1">
                <a:lumMod val="95000"/>
                <a:lumOff val="5000"/>
              </a:schemeClr>
            </a:solidFill>
          </a:ln>
        </p:spPr>
      </p:pic>
    </p:spTree>
    <p:extLst>
      <p:ext uri="{BB962C8B-B14F-4D97-AF65-F5344CB8AC3E}">
        <p14:creationId xmlns:p14="http://schemas.microsoft.com/office/powerpoint/2010/main" val="16643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9124">
                                            <p:txEl>
                                              <p:pRg st="1" end="1"/>
                                            </p:txEl>
                                          </p:spTgt>
                                        </p:tgtEl>
                                        <p:attrNameLst>
                                          <p:attrName>style.visibility</p:attrName>
                                        </p:attrNameLst>
                                      </p:cBhvr>
                                      <p:to>
                                        <p:strVal val="visible"/>
                                      </p:to>
                                    </p:set>
                                    <p:anim calcmode="lin" valueType="num">
                                      <p:cBhvr additive="base">
                                        <p:cTn id="7" dur="500" fill="hold"/>
                                        <p:tgtEl>
                                          <p:spTgt spid="104912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912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49124">
                                            <p:txEl>
                                              <p:pRg st="2" end="2"/>
                                            </p:txEl>
                                          </p:spTgt>
                                        </p:tgtEl>
                                        <p:attrNameLst>
                                          <p:attrName>style.visibility</p:attrName>
                                        </p:attrNameLst>
                                      </p:cBhvr>
                                      <p:to>
                                        <p:strVal val="visible"/>
                                      </p:to>
                                    </p:set>
                                    <p:anim calcmode="lin" valueType="num">
                                      <p:cBhvr additive="base">
                                        <p:cTn id="11" dur="500" fill="hold"/>
                                        <p:tgtEl>
                                          <p:spTgt spid="104912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4912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49124">
                                            <p:txEl>
                                              <p:pRg st="3" end="3"/>
                                            </p:txEl>
                                          </p:spTgt>
                                        </p:tgtEl>
                                        <p:attrNameLst>
                                          <p:attrName>style.visibility</p:attrName>
                                        </p:attrNameLst>
                                      </p:cBhvr>
                                      <p:to>
                                        <p:strVal val="visible"/>
                                      </p:to>
                                    </p:set>
                                    <p:anim calcmode="lin" valueType="num">
                                      <p:cBhvr additive="base">
                                        <p:cTn id="15" dur="500" fill="hold"/>
                                        <p:tgtEl>
                                          <p:spTgt spid="104912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4912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49124">
                                            <p:txEl>
                                              <p:pRg st="4" end="4"/>
                                            </p:txEl>
                                          </p:spTgt>
                                        </p:tgtEl>
                                        <p:attrNameLst>
                                          <p:attrName>style.visibility</p:attrName>
                                        </p:attrNameLst>
                                      </p:cBhvr>
                                      <p:to>
                                        <p:strVal val="visible"/>
                                      </p:to>
                                    </p:set>
                                    <p:anim calcmode="lin" valueType="num">
                                      <p:cBhvr additive="base">
                                        <p:cTn id="19" dur="500" fill="hold"/>
                                        <p:tgtEl>
                                          <p:spTgt spid="104912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912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49124">
                                            <p:txEl>
                                              <p:pRg st="5" end="5"/>
                                            </p:txEl>
                                          </p:spTgt>
                                        </p:tgtEl>
                                        <p:attrNameLst>
                                          <p:attrName>style.visibility</p:attrName>
                                        </p:attrNameLst>
                                      </p:cBhvr>
                                      <p:to>
                                        <p:strVal val="visible"/>
                                      </p:to>
                                    </p:set>
                                    <p:anim calcmode="lin" valueType="num">
                                      <p:cBhvr additive="base">
                                        <p:cTn id="23" dur="500" fill="hold"/>
                                        <p:tgtEl>
                                          <p:spTgt spid="1049124">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49124">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49124">
                                            <p:txEl>
                                              <p:pRg st="6" end="6"/>
                                            </p:txEl>
                                          </p:spTgt>
                                        </p:tgtEl>
                                        <p:attrNameLst>
                                          <p:attrName>style.visibility</p:attrName>
                                        </p:attrNameLst>
                                      </p:cBhvr>
                                      <p:to>
                                        <p:strVal val="visible"/>
                                      </p:to>
                                    </p:set>
                                    <p:anim calcmode="lin" valueType="num">
                                      <p:cBhvr additive="base">
                                        <p:cTn id="27" dur="500" fill="hold"/>
                                        <p:tgtEl>
                                          <p:spTgt spid="1049124">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4912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49126">
                                            <p:txEl>
                                              <p:pRg st="0" end="0"/>
                                            </p:txEl>
                                          </p:spTgt>
                                        </p:tgtEl>
                                        <p:attrNameLst>
                                          <p:attrName>style.visibility</p:attrName>
                                        </p:attrNameLst>
                                      </p:cBhvr>
                                      <p:to>
                                        <p:strVal val="visible"/>
                                      </p:to>
                                    </p:set>
                                    <p:anim calcmode="lin" valueType="num">
                                      <p:cBhvr additive="base">
                                        <p:cTn id="33" dur="500" fill="hold"/>
                                        <p:tgtEl>
                                          <p:spTgt spid="104912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491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49126">
                                            <p:txEl>
                                              <p:pRg st="1" end="1"/>
                                            </p:txEl>
                                          </p:spTgt>
                                        </p:tgtEl>
                                        <p:attrNameLst>
                                          <p:attrName>style.visibility</p:attrName>
                                        </p:attrNameLst>
                                      </p:cBhvr>
                                      <p:to>
                                        <p:strVal val="visible"/>
                                      </p:to>
                                    </p:set>
                                    <p:anim calcmode="lin" valueType="num">
                                      <p:cBhvr additive="base">
                                        <p:cTn id="39" dur="500" fill="hold"/>
                                        <p:tgtEl>
                                          <p:spTgt spid="1049126">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49126">
                                            <p:txEl>
                                              <p:pRg st="1" end="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49126">
                                            <p:txEl>
                                              <p:pRg st="2" end="2"/>
                                            </p:txEl>
                                          </p:spTgt>
                                        </p:tgtEl>
                                        <p:attrNameLst>
                                          <p:attrName>style.visibility</p:attrName>
                                        </p:attrNameLst>
                                      </p:cBhvr>
                                      <p:to>
                                        <p:strVal val="visible"/>
                                      </p:to>
                                    </p:set>
                                    <p:anim calcmode="lin" valueType="num">
                                      <p:cBhvr additive="base">
                                        <p:cTn id="43" dur="500" fill="hold"/>
                                        <p:tgtEl>
                                          <p:spTgt spid="1049126">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491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1" name="Rectangle 2"/>
          <p:cNvSpPr>
            <a:spLocks noGrp="1"/>
          </p:cNvSpPr>
          <p:nvPr>
            <p:ph type="title"/>
          </p:nvPr>
        </p:nvSpPr>
        <p:spPr>
          <a:xfrm>
            <a:off x="2071687" y="1006792"/>
            <a:ext cx="4664393" cy="503873"/>
          </a:xfrm>
        </p:spPr>
        <p:txBody>
          <a:bodyPr vert="horz" wrap="square" lIns="68580" tIns="34290" rIns="68580" bIns="34290" rtlCol="0" anchor="ctr">
            <a:noAutofit/>
          </a:bodyPr>
          <a:lstStyle/>
          <a:p>
            <a:pPr eaLnBrk="1" hangingPunct="1"/>
            <a:r>
              <a:rPr lang="zh-CN" altLang="en-US" sz="3000" dirty="0">
                <a:solidFill>
                  <a:srgbClr val="FF0000"/>
                </a:solidFill>
                <a:latin typeface="黑体" panose="02010609060101010101" pitchFamily="2" charset="-122"/>
                <a:ea typeface="黑体" panose="02010609060101010101" pitchFamily="2" charset="-122"/>
              </a:rPr>
              <a:t>热带雨林原始的迁移农业</a:t>
            </a:r>
          </a:p>
        </p:txBody>
      </p:sp>
      <p:pic>
        <p:nvPicPr>
          <p:cNvPr id="2097275" name="Picture 3" descr="雨林的破坏1"/>
          <p:cNvPicPr>
            <a:picLocks noChangeAspect="1"/>
          </p:cNvPicPr>
          <p:nvPr/>
        </p:nvPicPr>
        <p:blipFill>
          <a:blip r:embed="rId2"/>
          <a:stretch>
            <a:fillRect/>
          </a:stretch>
        </p:blipFill>
        <p:spPr>
          <a:xfrm>
            <a:off x="2071688" y="1657350"/>
            <a:ext cx="2150269" cy="1778794"/>
          </a:xfrm>
          <a:prstGeom prst="rect">
            <a:avLst/>
          </a:prstGeom>
          <a:noFill/>
          <a:ln w="9525">
            <a:noFill/>
          </a:ln>
        </p:spPr>
      </p:pic>
      <p:pic>
        <p:nvPicPr>
          <p:cNvPr id="2097276" name="Picture 4" descr="雨林的破坏2"/>
          <p:cNvPicPr>
            <a:picLocks noChangeAspect="1"/>
          </p:cNvPicPr>
          <p:nvPr/>
        </p:nvPicPr>
        <p:blipFill>
          <a:blip r:embed="rId3"/>
          <a:stretch>
            <a:fillRect/>
          </a:stretch>
        </p:blipFill>
        <p:spPr>
          <a:xfrm>
            <a:off x="4643438" y="1714500"/>
            <a:ext cx="2150269" cy="1778794"/>
          </a:xfrm>
          <a:prstGeom prst="rect">
            <a:avLst/>
          </a:prstGeom>
          <a:noFill/>
          <a:ln w="9525">
            <a:noFill/>
          </a:ln>
        </p:spPr>
      </p:pic>
      <p:pic>
        <p:nvPicPr>
          <p:cNvPr id="2097277" name="Picture 5" descr="雨林的破坏3"/>
          <p:cNvPicPr>
            <a:picLocks noChangeAspect="1"/>
          </p:cNvPicPr>
          <p:nvPr/>
        </p:nvPicPr>
        <p:blipFill>
          <a:blip r:embed="rId4"/>
          <a:stretch>
            <a:fillRect/>
          </a:stretch>
        </p:blipFill>
        <p:spPr>
          <a:xfrm>
            <a:off x="4700587" y="3786187"/>
            <a:ext cx="2157413" cy="1814513"/>
          </a:xfrm>
          <a:prstGeom prst="rect">
            <a:avLst/>
          </a:prstGeom>
          <a:noFill/>
          <a:ln w="9525">
            <a:noFill/>
          </a:ln>
        </p:spPr>
      </p:pic>
      <p:pic>
        <p:nvPicPr>
          <p:cNvPr id="2097278" name="Picture 6" descr="雨林的破坏4"/>
          <p:cNvPicPr>
            <a:picLocks noChangeAspect="1"/>
          </p:cNvPicPr>
          <p:nvPr/>
        </p:nvPicPr>
        <p:blipFill>
          <a:blip r:embed="rId5"/>
          <a:stretch>
            <a:fillRect/>
          </a:stretch>
        </p:blipFill>
        <p:spPr>
          <a:xfrm>
            <a:off x="2071687" y="3821907"/>
            <a:ext cx="2128838" cy="1778794"/>
          </a:xfrm>
          <a:prstGeom prst="rect">
            <a:avLst/>
          </a:prstGeom>
          <a:noFill/>
          <a:ln w="9525">
            <a:noFill/>
          </a:ln>
        </p:spPr>
      </p:pic>
      <p:sp>
        <p:nvSpPr>
          <p:cNvPr id="1049132" name="AutoShape 7"/>
          <p:cNvSpPr/>
          <p:nvPr/>
        </p:nvSpPr>
        <p:spPr>
          <a:xfrm>
            <a:off x="4286250" y="2171700"/>
            <a:ext cx="285750" cy="228600"/>
          </a:xfrm>
          <a:prstGeom prst="rightArrow">
            <a:avLst>
              <a:gd name="adj1" fmla="val 50000"/>
              <a:gd name="adj2" fmla="val 31250"/>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sz="1350" dirty="0">
              <a:latin typeface="Calibri" panose="020F0502020204030204" pitchFamily="34" charset="0"/>
            </a:endParaRPr>
          </a:p>
        </p:txBody>
      </p:sp>
      <p:sp>
        <p:nvSpPr>
          <p:cNvPr id="1049133" name="AutoShape 8"/>
          <p:cNvSpPr/>
          <p:nvPr/>
        </p:nvSpPr>
        <p:spPr>
          <a:xfrm rot="5400000">
            <a:off x="5643563" y="3493294"/>
            <a:ext cx="228600" cy="257175"/>
          </a:xfrm>
          <a:prstGeom prst="right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sz="1350" dirty="0">
              <a:latin typeface="Calibri" panose="020F0502020204030204" pitchFamily="34" charset="0"/>
            </a:endParaRPr>
          </a:p>
        </p:txBody>
      </p:sp>
      <p:sp>
        <p:nvSpPr>
          <p:cNvPr id="1049134" name="AutoShape 9"/>
          <p:cNvSpPr/>
          <p:nvPr/>
        </p:nvSpPr>
        <p:spPr>
          <a:xfrm rot="10737249">
            <a:off x="4286250" y="4457700"/>
            <a:ext cx="285750" cy="228600"/>
          </a:xfrm>
          <a:prstGeom prst="rightArrow">
            <a:avLst>
              <a:gd name="adj1" fmla="val 50000"/>
              <a:gd name="adj2" fmla="val 31250"/>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sz="1350" dirty="0">
              <a:latin typeface="Calibri" panose="020F0502020204030204" pitchFamily="34" charset="0"/>
            </a:endParaRPr>
          </a:p>
        </p:txBody>
      </p:sp>
    </p:spTree>
    <p:extLst>
      <p:ext uri="{BB962C8B-B14F-4D97-AF65-F5344CB8AC3E}">
        <p14:creationId xmlns:p14="http://schemas.microsoft.com/office/powerpoint/2010/main" val="121576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97275"/>
                                        </p:tgtEl>
                                        <p:attrNameLst>
                                          <p:attrName>style.visibility</p:attrName>
                                        </p:attrNameLst>
                                      </p:cBhvr>
                                      <p:to>
                                        <p:strVal val="visible"/>
                                      </p:to>
                                    </p:set>
                                    <p:animEffect transition="in" filter="wipe(left)">
                                      <p:cBhvr>
                                        <p:cTn id="7" dur="500"/>
                                        <p:tgtEl>
                                          <p:spTgt spid="20972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9132"/>
                                        </p:tgtEl>
                                        <p:attrNameLst>
                                          <p:attrName>style.visibility</p:attrName>
                                        </p:attrNameLst>
                                      </p:cBhvr>
                                      <p:to>
                                        <p:strVal val="visible"/>
                                      </p:to>
                                    </p:set>
                                    <p:animEffect transition="in" filter="wipe(left)">
                                      <p:cBhvr>
                                        <p:cTn id="12" dur="500"/>
                                        <p:tgtEl>
                                          <p:spTgt spid="1049132"/>
                                        </p:tgtEl>
                                      </p:cBhvr>
                                    </p:animEffect>
                                  </p:childTnLst>
                                </p:cTn>
                              </p:par>
                            </p:childTnLst>
                          </p:cTn>
                        </p:par>
                        <p:par>
                          <p:cTn id="13" fill="hold">
                            <p:stCondLst>
                              <p:cond delay="500"/>
                            </p:stCondLst>
                            <p:childTnLst>
                              <p:par>
                                <p:cTn id="14" presetID="22" presetClass="entr" presetSubtype="8" fill="hold" nodeType="afterEffect">
                                  <p:stCondLst>
                                    <p:cond delay="1000"/>
                                  </p:stCondLst>
                                  <p:childTnLst>
                                    <p:set>
                                      <p:cBhvr>
                                        <p:cTn id="15" dur="1" fill="hold">
                                          <p:stCondLst>
                                            <p:cond delay="0"/>
                                          </p:stCondLst>
                                        </p:cTn>
                                        <p:tgtEl>
                                          <p:spTgt spid="2097276"/>
                                        </p:tgtEl>
                                        <p:attrNameLst>
                                          <p:attrName>style.visibility</p:attrName>
                                        </p:attrNameLst>
                                      </p:cBhvr>
                                      <p:to>
                                        <p:strVal val="visible"/>
                                      </p:to>
                                    </p:set>
                                    <p:animEffect transition="in" filter="wipe(left)">
                                      <p:cBhvr>
                                        <p:cTn id="16" dur="500"/>
                                        <p:tgtEl>
                                          <p:spTgt spid="209727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49133"/>
                                        </p:tgtEl>
                                        <p:attrNameLst>
                                          <p:attrName>style.visibility</p:attrName>
                                        </p:attrNameLst>
                                      </p:cBhvr>
                                      <p:to>
                                        <p:strVal val="visible"/>
                                      </p:to>
                                    </p:set>
                                    <p:animEffect transition="in" filter="wipe(up)">
                                      <p:cBhvr>
                                        <p:cTn id="21" dur="500"/>
                                        <p:tgtEl>
                                          <p:spTgt spid="1049133"/>
                                        </p:tgtEl>
                                      </p:cBhvr>
                                    </p:animEffect>
                                  </p:childTnLst>
                                </p:cTn>
                              </p:par>
                            </p:childTnLst>
                          </p:cTn>
                        </p:par>
                        <p:par>
                          <p:cTn id="22" fill="hold">
                            <p:stCondLst>
                              <p:cond delay="500"/>
                            </p:stCondLst>
                            <p:childTnLst>
                              <p:par>
                                <p:cTn id="23" presetID="22" presetClass="entr" presetSubtype="1" fill="hold" nodeType="afterEffect">
                                  <p:stCondLst>
                                    <p:cond delay="1000"/>
                                  </p:stCondLst>
                                  <p:childTnLst>
                                    <p:set>
                                      <p:cBhvr>
                                        <p:cTn id="24" dur="1" fill="hold">
                                          <p:stCondLst>
                                            <p:cond delay="0"/>
                                          </p:stCondLst>
                                        </p:cTn>
                                        <p:tgtEl>
                                          <p:spTgt spid="2097277"/>
                                        </p:tgtEl>
                                        <p:attrNameLst>
                                          <p:attrName>style.visibility</p:attrName>
                                        </p:attrNameLst>
                                      </p:cBhvr>
                                      <p:to>
                                        <p:strVal val="visible"/>
                                      </p:to>
                                    </p:set>
                                    <p:animEffect transition="in" filter="wipe(up)">
                                      <p:cBhvr>
                                        <p:cTn id="25" dur="500"/>
                                        <p:tgtEl>
                                          <p:spTgt spid="209727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1049134"/>
                                        </p:tgtEl>
                                        <p:attrNameLst>
                                          <p:attrName>style.visibility</p:attrName>
                                        </p:attrNameLst>
                                      </p:cBhvr>
                                      <p:to>
                                        <p:strVal val="visible"/>
                                      </p:to>
                                    </p:set>
                                    <p:animEffect transition="in" filter="wipe(right)">
                                      <p:cBhvr>
                                        <p:cTn id="30" dur="500"/>
                                        <p:tgtEl>
                                          <p:spTgt spid="1049134"/>
                                        </p:tgtEl>
                                      </p:cBhvr>
                                    </p:animEffect>
                                  </p:childTnLst>
                                </p:cTn>
                              </p:par>
                            </p:childTnLst>
                          </p:cTn>
                        </p:par>
                        <p:par>
                          <p:cTn id="31" fill="hold">
                            <p:stCondLst>
                              <p:cond delay="500"/>
                            </p:stCondLst>
                            <p:childTnLst>
                              <p:par>
                                <p:cTn id="32" presetID="22" presetClass="entr" presetSubtype="2" fill="hold" nodeType="afterEffect">
                                  <p:stCondLst>
                                    <p:cond delay="1000"/>
                                  </p:stCondLst>
                                  <p:childTnLst>
                                    <p:set>
                                      <p:cBhvr>
                                        <p:cTn id="33" dur="1" fill="hold">
                                          <p:stCondLst>
                                            <p:cond delay="0"/>
                                          </p:stCondLst>
                                        </p:cTn>
                                        <p:tgtEl>
                                          <p:spTgt spid="2097278"/>
                                        </p:tgtEl>
                                        <p:attrNameLst>
                                          <p:attrName>style.visibility</p:attrName>
                                        </p:attrNameLst>
                                      </p:cBhvr>
                                      <p:to>
                                        <p:strVal val="visible"/>
                                      </p:to>
                                    </p:set>
                                    <p:animEffect transition="in" filter="wipe(right)">
                                      <p:cBhvr>
                                        <p:cTn id="34" dur="500"/>
                                        <p:tgtEl>
                                          <p:spTgt spid="2097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32" grpId="0" bldLvl="0" animBg="1"/>
      <p:bldP spid="1049133" grpId="0" bldLvl="0" animBg="1"/>
      <p:bldP spid="104913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1" descr="timg[4]"/>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3708" t="993" r="8783"/>
          <a:stretch>
            <a:fillRect/>
          </a:stretch>
        </p:blipFill>
        <p:spPr bwMode="auto">
          <a:xfrm>
            <a:off x="342901" y="719975"/>
            <a:ext cx="7594649" cy="60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3010" name="TextBox 2"/>
          <p:cNvSpPr/>
          <p:nvPr>
            <p:custDataLst>
              <p:tags r:id="rId2"/>
            </p:custDataLst>
          </p:nvPr>
        </p:nvSpPr>
        <p:spPr>
          <a:xfrm>
            <a:off x="8019910" y="1954569"/>
            <a:ext cx="800219" cy="3005573"/>
          </a:xfrm>
          <a:prstGeom prst="rect">
            <a:avLst/>
          </a:prstGeom>
          <a:noFill/>
          <a:ln>
            <a:noFill/>
            <a:miter lim="800000"/>
          </a:ln>
        </p:spPr>
        <p:txBody>
          <a:bodyPr vert="eaVert">
            <a:spAutoFit/>
          </a:bodyPr>
          <a:lstStyle/>
          <a:p>
            <a:r>
              <a:rPr lang="zh-CN" altLang="en-US" sz="4000" dirty="0">
                <a:solidFill>
                  <a:srgbClr val="FF0000"/>
                </a:solidFill>
              </a:rPr>
              <a:t>水闸式运河</a:t>
            </a:r>
          </a:p>
        </p:txBody>
      </p:sp>
    </p:spTree>
    <p:extLst>
      <p:ext uri="{BB962C8B-B14F-4D97-AF65-F5344CB8AC3E}">
        <p14:creationId xmlns:p14="http://schemas.microsoft.com/office/powerpoint/2010/main" val="2891100465"/>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5" name="Rectangle 2"/>
          <p:cNvSpPr>
            <a:spLocks noGrp="1"/>
          </p:cNvSpPr>
          <p:nvPr>
            <p:ph type="title"/>
          </p:nvPr>
        </p:nvSpPr>
        <p:spPr>
          <a:xfrm>
            <a:off x="1679121" y="681651"/>
            <a:ext cx="3513363" cy="401479"/>
          </a:xfrm>
        </p:spPr>
        <p:txBody>
          <a:bodyPr vert="horz" wrap="square" lIns="68580" tIns="34290" rIns="68580" bIns="34290" rtlCol="0" anchor="ctr">
            <a:noAutofit/>
          </a:bodyPr>
          <a:lstStyle/>
          <a:p>
            <a:pPr eaLnBrk="1" hangingPunct="1"/>
            <a:r>
              <a:rPr lang="zh-CN" altLang="en-US" dirty="0">
                <a:solidFill>
                  <a:srgbClr val="FF0000"/>
                </a:solidFill>
                <a:latin typeface="黑体" panose="02010609060101010101" pitchFamily="2" charset="-122"/>
                <a:ea typeface="黑体" panose="02010609060101010101" pitchFamily="2" charset="-122"/>
              </a:rPr>
              <a:t>雨林的破坏</a:t>
            </a:r>
          </a:p>
        </p:txBody>
      </p:sp>
      <p:pic>
        <p:nvPicPr>
          <p:cNvPr id="2097279" name="Picture 3" descr="热带雨林的破坏1"/>
          <p:cNvPicPr>
            <a:picLocks noChangeAspect="1"/>
          </p:cNvPicPr>
          <p:nvPr/>
        </p:nvPicPr>
        <p:blipFill>
          <a:blip r:embed="rId2"/>
          <a:stretch>
            <a:fillRect/>
          </a:stretch>
        </p:blipFill>
        <p:spPr>
          <a:xfrm>
            <a:off x="1828800" y="1600200"/>
            <a:ext cx="2628900" cy="1894285"/>
          </a:xfrm>
          <a:prstGeom prst="rect">
            <a:avLst/>
          </a:prstGeom>
          <a:noFill/>
          <a:ln w="9525">
            <a:noFill/>
          </a:ln>
        </p:spPr>
      </p:pic>
      <p:pic>
        <p:nvPicPr>
          <p:cNvPr id="2097280" name="Picture 4" descr="森林大火"/>
          <p:cNvPicPr>
            <a:picLocks noChangeAspect="1"/>
          </p:cNvPicPr>
          <p:nvPr/>
        </p:nvPicPr>
        <p:blipFill>
          <a:blip r:embed="rId3"/>
          <a:stretch>
            <a:fillRect/>
          </a:stretch>
        </p:blipFill>
        <p:spPr>
          <a:xfrm>
            <a:off x="1828800" y="3543300"/>
            <a:ext cx="2628900" cy="1885950"/>
          </a:xfrm>
          <a:prstGeom prst="rect">
            <a:avLst/>
          </a:prstGeom>
          <a:noFill/>
          <a:ln w="9525">
            <a:noFill/>
          </a:ln>
        </p:spPr>
      </p:pic>
      <p:pic>
        <p:nvPicPr>
          <p:cNvPr id="2097281" name="Picture 5" descr="热带雨林的破坏2"/>
          <p:cNvPicPr>
            <a:picLocks noChangeAspect="1"/>
          </p:cNvPicPr>
          <p:nvPr/>
        </p:nvPicPr>
        <p:blipFill>
          <a:blip r:embed="rId4"/>
          <a:stretch>
            <a:fillRect/>
          </a:stretch>
        </p:blipFill>
        <p:spPr>
          <a:xfrm>
            <a:off x="4514850" y="3543300"/>
            <a:ext cx="2571750" cy="1895475"/>
          </a:xfrm>
          <a:prstGeom prst="rect">
            <a:avLst/>
          </a:prstGeom>
          <a:noFill/>
          <a:ln w="9525">
            <a:noFill/>
          </a:ln>
        </p:spPr>
      </p:pic>
      <p:pic>
        <p:nvPicPr>
          <p:cNvPr id="2097282" name="Picture 6" descr="热带雨林的破坏3"/>
          <p:cNvPicPr>
            <a:picLocks noChangeAspect="1"/>
          </p:cNvPicPr>
          <p:nvPr/>
        </p:nvPicPr>
        <p:blipFill>
          <a:blip r:embed="rId5"/>
          <a:stretch>
            <a:fillRect/>
          </a:stretch>
        </p:blipFill>
        <p:spPr>
          <a:xfrm>
            <a:off x="4514850" y="1590675"/>
            <a:ext cx="2580085" cy="1895475"/>
          </a:xfrm>
          <a:prstGeom prst="rect">
            <a:avLst/>
          </a:prstGeom>
          <a:noFill/>
          <a:ln w="9525">
            <a:noFill/>
          </a:ln>
        </p:spPr>
      </p:pic>
    </p:spTree>
    <p:extLst>
      <p:ext uri="{BB962C8B-B14F-4D97-AF65-F5344CB8AC3E}">
        <p14:creationId xmlns:p14="http://schemas.microsoft.com/office/powerpoint/2010/main" val="24652471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83" name="图片 295937" descr="msotw9_temp0"/>
          <p:cNvPicPr>
            <a:picLocks noChangeAspect="1"/>
          </p:cNvPicPr>
          <p:nvPr/>
        </p:nvPicPr>
        <p:blipFill>
          <a:blip r:embed="rId2"/>
          <a:srcRect r="-31" b="41"/>
          <a:stretch>
            <a:fillRect/>
          </a:stretch>
        </p:blipFill>
        <p:spPr>
          <a:xfrm>
            <a:off x="3707607" y="2402682"/>
            <a:ext cx="1607344" cy="1356122"/>
          </a:xfrm>
          <a:prstGeom prst="rect">
            <a:avLst/>
          </a:prstGeom>
          <a:noFill/>
          <a:ln w="9525">
            <a:solidFill>
              <a:schemeClr val="tx1"/>
            </a:solidFill>
          </a:ln>
        </p:spPr>
      </p:pic>
      <p:sp>
        <p:nvSpPr>
          <p:cNvPr id="1049136" name="文本框 295938"/>
          <p:cNvSpPr txBox="1"/>
          <p:nvPr/>
        </p:nvSpPr>
        <p:spPr>
          <a:xfrm>
            <a:off x="3330179" y="3752850"/>
            <a:ext cx="2430065" cy="461665"/>
          </a:xfrm>
          <a:prstGeom prst="rect">
            <a:avLst/>
          </a:prstGeom>
          <a:noFill/>
          <a:ln w="9525">
            <a:noFill/>
          </a:ln>
        </p:spPr>
        <p:txBody>
          <a:bodyPr>
            <a:spAutoFit/>
          </a:bodyPr>
          <a:lstStyle/>
          <a:p>
            <a:pPr>
              <a:spcBef>
                <a:spcPct val="50000"/>
              </a:spcBef>
            </a:pPr>
            <a:r>
              <a:rPr lang="zh-CN" altLang="en-US" sz="2400" b="1" dirty="0">
                <a:solidFill>
                  <a:srgbClr val="0000FF"/>
                </a:solidFill>
                <a:latin typeface="Times New Roman" panose="02020603050405020304" charset="0"/>
              </a:rPr>
              <a:t>亚马孙热带雨林</a:t>
            </a:r>
          </a:p>
        </p:txBody>
      </p:sp>
      <p:sp>
        <p:nvSpPr>
          <p:cNvPr id="1049137" name="下箭头 295940"/>
          <p:cNvSpPr/>
          <p:nvPr/>
        </p:nvSpPr>
        <p:spPr>
          <a:xfrm>
            <a:off x="4356497" y="4238625"/>
            <a:ext cx="285750" cy="400050"/>
          </a:xfrm>
          <a:prstGeom prst="downArrow">
            <a:avLst>
              <a:gd name="adj1" fmla="val 50000"/>
              <a:gd name="adj2" fmla="val 35000"/>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sz="2100" b="1" dirty="0">
              <a:latin typeface="Arial" panose="020B0604020202020204" pitchFamily="34" charset="0"/>
            </a:endParaRPr>
          </a:p>
        </p:txBody>
      </p:sp>
      <p:sp>
        <p:nvSpPr>
          <p:cNvPr id="1049138" name="左箭头 295941"/>
          <p:cNvSpPr/>
          <p:nvPr/>
        </p:nvSpPr>
        <p:spPr>
          <a:xfrm>
            <a:off x="3221831" y="2511029"/>
            <a:ext cx="514350" cy="285750"/>
          </a:xfrm>
          <a:prstGeom prst="leftArrow">
            <a:avLst>
              <a:gd name="adj1" fmla="val 50000"/>
              <a:gd name="adj2" fmla="val 45000"/>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sz="2100" b="1" dirty="0">
              <a:latin typeface="Arial" panose="020B0604020202020204" pitchFamily="34" charset="0"/>
            </a:endParaRPr>
          </a:p>
        </p:txBody>
      </p:sp>
      <p:sp>
        <p:nvSpPr>
          <p:cNvPr id="1049139" name="上箭头 295942"/>
          <p:cNvSpPr/>
          <p:nvPr/>
        </p:nvSpPr>
        <p:spPr>
          <a:xfrm>
            <a:off x="4356497" y="1970485"/>
            <a:ext cx="285750" cy="342900"/>
          </a:xfrm>
          <a:prstGeom prst="upArrow">
            <a:avLst>
              <a:gd name="adj1" fmla="val 50000"/>
              <a:gd name="adj2" fmla="val 30000"/>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sz="2100" b="1" dirty="0">
              <a:latin typeface="Arial" panose="020B0604020202020204" pitchFamily="34" charset="0"/>
            </a:endParaRPr>
          </a:p>
        </p:txBody>
      </p:sp>
      <p:sp>
        <p:nvSpPr>
          <p:cNvPr id="1049140" name="右箭头 295943"/>
          <p:cNvSpPr/>
          <p:nvPr/>
        </p:nvSpPr>
        <p:spPr>
          <a:xfrm>
            <a:off x="5314950" y="3358754"/>
            <a:ext cx="400050" cy="285750"/>
          </a:xfrm>
          <a:prstGeom prst="rightArrow">
            <a:avLst>
              <a:gd name="adj1" fmla="val 50000"/>
              <a:gd name="adj2" fmla="val 35000"/>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sz="2100" b="1" dirty="0">
              <a:latin typeface="Arial" panose="020B0604020202020204" pitchFamily="34" charset="0"/>
            </a:endParaRPr>
          </a:p>
        </p:txBody>
      </p:sp>
      <p:sp>
        <p:nvSpPr>
          <p:cNvPr id="1049141" name="文本框 295944"/>
          <p:cNvSpPr txBox="1"/>
          <p:nvPr/>
        </p:nvSpPr>
        <p:spPr>
          <a:xfrm>
            <a:off x="1763316" y="2457450"/>
            <a:ext cx="1437084" cy="415498"/>
          </a:xfrm>
          <a:prstGeom prst="rect">
            <a:avLst/>
          </a:prstGeom>
          <a:noFill/>
          <a:ln w="9525" cap="flat" cmpd="sng">
            <a:solidFill>
              <a:srgbClr val="FF0000"/>
            </a:solidFill>
            <a:prstDash val="solid"/>
            <a:miter/>
            <a:headEnd type="none" w="med" len="med"/>
            <a:tailEnd type="none" w="med" len="med"/>
          </a:ln>
        </p:spPr>
        <p:txBody>
          <a:bodyPr>
            <a:spAutoFit/>
          </a:bodyPr>
          <a:lstStyle/>
          <a:p>
            <a:pPr>
              <a:spcBef>
                <a:spcPct val="50000"/>
              </a:spcBef>
            </a:pPr>
            <a:r>
              <a:rPr lang="zh-CN" altLang="en-US" sz="2100" b="1" dirty="0">
                <a:latin typeface="Times New Roman" panose="02020603050405020304" charset="0"/>
              </a:rPr>
              <a:t>提供木材</a:t>
            </a:r>
          </a:p>
        </p:txBody>
      </p:sp>
      <p:sp>
        <p:nvSpPr>
          <p:cNvPr id="1049142" name="文本框 295945"/>
          <p:cNvSpPr txBox="1"/>
          <p:nvPr/>
        </p:nvSpPr>
        <p:spPr>
          <a:xfrm>
            <a:off x="1385888" y="3320653"/>
            <a:ext cx="1835944" cy="415498"/>
          </a:xfrm>
          <a:prstGeom prst="rect">
            <a:avLst/>
          </a:prstGeom>
          <a:noFill/>
          <a:ln w="9525" cap="flat" cmpd="sng">
            <a:solidFill>
              <a:srgbClr val="FF0000"/>
            </a:solidFill>
            <a:prstDash val="solid"/>
            <a:miter/>
            <a:headEnd type="none" w="med" len="med"/>
            <a:tailEnd type="none" w="med" len="med"/>
          </a:ln>
        </p:spPr>
        <p:txBody>
          <a:bodyPr>
            <a:spAutoFit/>
          </a:bodyPr>
          <a:lstStyle/>
          <a:p>
            <a:pPr>
              <a:spcBef>
                <a:spcPct val="50000"/>
              </a:spcBef>
            </a:pPr>
            <a:r>
              <a:rPr lang="zh-CN" altLang="en-US" sz="2100" b="1" dirty="0">
                <a:latin typeface="Times New Roman" panose="02020603050405020304" charset="0"/>
              </a:rPr>
              <a:t>调节全球气候</a:t>
            </a:r>
          </a:p>
        </p:txBody>
      </p:sp>
      <p:sp>
        <p:nvSpPr>
          <p:cNvPr id="1049143" name="左箭头 295946"/>
          <p:cNvSpPr/>
          <p:nvPr/>
        </p:nvSpPr>
        <p:spPr>
          <a:xfrm>
            <a:off x="3221831" y="3375422"/>
            <a:ext cx="457200" cy="285750"/>
          </a:xfrm>
          <a:prstGeom prst="leftArrow">
            <a:avLst>
              <a:gd name="adj1" fmla="val 50000"/>
              <a:gd name="adj2" fmla="val 40000"/>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sz="2100" b="1" dirty="0">
              <a:latin typeface="Arial" panose="020B0604020202020204" pitchFamily="34" charset="0"/>
            </a:endParaRPr>
          </a:p>
        </p:txBody>
      </p:sp>
      <p:sp>
        <p:nvSpPr>
          <p:cNvPr id="1049144" name="文本框 295947"/>
          <p:cNvSpPr txBox="1"/>
          <p:nvPr/>
        </p:nvSpPr>
        <p:spPr>
          <a:xfrm>
            <a:off x="2951560" y="1484710"/>
            <a:ext cx="2917031" cy="415498"/>
          </a:xfrm>
          <a:prstGeom prst="rect">
            <a:avLst/>
          </a:prstGeom>
          <a:noFill/>
          <a:ln w="9525" cap="flat" cmpd="sng">
            <a:solidFill>
              <a:srgbClr val="FF0000"/>
            </a:solidFill>
            <a:prstDash val="solid"/>
            <a:miter/>
            <a:headEnd type="none" w="med" len="med"/>
            <a:tailEnd type="none" w="med" len="med"/>
          </a:ln>
        </p:spPr>
        <p:txBody>
          <a:bodyPr>
            <a:spAutoFit/>
          </a:bodyPr>
          <a:lstStyle/>
          <a:p>
            <a:pPr algn="ctr">
              <a:spcBef>
                <a:spcPct val="50000"/>
              </a:spcBef>
            </a:pPr>
            <a:r>
              <a:rPr lang="zh-CN" altLang="en-US" sz="2100" b="1" dirty="0">
                <a:latin typeface="Times New Roman" panose="02020603050405020304" charset="0"/>
              </a:rPr>
              <a:t>为全球提供新鲜空气</a:t>
            </a:r>
          </a:p>
        </p:txBody>
      </p:sp>
      <p:sp>
        <p:nvSpPr>
          <p:cNvPr id="1049145" name="右箭头 295948"/>
          <p:cNvSpPr/>
          <p:nvPr/>
        </p:nvSpPr>
        <p:spPr>
          <a:xfrm>
            <a:off x="5314950" y="2511029"/>
            <a:ext cx="457200" cy="285750"/>
          </a:xfrm>
          <a:prstGeom prst="rightArrow">
            <a:avLst>
              <a:gd name="adj1" fmla="val 50000"/>
              <a:gd name="adj2" fmla="val 40000"/>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sz="2100" b="1" dirty="0">
              <a:latin typeface="Arial" panose="020B0604020202020204" pitchFamily="34" charset="0"/>
            </a:endParaRPr>
          </a:p>
        </p:txBody>
      </p:sp>
      <p:sp>
        <p:nvSpPr>
          <p:cNvPr id="1049146" name="文本框 295949"/>
          <p:cNvSpPr txBox="1"/>
          <p:nvPr/>
        </p:nvSpPr>
        <p:spPr>
          <a:xfrm>
            <a:off x="5760244" y="2294335"/>
            <a:ext cx="1782366" cy="1061829"/>
          </a:xfrm>
          <a:prstGeom prst="rect">
            <a:avLst/>
          </a:prstGeom>
          <a:noFill/>
          <a:ln w="9525" cap="flat" cmpd="sng">
            <a:solidFill>
              <a:srgbClr val="FF0000"/>
            </a:solidFill>
            <a:prstDash val="solid"/>
            <a:miter/>
            <a:headEnd type="none" w="med" len="med"/>
            <a:tailEnd type="none" w="med" len="med"/>
          </a:ln>
        </p:spPr>
        <p:txBody>
          <a:bodyPr>
            <a:spAutoFit/>
          </a:bodyPr>
          <a:lstStyle/>
          <a:p>
            <a:pPr>
              <a:spcBef>
                <a:spcPct val="50000"/>
              </a:spcBef>
            </a:pPr>
            <a:r>
              <a:rPr lang="zh-CN" altLang="en-US" sz="2100" b="1" dirty="0">
                <a:latin typeface="Times New Roman" panose="02020603050405020304" charset="0"/>
              </a:rPr>
              <a:t>涵养水源，保护淡水资源</a:t>
            </a:r>
          </a:p>
        </p:txBody>
      </p:sp>
      <p:sp>
        <p:nvSpPr>
          <p:cNvPr id="1049147" name="文本框 295950"/>
          <p:cNvSpPr txBox="1"/>
          <p:nvPr/>
        </p:nvSpPr>
        <p:spPr>
          <a:xfrm>
            <a:off x="5813822" y="3267075"/>
            <a:ext cx="1885950" cy="738664"/>
          </a:xfrm>
          <a:prstGeom prst="rect">
            <a:avLst/>
          </a:prstGeom>
          <a:noFill/>
          <a:ln w="9525" cap="flat" cmpd="sng">
            <a:solidFill>
              <a:srgbClr val="FF0000"/>
            </a:solidFill>
            <a:prstDash val="solid"/>
            <a:miter/>
            <a:headEnd type="none" w="med" len="med"/>
            <a:tailEnd type="none" w="med" len="med"/>
          </a:ln>
        </p:spPr>
        <p:txBody>
          <a:bodyPr>
            <a:spAutoFit/>
          </a:bodyPr>
          <a:lstStyle/>
          <a:p>
            <a:pPr>
              <a:spcBef>
                <a:spcPct val="50000"/>
              </a:spcBef>
            </a:pPr>
            <a:r>
              <a:rPr lang="zh-CN" altLang="en-US" sz="2100" b="1" dirty="0">
                <a:latin typeface="Times New Roman" panose="02020603050405020304" charset="0"/>
              </a:rPr>
              <a:t>保护土壤，防止水土流失</a:t>
            </a:r>
          </a:p>
        </p:txBody>
      </p:sp>
      <p:sp>
        <p:nvSpPr>
          <p:cNvPr id="1049148" name="文本框 295951"/>
          <p:cNvSpPr txBox="1"/>
          <p:nvPr/>
        </p:nvSpPr>
        <p:spPr>
          <a:xfrm>
            <a:off x="3383756" y="4725591"/>
            <a:ext cx="2343150" cy="738664"/>
          </a:xfrm>
          <a:prstGeom prst="rect">
            <a:avLst/>
          </a:prstGeom>
          <a:noFill/>
          <a:ln w="9525" cap="flat" cmpd="sng">
            <a:solidFill>
              <a:srgbClr val="FF0000"/>
            </a:solidFill>
            <a:prstDash val="solid"/>
            <a:miter/>
            <a:headEnd type="none" w="med" len="med"/>
            <a:tailEnd type="none" w="med" len="med"/>
          </a:ln>
        </p:spPr>
        <p:txBody>
          <a:bodyPr>
            <a:spAutoFit/>
          </a:bodyPr>
          <a:lstStyle/>
          <a:p>
            <a:pPr>
              <a:spcBef>
                <a:spcPct val="50000"/>
              </a:spcBef>
            </a:pPr>
            <a:r>
              <a:rPr lang="zh-CN" altLang="en-US" sz="2100" b="1" dirty="0">
                <a:latin typeface="Times New Roman" panose="02020603050405020304" charset="0"/>
              </a:rPr>
              <a:t>提供良好的生境，维护生物的多样性</a:t>
            </a:r>
          </a:p>
        </p:txBody>
      </p:sp>
    </p:spTree>
    <p:extLst>
      <p:ext uri="{BB962C8B-B14F-4D97-AF65-F5344CB8AC3E}">
        <p14:creationId xmlns:p14="http://schemas.microsoft.com/office/powerpoint/2010/main" val="38435745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巴西人口密度02_副本"/>
          <p:cNvPicPr>
            <a:picLocks noChangeAspect="1"/>
          </p:cNvPicPr>
          <p:nvPr/>
        </p:nvPicPr>
        <p:blipFill>
          <a:blip r:embed="rId2"/>
          <a:stretch>
            <a:fillRect/>
          </a:stretch>
        </p:blipFill>
        <p:spPr>
          <a:xfrm>
            <a:off x="4883785" y="2879725"/>
            <a:ext cx="4154170" cy="3876675"/>
          </a:xfrm>
          <a:prstGeom prst="rect">
            <a:avLst/>
          </a:prstGeom>
          <a:ln>
            <a:solidFill>
              <a:schemeClr val="tx1">
                <a:lumMod val="95000"/>
                <a:lumOff val="5000"/>
              </a:schemeClr>
            </a:solidFill>
          </a:ln>
        </p:spPr>
      </p:pic>
      <p:sp>
        <p:nvSpPr>
          <p:cNvPr id="5" name="文本框 4"/>
          <p:cNvSpPr txBox="1"/>
          <p:nvPr/>
        </p:nvSpPr>
        <p:spPr>
          <a:xfrm>
            <a:off x="0" y="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二、巴 西</a:t>
            </a:r>
            <a:r>
              <a:rPr lang="zh-CN" altLang="en-US" sz="3600">
                <a:solidFill>
                  <a:schemeClr val="bg1"/>
                </a:solidFill>
                <a:latin typeface="微软雅黑" panose="020B0503020204020204" charset="-122"/>
                <a:ea typeface="微软雅黑" panose="020B0503020204020204" charset="-122"/>
              </a:rPr>
              <a:t> </a:t>
            </a:r>
          </a:p>
        </p:txBody>
      </p:sp>
      <p:sp>
        <p:nvSpPr>
          <p:cNvPr id="11" name="文本框 10"/>
          <p:cNvSpPr txBox="1"/>
          <p:nvPr/>
        </p:nvSpPr>
        <p:spPr>
          <a:xfrm>
            <a:off x="108001" y="1152008"/>
            <a:ext cx="8930005" cy="157988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3200" b="1">
                <a:solidFill>
                  <a:srgbClr val="FF0000"/>
                </a:solidFill>
                <a:latin typeface="楷体" panose="02010609060101010101" charset="-122"/>
                <a:ea typeface="楷体" panose="02010609060101010101" charset="-122"/>
                <a:cs typeface="楷体" panose="02010609060101010101" charset="-122"/>
              </a:rPr>
              <a:t>             </a:t>
            </a:r>
            <a:r>
              <a:rPr lang="en-US" altLang="zh-CN" sz="2800" b="1">
                <a:solidFill>
                  <a:srgbClr val="FF0000"/>
                </a:solidFill>
                <a:latin typeface="楷体" panose="02010609060101010101" charset="-122"/>
                <a:ea typeface="楷体" panose="02010609060101010101" charset="-122"/>
                <a:cs typeface="楷体" panose="02010609060101010101" charset="-122"/>
              </a:rPr>
              <a:t>  (1)</a:t>
            </a:r>
            <a:r>
              <a:rPr lang="zh-CN" altLang="en-US" sz="2800" b="1">
                <a:solidFill>
                  <a:srgbClr val="FF0000"/>
                </a:solidFill>
                <a:latin typeface="楷体" panose="02010609060101010101" charset="-122"/>
                <a:ea typeface="楷体" panose="02010609060101010101" charset="-122"/>
                <a:cs typeface="楷体" panose="02010609060101010101" charset="-122"/>
              </a:rPr>
              <a:t>人口：</a:t>
            </a:r>
            <a:r>
              <a:rPr lang="zh-CN" sz="2800">
                <a:solidFill>
                  <a:schemeClr val="tx1"/>
                </a:solidFill>
                <a:latin typeface="楷体" panose="02010609060101010101" charset="-122"/>
                <a:ea typeface="楷体" panose="02010609060101010101" charset="-122"/>
                <a:cs typeface="楷体" panose="02010609060101010101" charset="-122"/>
              </a:rPr>
              <a:t>巴西总人口</a:t>
            </a:r>
            <a:r>
              <a:rPr lang="en-US" altLang="zh-CN" sz="2800">
                <a:solidFill>
                  <a:schemeClr val="tx1"/>
                </a:solidFill>
                <a:latin typeface="楷体" panose="02010609060101010101" charset="-122"/>
                <a:ea typeface="楷体" panose="02010609060101010101" charset="-122"/>
                <a:cs typeface="楷体" panose="02010609060101010101" charset="-122"/>
              </a:rPr>
              <a:t>2.07</a:t>
            </a:r>
            <a:r>
              <a:rPr lang="zh-CN" altLang="en-US" sz="2800">
                <a:solidFill>
                  <a:schemeClr val="tx1"/>
                </a:solidFill>
                <a:latin typeface="楷体" panose="02010609060101010101" charset="-122"/>
                <a:ea typeface="楷体" panose="02010609060101010101" charset="-122"/>
                <a:cs typeface="楷体" panose="02010609060101010101" charset="-122"/>
              </a:rPr>
              <a:t>亿，白色人种为主，混血人种占</a:t>
            </a:r>
            <a:r>
              <a:rPr lang="en-US" altLang="zh-CN" sz="2800">
                <a:solidFill>
                  <a:schemeClr val="tx1"/>
                </a:solidFill>
                <a:latin typeface="楷体" panose="02010609060101010101" charset="-122"/>
                <a:ea typeface="楷体" panose="02010609060101010101" charset="-122"/>
                <a:cs typeface="楷体" panose="02010609060101010101" charset="-122"/>
              </a:rPr>
              <a:t>38%</a:t>
            </a:r>
            <a:r>
              <a:rPr lang="zh-CN" sz="2800">
                <a:latin typeface="楷体" panose="02010609060101010101" charset="-122"/>
                <a:ea typeface="楷体" panose="02010609060101010101" charset="-122"/>
                <a:cs typeface="楷体" panose="02010609060101010101" charset="-122"/>
                <a:sym typeface="+mn-ea"/>
              </a:rPr>
              <a:t>。巴西</a:t>
            </a:r>
            <a:r>
              <a:rPr lang="zh-CN" sz="2800" b="1">
                <a:solidFill>
                  <a:schemeClr val="tx1"/>
                </a:solidFill>
                <a:latin typeface="楷体" panose="02010609060101010101" charset="-122"/>
                <a:ea typeface="楷体" panose="02010609060101010101" charset="-122"/>
                <a:cs typeface="楷体" panose="02010609060101010101" charset="-122"/>
                <a:sym typeface="+mn-ea"/>
              </a:rPr>
              <a:t>人口</a:t>
            </a:r>
            <a:r>
              <a:rPr lang="zh-CN" sz="2800" b="1">
                <a:latin typeface="楷体" panose="02010609060101010101" charset="-122"/>
                <a:ea typeface="楷体" panose="02010609060101010101" charset="-122"/>
                <a:cs typeface="楷体" panose="02010609060101010101" charset="-122"/>
                <a:sym typeface="+mn-ea"/>
              </a:rPr>
              <a:t>主要集中在</a:t>
            </a:r>
            <a:r>
              <a:rPr lang="zh-CN" sz="2800" b="1">
                <a:solidFill>
                  <a:srgbClr val="0221DE"/>
                </a:solidFill>
                <a:latin typeface="楷体" panose="02010609060101010101" charset="-122"/>
                <a:ea typeface="楷体" panose="02010609060101010101" charset="-122"/>
                <a:cs typeface="楷体" panose="02010609060101010101" charset="-122"/>
                <a:sym typeface="+mn-ea"/>
              </a:rPr>
              <a:t>东南部大西洋沿岸</a:t>
            </a:r>
            <a:r>
              <a:rPr lang="zh-CN" sz="2800">
                <a:solidFill>
                  <a:schemeClr val="tx1"/>
                </a:solidFill>
                <a:latin typeface="楷体" panose="02010609060101010101" charset="-122"/>
                <a:ea typeface="楷体" panose="02010609060101010101" charset="-122"/>
                <a:cs typeface="楷体" panose="02010609060101010101" charset="-122"/>
                <a:sym typeface="+mn-ea"/>
              </a:rPr>
              <a:t>，</a:t>
            </a:r>
            <a:r>
              <a:rPr lang="zh-CN" sz="2800">
                <a:solidFill>
                  <a:schemeClr val="tx1">
                    <a:lumMod val="95000"/>
                    <a:lumOff val="5000"/>
                  </a:schemeClr>
                </a:solidFill>
                <a:latin typeface="楷体" panose="02010609060101010101" charset="-122"/>
                <a:ea typeface="楷体" panose="02010609060101010101" charset="-122"/>
                <a:cs typeface="楷体" panose="02010609060101010101" charset="-122"/>
                <a:sym typeface="+mn-ea"/>
              </a:rPr>
              <a:t>北部雨林和内陆高原地区较为稀少。</a:t>
            </a:r>
            <a:endParaRPr lang="zh-CN" altLang="en-US" sz="2800">
              <a:latin typeface="楷体" panose="02010609060101010101" charset="-122"/>
              <a:ea typeface="楷体" panose="02010609060101010101" charset="-122"/>
              <a:cs typeface="楷体" panose="02010609060101010101" charset="-122"/>
              <a:sym typeface="+mn-ea"/>
            </a:endParaRPr>
          </a:p>
        </p:txBody>
      </p:sp>
      <p:sp>
        <p:nvSpPr>
          <p:cNvPr id="19" name="圆角矩形 18"/>
          <p:cNvSpPr/>
          <p:nvPr/>
        </p:nvSpPr>
        <p:spPr>
          <a:xfrm>
            <a:off x="6298565" y="71755"/>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0419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8" name="文本框 7"/>
          <p:cNvSpPr txBox="1"/>
          <p:nvPr/>
        </p:nvSpPr>
        <p:spPr>
          <a:xfrm>
            <a:off x="107950" y="972007"/>
            <a:ext cx="288925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2</a:t>
            </a:r>
            <a:r>
              <a:rPr lang="zh-CN" altLang="en-US" sz="2400" b="1">
                <a:solidFill>
                  <a:schemeClr val="tx1"/>
                </a:solidFill>
                <a:effectLst/>
                <a:latin typeface="+mn-ea"/>
                <a:cs typeface="+mn-ea"/>
              </a:rPr>
              <a:t>、</a:t>
            </a:r>
            <a:r>
              <a:rPr lang="zh-CN" sz="3200">
                <a:solidFill>
                  <a:schemeClr val="tx1"/>
                </a:solidFill>
                <a:effectLst/>
                <a:latin typeface="+mn-ea"/>
                <a:cs typeface="+mn-ea"/>
              </a:rPr>
              <a:t>人口与城市</a:t>
            </a:r>
            <a:endParaRPr lang="zh-CN" sz="3200" b="1">
              <a:solidFill>
                <a:schemeClr val="tx1"/>
              </a:solidFill>
              <a:effectLst/>
              <a:latin typeface="+mn-ea"/>
              <a:ea typeface="楷体" panose="02010609060101010101" charset="-122"/>
              <a:cs typeface="+mn-ea"/>
            </a:endParaRPr>
          </a:p>
        </p:txBody>
      </p:sp>
      <p:sp>
        <p:nvSpPr>
          <p:cNvPr id="12" name="文本框 715779"/>
          <p:cNvSpPr txBox="1"/>
          <p:nvPr/>
        </p:nvSpPr>
        <p:spPr>
          <a:xfrm>
            <a:off x="334533" y="3091435"/>
            <a:ext cx="3888648" cy="3453253"/>
          </a:xfrm>
          <a:prstGeom prst="rect">
            <a:avLst/>
          </a:prstGeom>
          <a:solidFill>
            <a:srgbClr val="FFFF00"/>
          </a:solidFill>
          <a:ln w="9525">
            <a:solidFill>
              <a:schemeClr val="tx1"/>
            </a:solidFill>
          </a:ln>
        </p:spPr>
        <p:txBody>
          <a:bodyPr wrap="square">
            <a:spAutoFit/>
          </a:bodyPr>
          <a:lstStyle/>
          <a:p>
            <a:pPr>
              <a:spcBef>
                <a:spcPct val="50000"/>
              </a:spcBef>
            </a:pPr>
            <a:r>
              <a:rPr lang="zh-CN" altLang="en-US" sz="2400" dirty="0">
                <a:solidFill>
                  <a:srgbClr val="FF0000"/>
                </a:solidFill>
                <a:latin typeface="Verdana" panose="020B0604030504040204" pitchFamily="34" charset="0"/>
                <a:ea typeface="黑体" panose="02010609060101010101" pitchFamily="2" charset="-122"/>
              </a:rPr>
              <a:t>人口、城市多在东部、东南部沿海地区原因：</a:t>
            </a:r>
          </a:p>
          <a:p>
            <a:pPr>
              <a:spcBef>
                <a:spcPct val="50000"/>
              </a:spcBef>
            </a:pPr>
            <a:r>
              <a:rPr lang="en-US" altLang="zh-CN" sz="2400" dirty="0">
                <a:latin typeface="黑体" panose="02010609060101010101" pitchFamily="2" charset="-122"/>
                <a:ea typeface="黑体" panose="02010609060101010101" pitchFamily="2" charset="-122"/>
              </a:rPr>
              <a:t>1</a:t>
            </a:r>
            <a:r>
              <a:rPr lang="zh-CN" altLang="en-US" sz="2400" dirty="0">
                <a:latin typeface="黑体" panose="02010609060101010101" pitchFamily="2" charset="-122"/>
                <a:ea typeface="黑体" panose="02010609060101010101" pitchFamily="2" charset="-122"/>
              </a:rPr>
              <a:t>、殖民者首先到达这里，开发较早</a:t>
            </a:r>
          </a:p>
          <a:p>
            <a:pPr>
              <a:spcBef>
                <a:spcPct val="50000"/>
              </a:spcBef>
            </a:pPr>
            <a:r>
              <a:rPr lang="en-US" altLang="zh-CN" sz="2400" dirty="0">
                <a:latin typeface="黑体" panose="02010609060101010101" pitchFamily="2" charset="-122"/>
                <a:ea typeface="黑体" panose="02010609060101010101" pitchFamily="2" charset="-122"/>
              </a:rPr>
              <a:t>2</a:t>
            </a:r>
            <a:r>
              <a:rPr lang="zh-CN" altLang="en-US" sz="2400" dirty="0">
                <a:latin typeface="黑体" panose="02010609060101010101" pitchFamily="2" charset="-122"/>
                <a:ea typeface="黑体" panose="02010609060101010101" pitchFamily="2" charset="-122"/>
              </a:rPr>
              <a:t>、多良港，海上交通便利</a:t>
            </a:r>
          </a:p>
          <a:p>
            <a:pPr>
              <a:lnSpc>
                <a:spcPct val="130000"/>
              </a:lnSpc>
              <a:spcBef>
                <a:spcPct val="50000"/>
              </a:spcBef>
            </a:pPr>
            <a:r>
              <a:rPr lang="en-US" altLang="zh-CN" sz="2400" dirty="0">
                <a:latin typeface="黑体" panose="02010609060101010101" pitchFamily="2" charset="-122"/>
                <a:ea typeface="黑体" panose="02010609060101010101" pitchFamily="2" charset="-122"/>
              </a:rPr>
              <a:t>3</a:t>
            </a:r>
            <a:r>
              <a:rPr lang="zh-CN" altLang="en-US" sz="2400" dirty="0">
                <a:latin typeface="黑体" panose="02010609060101010101" pitchFamily="2" charset="-122"/>
                <a:ea typeface="黑体" panose="02010609060101010101" pitchFamily="2" charset="-122"/>
              </a:rPr>
              <a:t>、气候比较温和湿润</a:t>
            </a:r>
          </a:p>
          <a:p>
            <a:pPr>
              <a:lnSpc>
                <a:spcPct val="130000"/>
              </a:lnSpc>
            </a:pPr>
            <a:r>
              <a:rPr lang="en-US" altLang="zh-CN" sz="2400" dirty="0">
                <a:latin typeface="黑体" panose="02010609060101010101" pitchFamily="2" charset="-122"/>
                <a:ea typeface="黑体" panose="02010609060101010101" pitchFamily="2" charset="-122"/>
              </a:rPr>
              <a:t>4</a:t>
            </a:r>
            <a:r>
              <a:rPr lang="zh-CN" altLang="en-US" sz="2400" dirty="0">
                <a:latin typeface="黑体" panose="02010609060101010101" pitchFamily="2" charset="-122"/>
                <a:ea typeface="黑体" panose="02010609060101010101" pitchFamily="2" charset="-122"/>
              </a:rPr>
              <a:t>、经济较发达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6" name="Rectangle 7"/>
          <p:cNvSpPr/>
          <p:nvPr/>
        </p:nvSpPr>
        <p:spPr>
          <a:xfrm>
            <a:off x="-87086" y="181317"/>
            <a:ext cx="5748338" cy="540544"/>
          </a:xfrm>
          <a:prstGeom prst="rect">
            <a:avLst/>
          </a:prstGeom>
          <a:noFill/>
          <a:ln w="9525">
            <a:noFill/>
          </a:ln>
        </p:spPr>
        <p:txBody>
          <a:bodyPr wrap="none" anchor="ctr"/>
          <a:lstStyle/>
          <a:p>
            <a:r>
              <a:rPr lang="zh-CN" altLang="en-US" sz="3300" b="1" dirty="0" smtClean="0">
                <a:latin typeface="黑体" panose="02010609060101010101" pitchFamily="2" charset="-122"/>
                <a:ea typeface="黑体" panose="02010609060101010101" pitchFamily="2" charset="-122"/>
                <a:cs typeface="黑体" panose="02010609060101010101" pitchFamily="2" charset="-122"/>
              </a:rPr>
              <a:t>（</a:t>
            </a:r>
            <a:r>
              <a:rPr lang="en-US" altLang="zh-CN" sz="3300" b="1" dirty="0" smtClean="0">
                <a:latin typeface="黑体" panose="02010609060101010101" pitchFamily="2" charset="-122"/>
                <a:ea typeface="黑体" panose="02010609060101010101" pitchFamily="2" charset="-122"/>
                <a:cs typeface="黑体" panose="02010609060101010101" pitchFamily="2" charset="-122"/>
              </a:rPr>
              <a:t>2</a:t>
            </a:r>
            <a:r>
              <a:rPr lang="zh-CN" altLang="en-US" sz="3300" b="1" dirty="0" smtClean="0">
                <a:latin typeface="黑体" panose="02010609060101010101" pitchFamily="2" charset="-122"/>
                <a:ea typeface="黑体" panose="02010609060101010101" pitchFamily="2" charset="-122"/>
                <a:cs typeface="黑体" panose="02010609060101010101" pitchFamily="2" charset="-122"/>
              </a:rPr>
              <a:t>）巴西</a:t>
            </a:r>
            <a:r>
              <a:rPr lang="zh-CN" altLang="en-US" sz="3300" b="1" dirty="0">
                <a:latin typeface="黑体" panose="02010609060101010101" pitchFamily="2" charset="-122"/>
                <a:ea typeface="黑体" panose="02010609060101010101" pitchFamily="2" charset="-122"/>
                <a:cs typeface="黑体" panose="02010609060101010101" pitchFamily="2" charset="-122"/>
              </a:rPr>
              <a:t>的主要城市</a:t>
            </a:r>
          </a:p>
        </p:txBody>
      </p:sp>
      <p:pic>
        <p:nvPicPr>
          <p:cNvPr id="2097286" name="图片 59394" descr="9"/>
          <p:cNvPicPr>
            <a:picLocks noChangeAspect="1"/>
          </p:cNvPicPr>
          <p:nvPr/>
        </p:nvPicPr>
        <p:blipFill>
          <a:blip r:embed="rId2"/>
          <a:srcRect l="2381" t="1535" r="2381" b="1842"/>
          <a:stretch>
            <a:fillRect/>
          </a:stretch>
        </p:blipFill>
        <p:spPr>
          <a:xfrm>
            <a:off x="4858702" y="1365170"/>
            <a:ext cx="4285298" cy="4791551"/>
          </a:xfrm>
          <a:prstGeom prst="rect">
            <a:avLst/>
          </a:prstGeom>
          <a:noFill/>
          <a:ln w="9525">
            <a:solidFill>
              <a:schemeClr val="tx1"/>
            </a:solidFill>
          </a:ln>
        </p:spPr>
      </p:pic>
      <p:sp>
        <p:nvSpPr>
          <p:cNvPr id="1049177" name="文本框 59395"/>
          <p:cNvSpPr txBox="1"/>
          <p:nvPr/>
        </p:nvSpPr>
        <p:spPr>
          <a:xfrm>
            <a:off x="116443" y="1878723"/>
            <a:ext cx="4576286" cy="1061829"/>
          </a:xfrm>
          <a:prstGeom prst="rect">
            <a:avLst/>
          </a:prstGeom>
          <a:noFill/>
          <a:ln w="9525">
            <a:noFill/>
          </a:ln>
        </p:spPr>
        <p:txBody>
          <a:bodyPr wrap="square" anchor="ctr">
            <a:spAutoFit/>
          </a:bodyPr>
          <a:lstStyle/>
          <a:p>
            <a:pPr algn="l">
              <a:buClrTx/>
              <a:buSzTx/>
              <a:buFontTx/>
            </a:pPr>
            <a:r>
              <a:rPr lang="zh-CN" altLang="en-US" sz="2100" b="1" u="sng" dirty="0">
                <a:solidFill>
                  <a:srgbClr val="FF0000"/>
                </a:solidFill>
                <a:latin typeface="Times New Roman" panose="02020603050405020304" charset="0"/>
                <a:ea typeface="黑体" panose="02010609060101010101" pitchFamily="2" charset="-122"/>
              </a:rPr>
              <a:t>巴西利亚</a:t>
            </a:r>
            <a:r>
              <a:rPr lang="zh-CN" altLang="en-US" sz="2100" b="1" dirty="0">
                <a:solidFill>
                  <a:srgbClr val="0000CC"/>
                </a:solidFill>
                <a:latin typeface="Times New Roman" panose="02020603050405020304" charset="0"/>
                <a:ea typeface="黑体" panose="02010609060101010101" pitchFamily="2" charset="-122"/>
              </a:rPr>
              <a:t>：首都，位于巴西高原，</a:t>
            </a:r>
            <a:r>
              <a:rPr lang="zh-CN" altLang="en-US" sz="2100" b="1" dirty="0">
                <a:solidFill>
                  <a:srgbClr val="0000CC"/>
                </a:solidFill>
                <a:latin typeface="Times New Roman" panose="02020603050405020304" charset="0"/>
                <a:ea typeface="黑体" panose="02010609060101010101" pitchFamily="2" charset="-122"/>
                <a:sym typeface="+mn-ea"/>
              </a:rPr>
              <a:t>全国政治中心（与经济分开的典型城市之一）。</a:t>
            </a:r>
            <a:endParaRPr lang="zh-CN" altLang="en-US" sz="2100" b="1" dirty="0">
              <a:solidFill>
                <a:srgbClr val="0000CC"/>
              </a:solidFill>
              <a:latin typeface="Times New Roman" panose="02020603050405020304" charset="0"/>
              <a:ea typeface="黑体" panose="02010609060101010101" pitchFamily="2" charset="-122"/>
            </a:endParaRPr>
          </a:p>
        </p:txBody>
      </p:sp>
      <p:sp>
        <p:nvSpPr>
          <p:cNvPr id="1049178" name="文本框 59397"/>
          <p:cNvSpPr txBox="1"/>
          <p:nvPr/>
        </p:nvSpPr>
        <p:spPr>
          <a:xfrm>
            <a:off x="159067" y="4305160"/>
            <a:ext cx="4491038" cy="1061829"/>
          </a:xfrm>
          <a:prstGeom prst="rect">
            <a:avLst/>
          </a:prstGeom>
          <a:noFill/>
          <a:ln w="9525">
            <a:noFill/>
          </a:ln>
        </p:spPr>
        <p:txBody>
          <a:bodyPr wrap="square" anchor="ctr">
            <a:spAutoFit/>
          </a:bodyPr>
          <a:lstStyle/>
          <a:p>
            <a:r>
              <a:rPr lang="zh-CN" altLang="en-US" sz="2100" b="1" u="sng" dirty="0">
                <a:solidFill>
                  <a:srgbClr val="FF0000"/>
                </a:solidFill>
                <a:latin typeface="黑体" panose="02010609060101010101" pitchFamily="2" charset="-122"/>
                <a:ea typeface="黑体" panose="02010609060101010101" pitchFamily="2" charset="-122"/>
              </a:rPr>
              <a:t>里约热内卢</a:t>
            </a:r>
            <a:r>
              <a:rPr lang="zh-CN" altLang="en-US" sz="2100" b="1" dirty="0">
                <a:solidFill>
                  <a:srgbClr val="0000CC"/>
                </a:solidFill>
                <a:latin typeface="黑体" panose="02010609060101010101" pitchFamily="2" charset="-122"/>
                <a:ea typeface="黑体" panose="02010609060101010101" pitchFamily="2" charset="-122"/>
              </a:rPr>
              <a:t>：巴西原来首都，巴西著名旅游城市。是第二大城市和最大的港口，被称为“上帝之城”</a:t>
            </a:r>
          </a:p>
        </p:txBody>
      </p:sp>
      <p:sp>
        <p:nvSpPr>
          <p:cNvPr id="1049180" name="文本框 1"/>
          <p:cNvSpPr txBox="1"/>
          <p:nvPr/>
        </p:nvSpPr>
        <p:spPr>
          <a:xfrm>
            <a:off x="159067" y="3197924"/>
            <a:ext cx="4491038" cy="723275"/>
          </a:xfrm>
          <a:prstGeom prst="rect">
            <a:avLst/>
          </a:prstGeom>
          <a:noFill/>
          <a:ln w="9525">
            <a:noFill/>
          </a:ln>
        </p:spPr>
        <p:txBody>
          <a:bodyPr wrap="square" anchor="ctr">
            <a:spAutoFit/>
          </a:bodyPr>
          <a:lstStyle/>
          <a:p>
            <a:r>
              <a:rPr lang="zh-CN" altLang="en-US" sz="2100" b="1" u="sng" dirty="0">
                <a:solidFill>
                  <a:srgbClr val="FF0000"/>
                </a:solidFill>
                <a:latin typeface="Times New Roman" panose="02020603050405020304" charset="0"/>
                <a:ea typeface="黑体" panose="02010609060101010101" pitchFamily="2" charset="-122"/>
              </a:rPr>
              <a:t>圣保罗</a:t>
            </a:r>
            <a:r>
              <a:rPr lang="zh-CN" altLang="en-US" sz="2100" b="1" dirty="0">
                <a:solidFill>
                  <a:srgbClr val="0000CC"/>
                </a:solidFill>
                <a:latin typeface="Times New Roman" panose="02020603050405020304" charset="0"/>
                <a:ea typeface="黑体" panose="02010609060101010101" pitchFamily="2" charset="-122"/>
              </a:rPr>
              <a:t>：巴西工业和商业中心</a:t>
            </a:r>
            <a:r>
              <a:rPr lang="zh-CN" altLang="en-US" sz="2100" b="1" dirty="0" smtClean="0">
                <a:solidFill>
                  <a:srgbClr val="0000CC"/>
                </a:solidFill>
                <a:latin typeface="Times New Roman" panose="02020603050405020304" charset="0"/>
                <a:ea typeface="黑体" panose="02010609060101010101" pitchFamily="2" charset="-122"/>
              </a:rPr>
              <a:t>，</a:t>
            </a:r>
            <a:r>
              <a:rPr lang="zh-CN" altLang="zh-CN" sz="2000" b="1" u="sng" dirty="0">
                <a:latin typeface="楷体" panose="02010609060101010101" charset="-122"/>
                <a:ea typeface="楷体" panose="02010609060101010101" charset="-122"/>
                <a:cs typeface="楷体" panose="02010609060101010101" charset="-122"/>
                <a:sym typeface="+mn-ea"/>
              </a:rPr>
              <a:t>第一大城市（</a:t>
            </a:r>
            <a:r>
              <a:rPr lang="en-US" altLang="zh-CN" sz="2000" b="1" u="sng" dirty="0">
                <a:latin typeface="楷体" panose="02010609060101010101" charset="-122"/>
                <a:ea typeface="楷体" panose="02010609060101010101" charset="-122"/>
                <a:cs typeface="楷体" panose="02010609060101010101" charset="-122"/>
                <a:sym typeface="+mn-ea"/>
              </a:rPr>
              <a:t>1300</a:t>
            </a:r>
            <a:r>
              <a:rPr lang="zh-CN" altLang="en-US" sz="2000" b="1" u="sng" dirty="0">
                <a:latin typeface="楷体" panose="02010609060101010101" charset="-122"/>
                <a:ea typeface="楷体" panose="02010609060101010101" charset="-122"/>
                <a:cs typeface="楷体" panose="02010609060101010101" charset="-122"/>
                <a:sym typeface="+mn-ea"/>
              </a:rPr>
              <a:t>万</a:t>
            </a:r>
            <a:r>
              <a:rPr lang="zh-CN" altLang="zh-CN" sz="2000" b="1" dirty="0">
                <a:latin typeface="楷体" panose="02010609060101010101" charset="-122"/>
                <a:ea typeface="楷体" panose="02010609060101010101" charset="-122"/>
                <a:cs typeface="楷体" panose="02010609060101010101" charset="-122"/>
                <a:sym typeface="+mn-ea"/>
              </a:rPr>
              <a:t>）</a:t>
            </a:r>
            <a:endParaRPr lang="zh-CN" altLang="en-US" sz="2100" b="1" dirty="0">
              <a:solidFill>
                <a:srgbClr val="0000CC"/>
              </a:solidFill>
              <a:latin typeface="Times New Roman" panose="02020603050405020304" charset="0"/>
              <a:ea typeface="黑体" panose="02010609060101010101" pitchFamily="2" charset="-122"/>
            </a:endParaRPr>
          </a:p>
        </p:txBody>
      </p:sp>
      <p:sp>
        <p:nvSpPr>
          <p:cNvPr id="2" name="矩形 1"/>
          <p:cNvSpPr/>
          <p:nvPr/>
        </p:nvSpPr>
        <p:spPr>
          <a:xfrm>
            <a:off x="370396" y="709284"/>
            <a:ext cx="7398179" cy="573042"/>
          </a:xfrm>
          <a:prstGeom prst="rect">
            <a:avLst/>
          </a:prstGeom>
        </p:spPr>
        <p:txBody>
          <a:bodyPr wrap="none">
            <a:spAutoFit/>
          </a:bodyPr>
          <a:lstStyle/>
          <a:p>
            <a:pPr>
              <a:lnSpc>
                <a:spcPct val="130000"/>
              </a:lnSpc>
            </a:pPr>
            <a:r>
              <a:rPr lang="zh-CN" altLang="en-US" sz="2800" b="1" dirty="0">
                <a:latin typeface="楷体" panose="02010609060101010101" charset="-122"/>
                <a:ea typeface="楷体" panose="02010609060101010101" charset="-122"/>
                <a:cs typeface="楷体" panose="02010609060101010101" charset="-122"/>
              </a:rPr>
              <a:t>巴西城市化水平很高，</a:t>
            </a:r>
            <a:r>
              <a:rPr lang="zh-CN" altLang="en-US" sz="2800" b="1" dirty="0">
                <a:solidFill>
                  <a:srgbClr val="FF0000"/>
                </a:solidFill>
                <a:latin typeface="楷体" panose="02010609060101010101" charset="-122"/>
                <a:ea typeface="楷体" panose="02010609060101010101" charset="-122"/>
                <a:cs typeface="楷体" panose="02010609060101010101" charset="-122"/>
              </a:rPr>
              <a:t>虚假城市化现</a:t>
            </a:r>
            <a:r>
              <a:rPr lang="zh-CN" altLang="en-US" sz="2800" b="1" dirty="0">
                <a:latin typeface="楷体" panose="02010609060101010101" charset="-122"/>
                <a:ea typeface="楷体" panose="02010609060101010101" charset="-122"/>
                <a:cs typeface="楷体" panose="02010609060101010101" charset="-122"/>
              </a:rPr>
              <a:t>象明显。</a:t>
            </a:r>
            <a:endParaRPr lang="zh-CN" altLang="zh-CN" sz="3200" b="1" dirty="0">
              <a:solidFill>
                <a:srgbClr val="0221DE"/>
              </a:solidFill>
              <a:latin typeface="楷体" panose="02010609060101010101" charset="-122"/>
              <a:ea typeface="楷体" panose="02010609060101010101" charset="-122"/>
              <a:cs typeface="楷体" panose="02010609060101010101" charset="-122"/>
              <a:sym typeface="+mn-ea"/>
            </a:endParaRPr>
          </a:p>
        </p:txBody>
      </p:sp>
    </p:spTree>
    <p:extLst>
      <p:ext uri="{BB962C8B-B14F-4D97-AF65-F5344CB8AC3E}">
        <p14:creationId xmlns:p14="http://schemas.microsoft.com/office/powerpoint/2010/main" val="28346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097286"/>
                                        </p:tgtEl>
                                        <p:attrNameLst>
                                          <p:attrName>style.visibility</p:attrName>
                                        </p:attrNameLst>
                                      </p:cBhvr>
                                      <p:to>
                                        <p:strVal val="visible"/>
                                      </p:to>
                                    </p:set>
                                    <p:animEffect transition="in" filter="diamond(in)">
                                      <p:cBhvr>
                                        <p:cTn id="7" dur="1000"/>
                                        <p:tgtEl>
                                          <p:spTgt spid="209728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49177"/>
                                        </p:tgtEl>
                                        <p:attrNameLst>
                                          <p:attrName>style.visibility</p:attrName>
                                        </p:attrNameLst>
                                      </p:cBhvr>
                                      <p:to>
                                        <p:strVal val="visible"/>
                                      </p:to>
                                    </p:set>
                                    <p:animEffect transition="in" filter="box(in)">
                                      <p:cBhvr>
                                        <p:cTn id="12" dur="500"/>
                                        <p:tgtEl>
                                          <p:spTgt spid="1049177"/>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049180"/>
                                        </p:tgtEl>
                                        <p:attrNameLst>
                                          <p:attrName>style.visibility</p:attrName>
                                        </p:attrNameLst>
                                      </p:cBhvr>
                                      <p:to>
                                        <p:strVal val="visible"/>
                                      </p:to>
                                    </p:set>
                                    <p:anim calcmode="lin" valueType="num">
                                      <p:cBhvr>
                                        <p:cTn id="17" dur="1000" fill="hold"/>
                                        <p:tgtEl>
                                          <p:spTgt spid="1049180"/>
                                        </p:tgtEl>
                                        <p:attrNameLst>
                                          <p:attrName>ppt_x</p:attrName>
                                        </p:attrNameLst>
                                      </p:cBhvr>
                                      <p:tavLst>
                                        <p:tav tm="0">
                                          <p:val>
                                            <p:strVal val="#ppt_x-.2"/>
                                          </p:val>
                                        </p:tav>
                                        <p:tav tm="100000">
                                          <p:val>
                                            <p:strVal val="#ppt_x"/>
                                          </p:val>
                                        </p:tav>
                                      </p:tavLst>
                                    </p:anim>
                                    <p:anim calcmode="lin" valueType="num">
                                      <p:cBhvr>
                                        <p:cTn id="18" dur="1000" fill="hold"/>
                                        <p:tgtEl>
                                          <p:spTgt spid="1049180"/>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049180"/>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049178"/>
                                        </p:tgtEl>
                                        <p:attrNameLst>
                                          <p:attrName>style.visibility</p:attrName>
                                        </p:attrNameLst>
                                      </p:cBhvr>
                                      <p:to>
                                        <p:strVal val="visible"/>
                                      </p:to>
                                    </p:set>
                                    <p:animEffect transition="in" filter="box(in)">
                                      <p:cBhvr>
                                        <p:cTn id="24" dur="500"/>
                                        <p:tgtEl>
                                          <p:spTgt spid="1049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77" grpId="0" bldLvl="0"/>
      <p:bldP spid="1049178" grpId="0" bldLvl="0"/>
      <p:bldP spid="1049180" grpId="0" bldLvl="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60" y="924878"/>
            <a:ext cx="9177814" cy="1200329"/>
          </a:xfrm>
          <a:prstGeom prst="rect">
            <a:avLst/>
          </a:prstGeom>
          <a:noFill/>
        </p:spPr>
        <p:txBody>
          <a:bodyPr wrap="square" rtlCol="0">
            <a:spAutoFit/>
          </a:bodyPr>
          <a:lstStyle/>
          <a:p>
            <a:r>
              <a:rPr lang="en-US" sz="2400" b="1">
                <a:latin typeface="华文楷体" pitchFamily="2" charset="-122"/>
                <a:ea typeface="华文楷体" pitchFamily="2" charset="-122"/>
                <a:sym typeface="+mn-ea"/>
              </a:rPr>
              <a:t>         1956</a:t>
            </a:r>
            <a:r>
              <a:rPr lang="zh-CN" altLang="en-US" sz="2400" b="1">
                <a:latin typeface="华文楷体" pitchFamily="2" charset="-122"/>
                <a:ea typeface="华文楷体" pitchFamily="2" charset="-122"/>
                <a:sym typeface="+mn-ea"/>
              </a:rPr>
              <a:t>年，巴西政府在中西部戈亚斯州的一片荒原上选中了新都的地址，决定把首都从南部滨海的繁华城市里约热内卢迁往这里，定名为巴西利亚，</a:t>
            </a:r>
            <a:r>
              <a:rPr lang="en-US" sz="2400" b="1">
                <a:latin typeface="华文楷体" pitchFamily="2" charset="-122"/>
                <a:ea typeface="华文楷体" pitchFamily="2" charset="-122"/>
                <a:sym typeface="+mn-ea"/>
              </a:rPr>
              <a:t>1960</a:t>
            </a:r>
            <a:r>
              <a:rPr lang="zh-CN" altLang="en-US" sz="2400" b="1">
                <a:latin typeface="华文楷体" pitchFamily="2" charset="-122"/>
                <a:ea typeface="华文楷体" pitchFamily="2" charset="-122"/>
                <a:sym typeface="+mn-ea"/>
              </a:rPr>
              <a:t>年完成迁都工作。</a:t>
            </a:r>
          </a:p>
        </p:txBody>
      </p:sp>
      <p:pic>
        <p:nvPicPr>
          <p:cNvPr id="33796" name="Picture 4" descr="http://p1.so.qhmsg.com/t015e57717a803c4135.jpg"/>
          <p:cNvPicPr>
            <a:picLocks noChangeAspect="1" noChangeArrowheads="1"/>
          </p:cNvPicPr>
          <p:nvPr/>
        </p:nvPicPr>
        <p:blipFill>
          <a:blip r:embed="rId2"/>
          <a:stretch>
            <a:fillRect/>
          </a:stretch>
        </p:blipFill>
        <p:spPr bwMode="auto">
          <a:xfrm>
            <a:off x="1" y="2105025"/>
            <a:ext cx="9144476" cy="3895725"/>
          </a:xfrm>
          <a:prstGeom prst="rect">
            <a:avLst/>
          </a:prstGeom>
          <a:noFill/>
        </p:spPr>
      </p:pic>
      <p:pic>
        <p:nvPicPr>
          <p:cNvPr id="33794" name="Picture 2" descr="http://p2.so.qhmsg.com/t01332e6cfcdbd0c38e.jpg"/>
          <p:cNvPicPr>
            <a:picLocks noChangeAspect="1" noChangeArrowheads="1"/>
          </p:cNvPicPr>
          <p:nvPr/>
        </p:nvPicPr>
        <p:blipFill>
          <a:blip r:embed="rId3"/>
          <a:stretch>
            <a:fillRect/>
          </a:stretch>
        </p:blipFill>
        <p:spPr bwMode="auto">
          <a:xfrm>
            <a:off x="0" y="2116455"/>
            <a:ext cx="9144000" cy="3883819"/>
          </a:xfrm>
          <a:prstGeom prst="rect">
            <a:avLst/>
          </a:prstGeom>
          <a:noFill/>
        </p:spPr>
      </p:pic>
      <p:pic>
        <p:nvPicPr>
          <p:cNvPr id="70658" name="Picture 2" descr="https://goss.veer.com/creative/vcg/veer/800water/veer-149212756.jpg"/>
          <p:cNvPicPr>
            <a:picLocks noChangeAspect="1" noChangeArrowheads="1"/>
          </p:cNvPicPr>
          <p:nvPr/>
        </p:nvPicPr>
        <p:blipFill>
          <a:blip r:embed="rId4"/>
          <a:stretch>
            <a:fillRect/>
          </a:stretch>
        </p:blipFill>
        <p:spPr bwMode="auto">
          <a:xfrm>
            <a:off x="0" y="2101215"/>
            <a:ext cx="9144000" cy="3899535"/>
          </a:xfrm>
          <a:prstGeom prst="rect">
            <a:avLst/>
          </a:prstGeom>
          <a:noFill/>
        </p:spPr>
      </p:pic>
    </p:spTree>
    <p:extLst>
      <p:ext uri="{BB962C8B-B14F-4D97-AF65-F5344CB8AC3E}">
        <p14:creationId xmlns:p14="http://schemas.microsoft.com/office/powerpoint/2010/main" val="24143922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box(in)">
                                      <p:cBhvr>
                                        <p:cTn id="7" dur="500"/>
                                        <p:tgtEl>
                                          <p:spTgt spid="3379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3794"/>
                                        </p:tgtEl>
                                        <p:attrNameLst>
                                          <p:attrName>style.visibility</p:attrName>
                                        </p:attrNameLst>
                                      </p:cBhvr>
                                      <p:to>
                                        <p:strVal val="visible"/>
                                      </p:to>
                                    </p:set>
                                    <p:animEffect transition="in" filter="box(in)">
                                      <p:cBhvr>
                                        <p:cTn id="12" dur="500"/>
                                        <p:tgtEl>
                                          <p:spTgt spid="33794"/>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0658"/>
                                        </p:tgtEl>
                                        <p:attrNameLst>
                                          <p:attrName>style.visibility</p:attrName>
                                        </p:attrNameLst>
                                      </p:cBhvr>
                                      <p:to>
                                        <p:strVal val="visible"/>
                                      </p:to>
                                    </p:set>
                                    <p:animEffect transition="in" filter="blinds(vertical)">
                                      <p:cBhvr>
                                        <p:cTn id="17" dur="500"/>
                                        <p:tgtEl>
                                          <p:spTgt spid="70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巴西基督山_副本"/>
          <p:cNvPicPr>
            <a:picLocks noChangeAspect="1"/>
          </p:cNvPicPr>
          <p:nvPr/>
        </p:nvPicPr>
        <p:blipFill>
          <a:blip r:embed="rId2"/>
          <a:stretch>
            <a:fillRect/>
          </a:stretch>
        </p:blipFill>
        <p:spPr>
          <a:xfrm>
            <a:off x="164272" y="49416"/>
            <a:ext cx="4154805" cy="3009900"/>
          </a:xfrm>
          <a:prstGeom prst="rect">
            <a:avLst/>
          </a:prstGeom>
          <a:ln>
            <a:solidFill>
              <a:schemeClr val="tx1">
                <a:lumMod val="95000"/>
                <a:lumOff val="5000"/>
              </a:schemeClr>
            </a:solidFill>
          </a:ln>
        </p:spPr>
      </p:pic>
      <p:pic>
        <p:nvPicPr>
          <p:cNvPr id="10" name="图片 9" descr="timg_副本"/>
          <p:cNvPicPr>
            <a:picLocks noChangeAspect="1"/>
          </p:cNvPicPr>
          <p:nvPr/>
        </p:nvPicPr>
        <p:blipFill>
          <a:blip r:embed="rId3"/>
          <a:stretch>
            <a:fillRect/>
          </a:stretch>
        </p:blipFill>
        <p:spPr>
          <a:xfrm>
            <a:off x="5067319" y="83160"/>
            <a:ext cx="4054093" cy="2937839"/>
          </a:xfrm>
          <a:prstGeom prst="rect">
            <a:avLst/>
          </a:prstGeom>
          <a:ln>
            <a:solidFill>
              <a:schemeClr val="tx1">
                <a:lumMod val="95000"/>
                <a:lumOff val="5000"/>
              </a:schemeClr>
            </a:solidFill>
          </a:ln>
        </p:spPr>
      </p:pic>
      <p:sp>
        <p:nvSpPr>
          <p:cNvPr id="1049181" name="Rectangle 3"/>
          <p:cNvSpPr>
            <a:spLocks noGrp="1"/>
          </p:cNvSpPr>
          <p:nvPr>
            <p:ph idx="1"/>
          </p:nvPr>
        </p:nvSpPr>
        <p:spPr>
          <a:xfrm>
            <a:off x="164272" y="3313104"/>
            <a:ext cx="9144000" cy="2530316"/>
          </a:xfrm>
        </p:spPr>
        <p:txBody>
          <a:bodyPr vert="horz" wrap="square" lIns="68580" tIns="34290" rIns="68580" bIns="34290" rtlCol="0" anchor="t">
            <a:noAutofit/>
          </a:bodyPr>
          <a:lstStyle/>
          <a:p>
            <a:pPr eaLnBrk="1" hangingPunct="1">
              <a:lnSpc>
                <a:spcPct val="100000"/>
              </a:lnSpc>
              <a:buNone/>
            </a:pPr>
            <a:endParaRPr lang="en-US" altLang="zh-CN" sz="2400" b="1" dirty="0">
              <a:solidFill>
                <a:srgbClr val="FFCCFF"/>
              </a:solidFill>
              <a:latin typeface="黑体" panose="02010609060101010101" pitchFamily="2" charset="-122"/>
              <a:ea typeface="黑体" panose="02010609060101010101" pitchFamily="2" charset="-122"/>
              <a:cs typeface="黑体" panose="02010609060101010101" pitchFamily="2" charset="-122"/>
            </a:endParaRPr>
          </a:p>
          <a:p>
            <a:pPr eaLnBrk="1" hangingPunct="1">
              <a:lnSpc>
                <a:spcPct val="100000"/>
              </a:lnSpc>
              <a:buNone/>
            </a:pPr>
            <a:r>
              <a:rPr lang="zh-CN" altLang="en-US" sz="2400" b="1" dirty="0" smtClean="0">
                <a:solidFill>
                  <a:srgbClr val="0033CC"/>
                </a:solidFill>
                <a:latin typeface="黑体" panose="02010609060101010101" pitchFamily="2" charset="-122"/>
                <a:ea typeface="黑体" panose="02010609060101010101" pitchFamily="2" charset="-122"/>
                <a:cs typeface="黑体" panose="02010609060101010101" pitchFamily="2" charset="-122"/>
              </a:rPr>
              <a:t>迁都巴西利亚的原因：</a:t>
            </a:r>
            <a:endParaRPr lang="en-US" altLang="zh-CN" sz="2400" b="1" dirty="0" smtClean="0">
              <a:solidFill>
                <a:srgbClr val="0033CC"/>
              </a:solidFill>
              <a:latin typeface="黑体" panose="02010609060101010101" pitchFamily="2" charset="-122"/>
              <a:ea typeface="黑体" panose="02010609060101010101" pitchFamily="2" charset="-122"/>
              <a:cs typeface="黑体" panose="02010609060101010101" pitchFamily="2" charset="-122"/>
            </a:endParaRPr>
          </a:p>
          <a:p>
            <a:pPr marL="0" indent="-457200" eaLnBrk="1" hangingPunct="1">
              <a:lnSpc>
                <a:spcPct val="100000"/>
              </a:lnSpc>
              <a:spcBef>
                <a:spcPts val="0"/>
              </a:spcBef>
              <a:buFont typeface="+mj-ea"/>
              <a:buAutoNum type="circleNumDbPlain"/>
            </a:pPr>
            <a:r>
              <a:rPr lang="zh-CN" altLang="en-US" sz="2400" b="1" dirty="0" smtClean="0">
                <a:solidFill>
                  <a:srgbClr val="0221DE"/>
                </a:solidFill>
                <a:latin typeface="楷体" panose="02010609060101010101" pitchFamily="49" charset="-122"/>
                <a:ea typeface="楷体" panose="02010609060101010101" pitchFamily="49" charset="-122"/>
                <a:cs typeface="黑体" panose="02010609060101010101" pitchFamily="2" charset="-122"/>
              </a:rPr>
              <a:t>环境</a:t>
            </a:r>
            <a:r>
              <a:rPr lang="zh-CN" altLang="en-US" sz="2400" b="1" dirty="0">
                <a:solidFill>
                  <a:srgbClr val="0221DE"/>
                </a:solidFill>
                <a:latin typeface="楷体" panose="02010609060101010101" pitchFamily="49" charset="-122"/>
                <a:ea typeface="楷体" panose="02010609060101010101" pitchFamily="49" charset="-122"/>
                <a:cs typeface="黑体" panose="02010609060101010101" pitchFamily="2" charset="-122"/>
              </a:rPr>
              <a:t>优美，气候凉爽</a:t>
            </a:r>
            <a:r>
              <a:rPr lang="en-US" altLang="zh-CN" sz="2400" b="1" dirty="0">
                <a:solidFill>
                  <a:srgbClr val="0221DE"/>
                </a:solidFill>
                <a:latin typeface="楷体" panose="02010609060101010101" pitchFamily="49" charset="-122"/>
                <a:ea typeface="楷体" panose="02010609060101010101" pitchFamily="49" charset="-122"/>
                <a:cs typeface="黑体" panose="02010609060101010101" pitchFamily="2" charset="-122"/>
              </a:rPr>
              <a:t>(</a:t>
            </a:r>
            <a:r>
              <a:rPr lang="zh-CN" altLang="en-US" sz="2400" b="1" dirty="0">
                <a:solidFill>
                  <a:srgbClr val="0221DE"/>
                </a:solidFill>
                <a:latin typeface="楷体" panose="02010609060101010101" pitchFamily="49" charset="-122"/>
                <a:ea typeface="楷体" panose="02010609060101010101" pitchFamily="49" charset="-122"/>
                <a:cs typeface="黑体" panose="02010609060101010101" pitchFamily="2" charset="-122"/>
              </a:rPr>
              <a:t>海拔</a:t>
            </a:r>
            <a:r>
              <a:rPr lang="en-US" altLang="zh-CN" sz="2400" b="1" dirty="0">
                <a:solidFill>
                  <a:srgbClr val="0221DE"/>
                </a:solidFill>
                <a:latin typeface="楷体" panose="02010609060101010101" pitchFamily="49" charset="-122"/>
                <a:ea typeface="楷体" panose="02010609060101010101" pitchFamily="49" charset="-122"/>
                <a:cs typeface="黑体" panose="02010609060101010101" pitchFamily="2" charset="-122"/>
              </a:rPr>
              <a:t>1000</a:t>
            </a:r>
            <a:r>
              <a:rPr lang="zh-CN" altLang="en-US" sz="2400" b="1" dirty="0">
                <a:solidFill>
                  <a:srgbClr val="0221DE"/>
                </a:solidFill>
                <a:latin typeface="楷体" panose="02010609060101010101" pitchFamily="49" charset="-122"/>
                <a:ea typeface="楷体" panose="02010609060101010101" pitchFamily="49" charset="-122"/>
                <a:cs typeface="黑体" panose="02010609060101010101" pitchFamily="2" charset="-122"/>
              </a:rPr>
              <a:t>米，四季如春）</a:t>
            </a:r>
            <a:endParaRPr lang="en-US" altLang="zh-CN" sz="2400" b="1" dirty="0">
              <a:solidFill>
                <a:srgbClr val="0221DE"/>
              </a:solidFill>
              <a:latin typeface="楷体" panose="02010609060101010101" pitchFamily="49" charset="-122"/>
              <a:ea typeface="楷体" panose="02010609060101010101" pitchFamily="49" charset="-122"/>
              <a:cs typeface="黑体" panose="02010609060101010101" pitchFamily="2" charset="-122"/>
            </a:endParaRPr>
          </a:p>
          <a:p>
            <a:pPr marL="0" indent="-457200">
              <a:lnSpc>
                <a:spcPct val="100000"/>
              </a:lnSpc>
              <a:spcBef>
                <a:spcPts val="0"/>
              </a:spcBef>
              <a:buFont typeface="+mj-ea"/>
              <a:buAutoNum type="circleNumDbPlain"/>
            </a:pPr>
            <a:r>
              <a:rPr lang="zh-CN" altLang="en-US" sz="2400" b="1" dirty="0">
                <a:solidFill>
                  <a:srgbClr val="0221DE"/>
                </a:solidFill>
                <a:latin typeface="楷体" panose="02010609060101010101" pitchFamily="49" charset="-122"/>
                <a:ea typeface="楷体" panose="02010609060101010101" pitchFamily="49" charset="-122"/>
              </a:rPr>
              <a:t>里约热内卢人口多基础设施不足，分散城市职能，缓解压力</a:t>
            </a:r>
            <a:r>
              <a:rPr lang="zh-CN" altLang="en-US" sz="2400" b="1" dirty="0" smtClean="0">
                <a:solidFill>
                  <a:srgbClr val="0221DE"/>
                </a:solidFill>
                <a:latin typeface="楷体" panose="02010609060101010101" pitchFamily="49" charset="-122"/>
                <a:ea typeface="楷体" panose="02010609060101010101" pitchFamily="49" charset="-122"/>
              </a:rPr>
              <a:t>；</a:t>
            </a:r>
            <a:endParaRPr lang="zh-CN" altLang="en-US" sz="2400" b="1" dirty="0">
              <a:solidFill>
                <a:srgbClr val="0221DE"/>
              </a:solidFill>
              <a:latin typeface="楷体" panose="02010609060101010101" pitchFamily="49" charset="-122"/>
              <a:ea typeface="楷体" panose="02010609060101010101" pitchFamily="49" charset="-122"/>
            </a:endParaRPr>
          </a:p>
          <a:p>
            <a:pPr marL="0" indent="-457200">
              <a:lnSpc>
                <a:spcPct val="100000"/>
              </a:lnSpc>
              <a:spcBef>
                <a:spcPts val="0"/>
              </a:spcBef>
              <a:buFont typeface="+mj-ea"/>
              <a:buAutoNum type="circleNumDbPlain"/>
            </a:pPr>
            <a:r>
              <a:rPr lang="zh-CN" altLang="en-US" sz="2400" b="1" dirty="0">
                <a:solidFill>
                  <a:srgbClr val="0221DE"/>
                </a:solidFill>
                <a:latin typeface="楷体" panose="02010609060101010101" pitchFamily="49" charset="-122"/>
                <a:ea typeface="楷体" panose="02010609060101010101" pitchFamily="49" charset="-122"/>
              </a:rPr>
              <a:t>利于开发亚马孙河流域及内陆高原的资源；</a:t>
            </a:r>
            <a:endParaRPr lang="en-US" altLang="zh-CN" sz="2400" b="1" dirty="0">
              <a:solidFill>
                <a:srgbClr val="0221DE"/>
              </a:solidFill>
              <a:latin typeface="楷体" panose="02010609060101010101" pitchFamily="49" charset="-122"/>
              <a:ea typeface="楷体" panose="02010609060101010101" pitchFamily="49" charset="-122"/>
            </a:endParaRPr>
          </a:p>
          <a:p>
            <a:pPr marL="0" indent="-457200">
              <a:lnSpc>
                <a:spcPct val="100000"/>
              </a:lnSpc>
              <a:spcBef>
                <a:spcPts val="0"/>
              </a:spcBef>
              <a:buFont typeface="+mj-ea"/>
              <a:buAutoNum type="circleNumDbPlain"/>
            </a:pPr>
            <a:r>
              <a:rPr lang="zh-CN" altLang="en-US" sz="2400" b="1" dirty="0" smtClean="0">
                <a:solidFill>
                  <a:srgbClr val="0221DE"/>
                </a:solidFill>
                <a:latin typeface="楷体" panose="02010609060101010101" pitchFamily="49" charset="-122"/>
                <a:ea typeface="楷体" panose="02010609060101010101" pitchFamily="49" charset="-122"/>
              </a:rPr>
              <a:t>平衡</a:t>
            </a:r>
            <a:r>
              <a:rPr lang="zh-CN" altLang="en-US" sz="2400" b="1" dirty="0">
                <a:solidFill>
                  <a:srgbClr val="0221DE"/>
                </a:solidFill>
                <a:latin typeface="楷体" panose="02010609060101010101" pitchFamily="49" charset="-122"/>
                <a:ea typeface="楷体" panose="02010609060101010101" pitchFamily="49" charset="-122"/>
              </a:rPr>
              <a:t>内陆与沿海，振兴西部的需要，国防安全的需要等</a:t>
            </a:r>
            <a:endParaRPr lang="zh-CN" altLang="en-US" sz="2400" b="1" dirty="0">
              <a:solidFill>
                <a:srgbClr val="0221DE"/>
              </a:solidFill>
              <a:latin typeface="楷体" panose="02010609060101010101" pitchFamily="49" charset="-122"/>
              <a:ea typeface="楷体" panose="02010609060101010101" pitchFamily="49" charset="-122"/>
              <a:cs typeface="黑体" panose="02010609060101010101" pitchFamily="2" charset="-122"/>
            </a:endParaRPr>
          </a:p>
        </p:txBody>
      </p:sp>
      <p:sp>
        <p:nvSpPr>
          <p:cNvPr id="1049188" name="Text Box 12"/>
          <p:cNvSpPr txBox="1"/>
          <p:nvPr/>
        </p:nvSpPr>
        <p:spPr>
          <a:xfrm>
            <a:off x="4288522" y="472896"/>
            <a:ext cx="809352" cy="2631490"/>
          </a:xfrm>
          <a:prstGeom prst="rect">
            <a:avLst/>
          </a:prstGeom>
          <a:noFill/>
          <a:ln w="9525">
            <a:noFill/>
          </a:ln>
        </p:spPr>
        <p:txBody>
          <a:bodyPr wrap="square">
            <a:spAutoFit/>
          </a:bodyPr>
          <a:lstStyle/>
          <a:p>
            <a:pPr>
              <a:spcBef>
                <a:spcPct val="50000"/>
              </a:spcBef>
            </a:pPr>
            <a:r>
              <a:rPr lang="zh-CN" altLang="en-US" sz="3300" dirty="0">
                <a:solidFill>
                  <a:srgbClr val="FF0000"/>
                </a:solidFill>
                <a:latin typeface="黑体" panose="02010609060101010101" pitchFamily="2" charset="-122"/>
                <a:ea typeface="黑体" panose="02010609060101010101" pitchFamily="2" charset="-122"/>
              </a:rPr>
              <a:t>首都的变迁</a:t>
            </a:r>
          </a:p>
        </p:txBody>
      </p:sp>
    </p:spTree>
    <p:extLst>
      <p:ext uri="{BB962C8B-B14F-4D97-AF65-F5344CB8AC3E}">
        <p14:creationId xmlns:p14="http://schemas.microsoft.com/office/powerpoint/2010/main" val="169430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1049181">
                                            <p:txEl>
                                              <p:pRg st="1" end="1"/>
                                            </p:txEl>
                                          </p:spTgt>
                                        </p:tgtEl>
                                        <p:attrNameLst>
                                          <p:attrName>style.visibility</p:attrName>
                                        </p:attrNameLst>
                                      </p:cBhvr>
                                      <p:to>
                                        <p:strVal val="visible"/>
                                      </p:to>
                                    </p:set>
                                    <p:anim calcmode="lin" valueType="num">
                                      <p:cBhvr>
                                        <p:cTn id="7" dur="1000" fill="hold"/>
                                        <p:tgtEl>
                                          <p:spTgt spid="1049181">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1049181">
                                            <p:txEl>
                                              <p:pRg st="1" end="1"/>
                                            </p:txEl>
                                          </p:spTgt>
                                        </p:tgtEl>
                                        <p:attrNameLst>
                                          <p:attrName>ppt_y</p:attrName>
                                        </p:attrNameLst>
                                      </p:cBhvr>
                                      <p:tavLst>
                                        <p:tav tm="0">
                                          <p:val>
                                            <p:strVal val="#ppt_y"/>
                                          </p:val>
                                        </p:tav>
                                        <p:tav tm="100000">
                                          <p:val>
                                            <p:strVal val="#ppt_y"/>
                                          </p:val>
                                        </p:tav>
                                      </p:tavLst>
                                    </p:anim>
                                    <p:anim calcmode="lin" valueType="num">
                                      <p:cBhvr>
                                        <p:cTn id="9" dur="1000" fill="hold"/>
                                        <p:tgtEl>
                                          <p:spTgt spid="1049181">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1049181">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104918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049181">
                                            <p:txEl>
                                              <p:pRg st="2" end="2"/>
                                            </p:txEl>
                                          </p:spTgt>
                                        </p:tgtEl>
                                        <p:attrNameLst>
                                          <p:attrName>style.visibility</p:attrName>
                                        </p:attrNameLst>
                                      </p:cBhvr>
                                      <p:to>
                                        <p:strVal val="visible"/>
                                      </p:to>
                                    </p:set>
                                    <p:animEffect transition="in" filter="fade">
                                      <p:cBhvr>
                                        <p:cTn id="16" dur="1000"/>
                                        <p:tgtEl>
                                          <p:spTgt spid="1049181">
                                            <p:txEl>
                                              <p:pRg st="2" end="2"/>
                                            </p:txEl>
                                          </p:spTgt>
                                        </p:tgtEl>
                                      </p:cBhvr>
                                    </p:animEffect>
                                    <p:anim calcmode="lin" valueType="num">
                                      <p:cBhvr>
                                        <p:cTn id="17" dur="1000" fill="hold"/>
                                        <p:tgtEl>
                                          <p:spTgt spid="1049181">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1049181">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049181">
                                            <p:txEl>
                                              <p:pRg st="3" end="3"/>
                                            </p:txEl>
                                          </p:spTgt>
                                        </p:tgtEl>
                                        <p:attrNameLst>
                                          <p:attrName>style.visibility</p:attrName>
                                        </p:attrNameLst>
                                      </p:cBhvr>
                                      <p:to>
                                        <p:strVal val="visible"/>
                                      </p:to>
                                    </p:set>
                                    <p:animEffect transition="in" filter="fade">
                                      <p:cBhvr>
                                        <p:cTn id="21" dur="1000"/>
                                        <p:tgtEl>
                                          <p:spTgt spid="1049181">
                                            <p:txEl>
                                              <p:pRg st="3" end="3"/>
                                            </p:txEl>
                                          </p:spTgt>
                                        </p:tgtEl>
                                      </p:cBhvr>
                                    </p:animEffect>
                                    <p:anim calcmode="lin" valueType="num">
                                      <p:cBhvr>
                                        <p:cTn id="22" dur="1000" fill="hold"/>
                                        <p:tgtEl>
                                          <p:spTgt spid="104918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049181">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049181">
                                            <p:txEl>
                                              <p:pRg st="4" end="4"/>
                                            </p:txEl>
                                          </p:spTgt>
                                        </p:tgtEl>
                                        <p:attrNameLst>
                                          <p:attrName>style.visibility</p:attrName>
                                        </p:attrNameLst>
                                      </p:cBhvr>
                                      <p:to>
                                        <p:strVal val="visible"/>
                                      </p:to>
                                    </p:set>
                                    <p:animEffect transition="in" filter="fade">
                                      <p:cBhvr>
                                        <p:cTn id="26" dur="1000"/>
                                        <p:tgtEl>
                                          <p:spTgt spid="1049181">
                                            <p:txEl>
                                              <p:pRg st="4" end="4"/>
                                            </p:txEl>
                                          </p:spTgt>
                                        </p:tgtEl>
                                      </p:cBhvr>
                                    </p:animEffect>
                                    <p:anim calcmode="lin" valueType="num">
                                      <p:cBhvr>
                                        <p:cTn id="27" dur="1000" fill="hold"/>
                                        <p:tgtEl>
                                          <p:spTgt spid="1049181">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049181">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49181">
                                            <p:txEl>
                                              <p:pRg st="5" end="5"/>
                                            </p:txEl>
                                          </p:spTgt>
                                        </p:tgtEl>
                                        <p:attrNameLst>
                                          <p:attrName>style.visibility</p:attrName>
                                        </p:attrNameLst>
                                      </p:cBhvr>
                                      <p:to>
                                        <p:strVal val="visible"/>
                                      </p:to>
                                    </p:set>
                                    <p:animEffect transition="in" filter="fade">
                                      <p:cBhvr>
                                        <p:cTn id="31" dur="1000"/>
                                        <p:tgtEl>
                                          <p:spTgt spid="1049181">
                                            <p:txEl>
                                              <p:pRg st="5" end="5"/>
                                            </p:txEl>
                                          </p:spTgt>
                                        </p:tgtEl>
                                      </p:cBhvr>
                                    </p:animEffect>
                                    <p:anim calcmode="lin" valueType="num">
                                      <p:cBhvr>
                                        <p:cTn id="32" dur="1000" fill="hold"/>
                                        <p:tgtEl>
                                          <p:spTgt spid="104918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04918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066800" y="6858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dirty="0">
                <a:latin typeface="黑体" panose="02010609060101010101" pitchFamily="49" charset="-122"/>
                <a:ea typeface="黑体" panose="02010609060101010101" pitchFamily="49" charset="-122"/>
              </a:rPr>
              <a:t>航天发射场建设的区位</a:t>
            </a:r>
            <a:r>
              <a:rPr lang="zh-CN" altLang="en-US" sz="2800" b="1" dirty="0" smtClean="0">
                <a:latin typeface="黑体" panose="02010609060101010101" pitchFamily="49" charset="-122"/>
                <a:ea typeface="黑体" panose="02010609060101010101" pitchFamily="49" charset="-122"/>
              </a:rPr>
              <a:t>条件 </a:t>
            </a:r>
            <a:endParaRPr lang="zh-CN" altLang="en-US" sz="2800" b="1" dirty="0">
              <a:latin typeface="黑体" panose="02010609060101010101" pitchFamily="49" charset="-122"/>
              <a:ea typeface="黑体" panose="02010609060101010101" pitchFamily="49" charset="-122"/>
            </a:endParaRPr>
          </a:p>
        </p:txBody>
      </p:sp>
      <p:sp>
        <p:nvSpPr>
          <p:cNvPr id="18435" name="Text Box 3"/>
          <p:cNvSpPr txBox="1">
            <a:spLocks noChangeArrowheads="1"/>
          </p:cNvSpPr>
          <p:nvPr/>
        </p:nvSpPr>
        <p:spPr bwMode="auto">
          <a:xfrm>
            <a:off x="152400" y="1447800"/>
            <a:ext cx="89916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0"/>
              </a:spcBef>
              <a:buFontTx/>
              <a:buNone/>
            </a:pPr>
            <a:r>
              <a:rPr lang="en-US" altLang="zh-CN" sz="2400" b="1">
                <a:solidFill>
                  <a:srgbClr val="0000FF"/>
                </a:solidFill>
                <a:latin typeface="楷体_GB2312" pitchFamily="49" charset="-122"/>
                <a:ea typeface="楷体_GB2312" pitchFamily="49" charset="-122"/>
              </a:rPr>
              <a:t/>
            </a:r>
            <a:br>
              <a:rPr lang="en-US" altLang="zh-CN" sz="2400" b="1">
                <a:solidFill>
                  <a:srgbClr val="0000FF"/>
                </a:solidFill>
                <a:latin typeface="楷体_GB2312" pitchFamily="49" charset="-122"/>
                <a:ea typeface="楷体_GB2312" pitchFamily="49" charset="-122"/>
              </a:rPr>
            </a:br>
            <a:r>
              <a:rPr lang="en-US" altLang="zh-CN" sz="2400" b="1">
                <a:solidFill>
                  <a:srgbClr val="0000FF"/>
                </a:solidFill>
                <a:latin typeface="楷体_GB2312" pitchFamily="49" charset="-122"/>
                <a:ea typeface="楷体_GB2312" pitchFamily="49" charset="-122"/>
              </a:rPr>
              <a:t>①</a:t>
            </a:r>
            <a:r>
              <a:rPr lang="zh-CN" altLang="en-US" sz="2400" b="1">
                <a:solidFill>
                  <a:srgbClr val="0000FF"/>
                </a:solidFill>
                <a:latin typeface="楷体_GB2312" pitchFamily="49" charset="-122"/>
                <a:ea typeface="楷体_GB2312" pitchFamily="49" charset="-122"/>
              </a:rPr>
              <a:t>纬度：纬度越低，地球自转线速度越大，节省燃料和成本        </a:t>
            </a:r>
            <a:endParaRPr lang="en-US" altLang="zh-CN" sz="2400" b="1">
              <a:solidFill>
                <a:srgbClr val="0000FF"/>
              </a:solidFill>
              <a:latin typeface="楷体_GB2312" pitchFamily="49" charset="-122"/>
              <a:ea typeface="楷体_GB2312" pitchFamily="49" charset="-122"/>
            </a:endParaRPr>
          </a:p>
          <a:p>
            <a:pPr eaLnBrk="1" hangingPunct="1">
              <a:lnSpc>
                <a:spcPct val="105000"/>
              </a:lnSpc>
              <a:spcBef>
                <a:spcPct val="50000"/>
              </a:spcBef>
              <a:buFontTx/>
              <a:buNone/>
            </a:pPr>
            <a:r>
              <a:rPr lang="zh-CN" altLang="en-US" sz="2400" b="1">
                <a:solidFill>
                  <a:srgbClr val="0000FF"/>
                </a:solidFill>
                <a:latin typeface="楷体_GB2312" pitchFamily="49" charset="-122"/>
                <a:ea typeface="楷体_GB2312" pitchFamily="49" charset="-122"/>
              </a:rPr>
              <a:t>②气象条件：阴雨天气少，晴天多，湿度低，风速小，    </a:t>
            </a:r>
            <a:endParaRPr lang="en-US" altLang="zh-CN" sz="2400" b="1">
              <a:solidFill>
                <a:srgbClr val="0000FF"/>
              </a:solidFill>
              <a:latin typeface="楷体_GB2312" pitchFamily="49" charset="-122"/>
              <a:ea typeface="楷体_GB2312" pitchFamily="49" charset="-122"/>
            </a:endParaRPr>
          </a:p>
          <a:p>
            <a:pPr eaLnBrk="1" hangingPunct="1">
              <a:lnSpc>
                <a:spcPct val="105000"/>
              </a:lnSpc>
              <a:spcBef>
                <a:spcPct val="50000"/>
              </a:spcBef>
              <a:buFontTx/>
              <a:buNone/>
            </a:pPr>
            <a:r>
              <a:rPr lang="zh-CN" altLang="en-US" sz="2400" b="1">
                <a:solidFill>
                  <a:srgbClr val="0000FF"/>
                </a:solidFill>
                <a:latin typeface="楷体_GB2312" pitchFamily="49" charset="-122"/>
                <a:ea typeface="楷体_GB2312" pitchFamily="49" charset="-122"/>
              </a:rPr>
              <a:t>③地形地质：地势平坦开阔，地质结构稳定</a:t>
            </a:r>
            <a:endParaRPr lang="en-US" altLang="zh-CN" sz="2400" b="1">
              <a:solidFill>
                <a:srgbClr val="0000FF"/>
              </a:solidFill>
              <a:latin typeface="楷体_GB2312" pitchFamily="49" charset="-122"/>
              <a:ea typeface="楷体_GB2312" pitchFamily="49" charset="-122"/>
            </a:endParaRPr>
          </a:p>
          <a:p>
            <a:pPr eaLnBrk="1" hangingPunct="1">
              <a:lnSpc>
                <a:spcPct val="105000"/>
              </a:lnSpc>
              <a:spcBef>
                <a:spcPct val="50000"/>
              </a:spcBef>
              <a:buFontTx/>
              <a:buNone/>
            </a:pPr>
            <a:r>
              <a:rPr lang="zh-CN" altLang="en-US" sz="2400" b="1">
                <a:solidFill>
                  <a:srgbClr val="0000FF"/>
                </a:solidFill>
                <a:latin typeface="楷体_GB2312" pitchFamily="49" charset="-122"/>
                <a:ea typeface="楷体_GB2312" pitchFamily="49" charset="-122"/>
              </a:rPr>
              <a:t>④交通条件：具有良好的交通条件，要能够运输大型火箭；                   </a:t>
            </a:r>
            <a:endParaRPr lang="en-US" altLang="zh-CN" sz="2400" b="1">
              <a:solidFill>
                <a:srgbClr val="0000FF"/>
              </a:solidFill>
              <a:latin typeface="楷体_GB2312" pitchFamily="49" charset="-122"/>
              <a:ea typeface="楷体_GB2312" pitchFamily="49" charset="-122"/>
            </a:endParaRPr>
          </a:p>
          <a:p>
            <a:pPr eaLnBrk="1" hangingPunct="1">
              <a:lnSpc>
                <a:spcPct val="105000"/>
              </a:lnSpc>
              <a:spcBef>
                <a:spcPct val="50000"/>
              </a:spcBef>
              <a:buFontTx/>
              <a:buNone/>
            </a:pPr>
            <a:r>
              <a:rPr lang="zh-CN" altLang="en-US" sz="2400" b="1">
                <a:solidFill>
                  <a:srgbClr val="0000FF"/>
                </a:solidFill>
                <a:latin typeface="楷体_GB2312" pitchFamily="49" charset="-122"/>
                <a:ea typeface="楷体_GB2312" pitchFamily="49" charset="-122"/>
              </a:rPr>
              <a:t>⑤安全条件：建于山区、沙漠地区；人烟稀少</a:t>
            </a:r>
            <a:br>
              <a:rPr lang="zh-CN" altLang="en-US" sz="2400" b="1">
                <a:solidFill>
                  <a:srgbClr val="0000FF"/>
                </a:solidFill>
                <a:latin typeface="楷体_GB2312" pitchFamily="49" charset="-122"/>
                <a:ea typeface="楷体_GB2312" pitchFamily="49" charset="-122"/>
              </a:rPr>
            </a:br>
            <a:r>
              <a:rPr lang="zh-CN" altLang="en-US" sz="2400" b="1">
                <a:solidFill>
                  <a:srgbClr val="0000FF"/>
                </a:solidFill>
                <a:latin typeface="楷体_GB2312" pitchFamily="49" charset="-122"/>
                <a:ea typeface="楷体_GB2312" pitchFamily="49" charset="-122"/>
              </a:rPr>
              <a:t/>
            </a:r>
            <a:br>
              <a:rPr lang="zh-CN" altLang="en-US" sz="2400" b="1">
                <a:solidFill>
                  <a:srgbClr val="0000FF"/>
                </a:solidFill>
                <a:latin typeface="楷体_GB2312" pitchFamily="49" charset="-122"/>
                <a:ea typeface="楷体_GB2312" pitchFamily="49" charset="-122"/>
              </a:rPr>
            </a:br>
            <a:endParaRPr lang="zh-CN" altLang="en-US" sz="2400" b="1">
              <a:solidFill>
                <a:srgbClr val="0000FF"/>
              </a:solidFill>
              <a:latin typeface="楷体_GB2312" pitchFamily="49" charset="-122"/>
              <a:ea typeface="楷体_GB2312" pitchFamily="49" charset="-122"/>
            </a:endParaRPr>
          </a:p>
        </p:txBody>
      </p:sp>
    </p:spTree>
    <p:extLst>
      <p:ext uri="{BB962C8B-B14F-4D97-AF65-F5344CB8AC3E}">
        <p14:creationId xmlns:p14="http://schemas.microsoft.com/office/powerpoint/2010/main" val="12216645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blinds(horizontal)">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51" name="Picture 7" descr="æºå©ä¸»è¦è¡èåç§å¤§çç¹"/>
          <p:cNvPicPr>
            <a:picLocks noChangeAspect="1" noChangeArrowheads="1"/>
          </p:cNvPicPr>
          <p:nvPr/>
        </p:nvPicPr>
        <p:blipFill>
          <a:blip r:embed="rId2"/>
          <a:stretch>
            <a:fillRect/>
          </a:stretch>
        </p:blipFill>
        <p:spPr bwMode="auto">
          <a:xfrm>
            <a:off x="1423926" y="857250"/>
            <a:ext cx="7720074" cy="5143500"/>
          </a:xfrm>
          <a:prstGeom prst="rect">
            <a:avLst/>
          </a:prstGeom>
          <a:noFill/>
        </p:spPr>
      </p:pic>
      <p:pic>
        <p:nvPicPr>
          <p:cNvPr id="57361" name="Picture 17" descr="C:\Users\Administrator\AppData\Roaming\Tencent\Users\543639823\QQ\WinTemp\RichOle\G(2TO4]4QNYOXNIV}OLTQC6.png"/>
          <p:cNvPicPr>
            <a:picLocks noChangeAspect="1" noChangeArrowheads="1"/>
          </p:cNvPicPr>
          <p:nvPr/>
        </p:nvPicPr>
        <p:blipFill>
          <a:blip r:embed="rId3"/>
          <a:stretch>
            <a:fillRect/>
          </a:stretch>
        </p:blipFill>
        <p:spPr bwMode="auto">
          <a:xfrm>
            <a:off x="0" y="1196752"/>
            <a:ext cx="2627784" cy="2376264"/>
          </a:xfrm>
          <a:prstGeom prst="rect">
            <a:avLst/>
          </a:prstGeom>
          <a:noFill/>
        </p:spPr>
      </p:pic>
      <p:pic>
        <p:nvPicPr>
          <p:cNvPr id="57346" name="Picture 2" descr="C:\Users\Administrator\Desktop\f1585ba9c0994b6d9fccd5e6eb2ce231.jpg"/>
          <p:cNvPicPr>
            <a:picLocks noChangeAspect="1" noChangeArrowheads="1"/>
          </p:cNvPicPr>
          <p:nvPr/>
        </p:nvPicPr>
        <p:blipFill>
          <a:blip r:embed="rId4"/>
          <a:stretch>
            <a:fillRect/>
          </a:stretch>
        </p:blipFill>
        <p:spPr bwMode="auto">
          <a:xfrm>
            <a:off x="2627784" y="3552478"/>
            <a:ext cx="2448272" cy="2448272"/>
          </a:xfrm>
          <a:prstGeom prst="rect">
            <a:avLst/>
          </a:prstGeom>
          <a:noFill/>
        </p:spPr>
      </p:pic>
      <p:sp>
        <p:nvSpPr>
          <p:cNvPr id="57349" name="AutoShape 5" descr="æ¯è½¦åå­æ´çï¼ä»·æ ¼å´åªæå®ç1/3ï¼æºå©è¿ä¸ªç¥ä»æå­å¤ªå¥½åäºï¼"/>
          <p:cNvSpPr>
            <a:spLocks noChangeAspect="1" noChangeArrowheads="1"/>
          </p:cNvSpPr>
          <p:nvPr/>
        </p:nvSpPr>
        <p:spPr bwMode="auto">
          <a:xfrm>
            <a:off x="155575" y="712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7355" name="Picture 11" descr="æºå©èè-å°èº«æå¤§è½é"/>
          <p:cNvPicPr>
            <a:picLocks noChangeAspect="1" noChangeArrowheads="1"/>
          </p:cNvPicPr>
          <p:nvPr/>
        </p:nvPicPr>
        <p:blipFill>
          <a:blip r:embed="rId5"/>
          <a:stretch>
            <a:fillRect/>
          </a:stretch>
        </p:blipFill>
        <p:spPr bwMode="auto">
          <a:xfrm>
            <a:off x="0" y="3568731"/>
            <a:ext cx="2627784" cy="2432019"/>
          </a:xfrm>
          <a:prstGeom prst="rect">
            <a:avLst/>
          </a:prstGeom>
          <a:noFill/>
        </p:spPr>
      </p:pic>
      <p:sp>
        <p:nvSpPr>
          <p:cNvPr id="10" name="TextBox 9"/>
          <p:cNvSpPr txBox="1"/>
          <p:nvPr/>
        </p:nvSpPr>
        <p:spPr>
          <a:xfrm>
            <a:off x="0" y="857250"/>
            <a:ext cx="9144000" cy="707886"/>
          </a:xfrm>
          <a:prstGeom prst="rect">
            <a:avLst/>
          </a:prstGeom>
          <a:solidFill>
            <a:schemeClr val="bg1">
              <a:alpha val="85000"/>
            </a:schemeClr>
          </a:solidFill>
        </p:spPr>
        <p:txBody>
          <a:bodyPr wrap="square" rtlCol="0">
            <a:spAutoFit/>
          </a:bodyPr>
          <a:lstStyle/>
          <a:p>
            <a:pPr algn="ctr"/>
            <a:r>
              <a:rPr lang="en-US" altLang="zh-CN" sz="4000" b="1">
                <a:solidFill>
                  <a:srgbClr val="FF0000"/>
                </a:solidFill>
                <a:latin typeface="微软雅黑" panose="020B0503020204020204" pitchFamily="34" charset="-122"/>
                <a:ea typeface="微软雅黑" panose="020B0503020204020204" pitchFamily="34" charset="-122"/>
              </a:rPr>
              <a:t>【</a:t>
            </a:r>
            <a:r>
              <a:rPr lang="zh-CN" altLang="en-US" sz="4000" b="1">
                <a:solidFill>
                  <a:srgbClr val="FF0000"/>
                </a:solidFill>
                <a:latin typeface="微软雅黑" panose="020B0503020204020204" pitchFamily="34" charset="-122"/>
                <a:ea typeface="微软雅黑" panose="020B0503020204020204" pitchFamily="34" charset="-122"/>
              </a:rPr>
              <a:t>水果之邦</a:t>
            </a:r>
            <a:r>
              <a:rPr lang="en-US" altLang="zh-CN" sz="4000" b="1">
                <a:solidFill>
                  <a:srgbClr val="FF0000"/>
                </a:solidFill>
                <a:latin typeface="微软雅黑" panose="020B0503020204020204" pitchFamily="34" charset="-122"/>
                <a:ea typeface="微软雅黑" panose="020B0503020204020204" pitchFamily="34" charset="-122"/>
              </a:rPr>
              <a:t>——</a:t>
            </a:r>
            <a:r>
              <a:rPr lang="zh-CN" altLang="en-US" sz="4000" b="1">
                <a:solidFill>
                  <a:srgbClr val="FF0000"/>
                </a:solidFill>
                <a:latin typeface="微软雅黑" panose="020B0503020204020204" pitchFamily="34" charset="-122"/>
                <a:ea typeface="微软雅黑" panose="020B0503020204020204" pitchFamily="34" charset="-122"/>
              </a:rPr>
              <a:t>智利</a:t>
            </a:r>
            <a:r>
              <a:rPr lang="en-US" altLang="zh-CN" sz="4000" b="1">
                <a:solidFill>
                  <a:srgbClr val="FF0000"/>
                </a:solidFill>
                <a:latin typeface="微软雅黑" panose="020B0503020204020204" pitchFamily="34" charset="-122"/>
                <a:ea typeface="微软雅黑" panose="020B0503020204020204" pitchFamily="34" charset="-122"/>
              </a:rPr>
              <a:t>】</a:t>
            </a:r>
            <a:endParaRPr lang="zh-CN" altLang="en-US" sz="4000" b="1">
              <a:solidFill>
                <a:srgbClr val="FF0000"/>
              </a:solidFill>
              <a:latin typeface="微软雅黑" panose="020B0503020204020204" pitchFamily="34" charset="-122"/>
              <a:ea typeface="微软雅黑" panose="020B0503020204020204" pitchFamily="34" charset="-122"/>
            </a:endParaRPr>
          </a:p>
        </p:txBody>
      </p:sp>
      <p:pic>
        <p:nvPicPr>
          <p:cNvPr id="11" name="图片 10" descr="VCG41AA016101.jpg"/>
          <p:cNvPicPr>
            <a:picLocks noChangeAspect="1"/>
          </p:cNvPicPr>
          <p:nvPr/>
        </p:nvPicPr>
        <p:blipFill>
          <a:blip r:embed="rId6"/>
          <a:stretch>
            <a:fillRect/>
          </a:stretch>
        </p:blipFill>
        <p:spPr>
          <a:xfrm>
            <a:off x="5672664" y="1571613"/>
            <a:ext cx="3471336" cy="4429137"/>
          </a:xfrm>
          <a:prstGeom prst="rect">
            <a:avLst/>
          </a:prstGeom>
        </p:spPr>
      </p:pic>
      <p:sp>
        <p:nvSpPr>
          <p:cNvPr id="12" name="矩形 11"/>
          <p:cNvSpPr/>
          <p:nvPr/>
        </p:nvSpPr>
        <p:spPr>
          <a:xfrm>
            <a:off x="6429389" y="4000505"/>
            <a:ext cx="297557" cy="14306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57" name="AutoShape 13" descr="æ¯è½¦åå­æ´çï¼ä»·æ ¼å´åªæå®ç1/3ï¼æºå©è¿ä¸ªç¥ä»æå­å¤ªå¥½åäºï¼"/>
          <p:cNvSpPr>
            <a:spLocks noChangeAspect="1" noChangeArrowheads="1"/>
          </p:cNvSpPr>
          <p:nvPr/>
        </p:nvSpPr>
        <p:spPr bwMode="auto">
          <a:xfrm>
            <a:off x="155575" y="712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7359" name="AutoShape 15" descr="C:\Users\Administrator\AppData\Roaming\Tencent\Users\543639823\QQ\WinTemp\RichOle\]8ZY~BZ7TS`O2OF6(O`N.png"/>
          <p:cNvSpPr>
            <a:spLocks noChangeAspect="1" noChangeArrowheads="1"/>
          </p:cNvSpPr>
          <p:nvPr/>
        </p:nvSpPr>
        <p:spPr bwMode="auto">
          <a:xfrm>
            <a:off x="0" y="8572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7360" name="AutoShape 16" descr="C:\Users\Administrator\AppData\Roaming\Tencent\Users\543639823\QQ\WinTemp\RichOle\]8ZY~BZ7TS`O2OF6(O`N.png"/>
          <p:cNvSpPr>
            <a:spLocks noChangeAspect="1" noChangeArrowheads="1"/>
          </p:cNvSpPr>
          <p:nvPr/>
        </p:nvSpPr>
        <p:spPr bwMode="auto">
          <a:xfrm>
            <a:off x="0" y="8572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 name="TextBox 12"/>
          <p:cNvSpPr txBox="1"/>
          <p:nvPr/>
        </p:nvSpPr>
        <p:spPr>
          <a:xfrm>
            <a:off x="0" y="1714489"/>
            <a:ext cx="9144000" cy="430887"/>
          </a:xfrm>
          <a:prstGeom prst="rect">
            <a:avLst/>
          </a:prstGeom>
          <a:solidFill>
            <a:schemeClr val="bg1"/>
          </a:solidFill>
        </p:spPr>
        <p:txBody>
          <a:bodyPr wrap="square" rtlCol="0">
            <a:spAutoFit/>
          </a:bodyPr>
          <a:lstStyle/>
          <a:p>
            <a:r>
              <a:rPr lang="zh-CN" altLang="en-US" sz="2200" b="1"/>
              <a:t>   每年有</a:t>
            </a:r>
            <a:r>
              <a:rPr lang="en-US" altLang="zh-CN" sz="2200" b="1">
                <a:solidFill>
                  <a:srgbClr val="FF0000"/>
                </a:solidFill>
              </a:rPr>
              <a:t>130</a:t>
            </a:r>
            <a:r>
              <a:rPr lang="zh-CN" altLang="en-US" sz="2200" b="1">
                <a:solidFill>
                  <a:srgbClr val="FF0000"/>
                </a:solidFill>
              </a:rPr>
              <a:t>多个品种</a:t>
            </a:r>
            <a:r>
              <a:rPr lang="zh-CN" altLang="en-US" sz="2200" b="1"/>
              <a:t>、超过</a:t>
            </a:r>
            <a:r>
              <a:rPr lang="en-US" altLang="zh-CN" sz="2200" b="1">
                <a:solidFill>
                  <a:srgbClr val="FF0000"/>
                </a:solidFill>
              </a:rPr>
              <a:t>240</a:t>
            </a:r>
            <a:r>
              <a:rPr lang="zh-CN" altLang="en-US" sz="2200" b="1">
                <a:solidFill>
                  <a:srgbClr val="FF0000"/>
                </a:solidFill>
              </a:rPr>
              <a:t>万吨</a:t>
            </a:r>
            <a:r>
              <a:rPr lang="zh-CN" altLang="en-US" sz="2200" b="1"/>
              <a:t>的果蔬被送往大约</a:t>
            </a:r>
            <a:r>
              <a:rPr lang="en-US" altLang="zh-CN" sz="2200" b="1">
                <a:solidFill>
                  <a:srgbClr val="FF0000"/>
                </a:solidFill>
              </a:rPr>
              <a:t>80</a:t>
            </a:r>
            <a:r>
              <a:rPr lang="zh-CN" altLang="en-US" sz="2200" b="1">
                <a:solidFill>
                  <a:srgbClr val="FF0000"/>
                </a:solidFill>
              </a:rPr>
              <a:t>个</a:t>
            </a:r>
            <a:r>
              <a:rPr lang="zh-CN" altLang="en-US" sz="2200" b="1"/>
              <a:t>国家和地区。</a:t>
            </a:r>
            <a:endParaRPr lang="zh-CN" altLang="en-US" sz="2200"/>
          </a:p>
        </p:txBody>
      </p:sp>
    </p:spTree>
    <p:extLst>
      <p:ext uri="{BB962C8B-B14F-4D97-AF65-F5344CB8AC3E}">
        <p14:creationId xmlns:p14="http://schemas.microsoft.com/office/powerpoint/2010/main" val="51919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9" presetClass="entr" presetSubtype="10" repeatCount="indefinite"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ppt_w</p:attrName>
                                        </p:attrNameLst>
                                      </p:cBhvr>
                                      <p:tavLst>
                                        <p:tav tm="0" fmla="#ppt_w*sin(2.5*pi*$)">
                                          <p:val>
                                            <p:fltVal val="0"/>
                                          </p:val>
                                        </p:tav>
                                        <p:tav tm="100000">
                                          <p:val>
                                            <p:fltVal val="1"/>
                                          </p:val>
                                        </p:tav>
                                      </p:tavLst>
                                    </p:anim>
                                    <p:anim calcmode="lin" valueType="num">
                                      <p:cBhvr>
                                        <p:cTn id="8" dur="5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1470" y="1440595"/>
            <a:ext cx="9225602" cy="1015663"/>
          </a:xfrm>
          <a:prstGeom prst="rect">
            <a:avLst/>
          </a:prstGeom>
          <a:noFill/>
        </p:spPr>
        <p:txBody>
          <a:bodyPr wrap="none" rtlCol="0">
            <a:spAutoFit/>
          </a:bodyPr>
          <a:lstStyle/>
          <a:p>
            <a:r>
              <a:rPr lang="zh-CN" altLang="en-US" sz="2000" b="1"/>
              <a:t>         智利，地处美洲大陆最南端，是世界上地形最狭长的国家。</a:t>
            </a:r>
            <a:endParaRPr lang="en-US" altLang="zh-CN" sz="2000" b="1"/>
          </a:p>
          <a:p>
            <a:r>
              <a:rPr lang="zh-CN" altLang="en-US" sz="2000" b="1"/>
              <a:t>         智利是世界水果种植和生产大国，每年有</a:t>
            </a:r>
            <a:r>
              <a:rPr lang="en-US" altLang="zh-CN" sz="2000" b="1">
                <a:solidFill>
                  <a:srgbClr val="FF0000"/>
                </a:solidFill>
              </a:rPr>
              <a:t>130</a:t>
            </a:r>
            <a:r>
              <a:rPr lang="zh-CN" altLang="en-US" sz="2000" b="1">
                <a:solidFill>
                  <a:srgbClr val="FF0000"/>
                </a:solidFill>
              </a:rPr>
              <a:t>多个品种</a:t>
            </a:r>
            <a:r>
              <a:rPr lang="zh-CN" altLang="en-US" sz="2000" b="1"/>
              <a:t>、超过</a:t>
            </a:r>
            <a:r>
              <a:rPr lang="en-US" altLang="zh-CN" sz="2000" b="1">
                <a:solidFill>
                  <a:srgbClr val="FF0000"/>
                </a:solidFill>
              </a:rPr>
              <a:t>240</a:t>
            </a:r>
            <a:r>
              <a:rPr lang="zh-CN" altLang="en-US" sz="2000" b="1">
                <a:solidFill>
                  <a:srgbClr val="FF0000"/>
                </a:solidFill>
              </a:rPr>
              <a:t>万吨</a:t>
            </a:r>
            <a:r>
              <a:rPr lang="zh-CN" altLang="en-US" sz="2000" b="1"/>
              <a:t>的果蔬</a:t>
            </a:r>
            <a:endParaRPr lang="en-US" altLang="zh-CN" sz="2000" b="1"/>
          </a:p>
          <a:p>
            <a:r>
              <a:rPr lang="zh-CN" altLang="en-US" sz="2000" b="1"/>
              <a:t>被送往大约</a:t>
            </a:r>
            <a:r>
              <a:rPr lang="en-US" altLang="zh-CN" sz="2000" b="1">
                <a:solidFill>
                  <a:srgbClr val="FF0000"/>
                </a:solidFill>
              </a:rPr>
              <a:t>80</a:t>
            </a:r>
            <a:r>
              <a:rPr lang="zh-CN" altLang="en-US" sz="2000" b="1">
                <a:solidFill>
                  <a:srgbClr val="FF0000"/>
                </a:solidFill>
              </a:rPr>
              <a:t>个</a:t>
            </a:r>
            <a:r>
              <a:rPr lang="zh-CN" altLang="en-US" sz="2000" b="1"/>
              <a:t>国家和地区。</a:t>
            </a:r>
          </a:p>
        </p:txBody>
      </p:sp>
      <p:sp>
        <p:nvSpPr>
          <p:cNvPr id="4" name="TextBox 3"/>
          <p:cNvSpPr txBox="1"/>
          <p:nvPr/>
        </p:nvSpPr>
        <p:spPr>
          <a:xfrm>
            <a:off x="1" y="2500307"/>
            <a:ext cx="7571303" cy="461665"/>
          </a:xfrm>
          <a:prstGeom prst="rect">
            <a:avLst/>
          </a:prstGeom>
          <a:noFill/>
        </p:spPr>
        <p:txBody>
          <a:bodyPr wrap="none" rtlCol="0">
            <a:spAutoFit/>
          </a:bodyPr>
          <a:lstStyle/>
          <a:p>
            <a:pPr fontAlgn="ctr"/>
            <a:r>
              <a:rPr lang="zh-CN" altLang="en-US" sz="2400" b="1">
                <a:latin typeface="微软雅黑" panose="020B0503020204020204" pitchFamily="34" charset="-122"/>
                <a:ea typeface="微软雅黑" panose="020B0503020204020204" pitchFamily="34" charset="-122"/>
              </a:rPr>
              <a:t>问题探究一：分析智利</a:t>
            </a:r>
            <a:r>
              <a:rPr lang="zh-CN" altLang="en-US" sz="2400" b="1">
                <a:solidFill>
                  <a:srgbClr val="FF0000"/>
                </a:solidFill>
                <a:latin typeface="微软雅黑" panose="020B0503020204020204" pitchFamily="34" charset="-122"/>
                <a:ea typeface="微软雅黑" panose="020B0503020204020204" pitchFamily="34" charset="-122"/>
              </a:rPr>
              <a:t>水果品种丰富多样</a:t>
            </a:r>
            <a:r>
              <a:rPr lang="zh-CN" altLang="en-US" sz="2400" b="1">
                <a:latin typeface="微软雅黑" panose="020B0503020204020204" pitchFamily="34" charset="-122"/>
                <a:ea typeface="微软雅黑" panose="020B0503020204020204" pitchFamily="34" charset="-122"/>
              </a:rPr>
              <a:t>的自然原因。</a:t>
            </a:r>
            <a:endParaRPr lang="zh-CN" altLang="en-US" sz="2400">
              <a:latin typeface="微软雅黑" pitchFamily="34" charset="-122"/>
              <a:ea typeface="微软雅黑" pitchFamily="34" charset="-122"/>
            </a:endParaRPr>
          </a:p>
        </p:txBody>
      </p:sp>
      <p:sp>
        <p:nvSpPr>
          <p:cNvPr id="5" name="圆角矩形 4"/>
          <p:cNvSpPr/>
          <p:nvPr/>
        </p:nvSpPr>
        <p:spPr>
          <a:xfrm>
            <a:off x="0" y="857250"/>
            <a:ext cx="9144000" cy="571486"/>
          </a:xfrm>
          <a:prstGeom prst="roundRect">
            <a:avLst/>
          </a:prstGeom>
          <a:gradFill>
            <a:gsLst>
              <a:gs pos="0">
                <a:srgbClr val="D6B19C"/>
              </a:gs>
              <a:gs pos="30000">
                <a:srgbClr val="D49E6C"/>
              </a:gs>
              <a:gs pos="70000">
                <a:srgbClr val="A65528"/>
              </a:gs>
              <a:gs pos="100000">
                <a:srgbClr val="66301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800">
                <a:solidFill>
                  <a:schemeClr val="tx1"/>
                </a:solidFill>
                <a:latin typeface="微软雅黑" panose="020B0503020204020204" pitchFamily="34" charset="-122"/>
                <a:ea typeface="微软雅黑" panose="020B0503020204020204" pitchFamily="34" charset="-122"/>
              </a:rPr>
              <a:t>水果之邦</a:t>
            </a:r>
            <a:r>
              <a:rPr lang="en-US" altLang="zh-CN" sz="2800">
                <a:solidFill>
                  <a:schemeClr val="tx1"/>
                </a:solidFill>
                <a:latin typeface="微软雅黑" panose="020B0503020204020204" pitchFamily="34" charset="-122"/>
                <a:ea typeface="微软雅黑" panose="020B0503020204020204" pitchFamily="34" charset="-122"/>
              </a:rPr>
              <a:t>——</a:t>
            </a:r>
            <a:r>
              <a:rPr lang="zh-CN" altLang="en-US" sz="2800">
                <a:solidFill>
                  <a:schemeClr val="tx1"/>
                </a:solidFill>
                <a:latin typeface="微软雅黑" panose="020B0503020204020204" pitchFamily="34" charset="-122"/>
                <a:ea typeface="微软雅黑" panose="020B0503020204020204" pitchFamily="34" charset="-122"/>
              </a:rPr>
              <a:t>智利</a:t>
            </a:r>
          </a:p>
        </p:txBody>
      </p:sp>
      <p:pic>
        <p:nvPicPr>
          <p:cNvPr id="6" name="图片 5" descr="figure"/>
          <p:cNvPicPr/>
          <p:nvPr/>
        </p:nvPicPr>
        <p:blipFill>
          <a:blip r:embed="rId2"/>
          <a:stretch>
            <a:fillRect/>
          </a:stretch>
        </p:blipFill>
        <p:spPr>
          <a:xfrm>
            <a:off x="7429488" y="2214554"/>
            <a:ext cx="1714512" cy="3357586"/>
          </a:xfrm>
          <a:prstGeom prst="rect">
            <a:avLst/>
          </a:prstGeom>
        </p:spPr>
      </p:pic>
      <p:sp>
        <p:nvSpPr>
          <p:cNvPr id="8" name="TextBox 7"/>
          <p:cNvSpPr txBox="1"/>
          <p:nvPr/>
        </p:nvSpPr>
        <p:spPr>
          <a:xfrm>
            <a:off x="0" y="3214687"/>
            <a:ext cx="7919156" cy="830997"/>
          </a:xfrm>
          <a:prstGeom prst="rect">
            <a:avLst/>
          </a:prstGeom>
          <a:solidFill>
            <a:srgbClr val="FFFF00"/>
          </a:solidFill>
          <a:ln w="38100">
            <a:solidFill>
              <a:srgbClr val="FF0000"/>
            </a:solidFill>
          </a:ln>
        </p:spPr>
        <p:txBody>
          <a:bodyPr wrap="none" rtlCol="0">
            <a:spAutoFit/>
          </a:bodyPr>
          <a:lstStyle/>
          <a:p>
            <a:pPr fontAlgn="ctr"/>
            <a:r>
              <a:rPr lang="zh-CN" altLang="en-US" sz="2400" b="1">
                <a:latin typeface="宋体" pitchFamily="2" charset="-122"/>
                <a:ea typeface="宋体" pitchFamily="2" charset="-122"/>
              </a:rPr>
              <a:t>南北</a:t>
            </a:r>
            <a:r>
              <a:rPr lang="zh-CN" altLang="en-US" sz="2400" b="1">
                <a:solidFill>
                  <a:srgbClr val="FF0000"/>
                </a:solidFill>
                <a:latin typeface="黑体" panose="02010609060101010101" pitchFamily="49" charset="-122"/>
                <a:ea typeface="黑体" panose="02010609060101010101" pitchFamily="49" charset="-122"/>
              </a:rPr>
              <a:t>纬度跨度</a:t>
            </a:r>
            <a:r>
              <a:rPr lang="zh-CN" altLang="en-US" sz="2400" b="1">
                <a:latin typeface="宋体" pitchFamily="2" charset="-122"/>
                <a:ea typeface="宋体" pitchFamily="2" charset="-122"/>
              </a:rPr>
              <a:t>大，热量、水分差异大；</a:t>
            </a:r>
          </a:p>
          <a:p>
            <a:pPr fontAlgn="ctr"/>
            <a:r>
              <a:rPr lang="zh-CN" altLang="en-US" sz="2400" b="1">
                <a:latin typeface="宋体" pitchFamily="2" charset="-122"/>
                <a:ea typeface="宋体" pitchFamily="2" charset="-122"/>
              </a:rPr>
              <a:t>东部为高大山脉，</a:t>
            </a:r>
            <a:r>
              <a:rPr lang="zh-CN" altLang="en-US" sz="2400" b="1">
                <a:solidFill>
                  <a:srgbClr val="FF0000"/>
                </a:solidFill>
                <a:latin typeface="黑体" panose="02010609060101010101" pitchFamily="49" charset="-122"/>
                <a:ea typeface="黑体" panose="02010609060101010101" pitchFamily="49" charset="-122"/>
              </a:rPr>
              <a:t>气候垂直差异</a:t>
            </a:r>
            <a:r>
              <a:rPr lang="zh-CN" altLang="en-US" sz="2400" b="1">
                <a:latin typeface="宋体" pitchFamily="2" charset="-122"/>
                <a:ea typeface="宋体" pitchFamily="2" charset="-122"/>
              </a:rPr>
              <a:t>大，适宜多种水果生长。</a:t>
            </a:r>
          </a:p>
        </p:txBody>
      </p:sp>
    </p:spTree>
    <p:extLst>
      <p:ext uri="{BB962C8B-B14F-4D97-AF65-F5344CB8AC3E}">
        <p14:creationId xmlns:p14="http://schemas.microsoft.com/office/powerpoint/2010/main" val="1543617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2110080"/>
            <a:ext cx="8186857" cy="461665"/>
          </a:xfrm>
          <a:prstGeom prst="rect">
            <a:avLst/>
          </a:prstGeom>
          <a:noFill/>
        </p:spPr>
        <p:txBody>
          <a:bodyPr wrap="none" rtlCol="0">
            <a:spAutoFit/>
          </a:bodyPr>
          <a:lstStyle/>
          <a:p>
            <a:pPr fontAlgn="ctr"/>
            <a:r>
              <a:rPr lang="zh-CN" altLang="en-US" sz="2400" b="1">
                <a:latin typeface="微软雅黑" panose="020B0503020204020204" pitchFamily="34" charset="-122"/>
                <a:ea typeface="微软雅黑" panose="020B0503020204020204" pitchFamily="34" charset="-122"/>
              </a:rPr>
              <a:t>问题探究二：我国</a:t>
            </a:r>
            <a:r>
              <a:rPr lang="zh-CN" altLang="en-US" sz="2400" b="1">
                <a:solidFill>
                  <a:srgbClr val="0000FF"/>
                </a:solidFill>
                <a:latin typeface="微软雅黑" panose="020B0503020204020204" pitchFamily="34" charset="-122"/>
                <a:ea typeface="微软雅黑" panose="020B0503020204020204" pitchFamily="34" charset="-122"/>
              </a:rPr>
              <a:t>春节期间</a:t>
            </a:r>
            <a:r>
              <a:rPr lang="zh-CN" altLang="en-US" sz="2400" b="1">
                <a:latin typeface="微软雅黑" panose="020B0503020204020204" pitchFamily="34" charset="-122"/>
                <a:ea typeface="微软雅黑" panose="020B0503020204020204" pitchFamily="34" charset="-122"/>
              </a:rPr>
              <a:t>智利车厘子在我国</a:t>
            </a:r>
            <a:r>
              <a:rPr lang="zh-CN" altLang="en-US" sz="2400" b="1">
                <a:solidFill>
                  <a:srgbClr val="FF0000"/>
                </a:solidFill>
                <a:latin typeface="微软雅黑" panose="020B0503020204020204" pitchFamily="34" charset="-122"/>
                <a:ea typeface="微软雅黑" panose="020B0503020204020204" pitchFamily="34" charset="-122"/>
              </a:rPr>
              <a:t>热销</a:t>
            </a:r>
            <a:r>
              <a:rPr lang="zh-CN" altLang="en-US" sz="2400" b="1">
                <a:latin typeface="微软雅黑" panose="020B0503020204020204" pitchFamily="34" charset="-122"/>
                <a:ea typeface="微软雅黑" panose="020B0503020204020204" pitchFamily="34" charset="-122"/>
              </a:rPr>
              <a:t>的</a:t>
            </a:r>
            <a:r>
              <a:rPr lang="zh-CN" altLang="en-US" sz="2400" b="1">
                <a:solidFill>
                  <a:srgbClr val="0000FF"/>
                </a:solidFill>
                <a:latin typeface="微软雅黑" panose="020B0503020204020204" pitchFamily="34" charset="-122"/>
                <a:ea typeface="微软雅黑" panose="020B0503020204020204" pitchFamily="34" charset="-122"/>
              </a:rPr>
              <a:t>原因</a:t>
            </a:r>
            <a:r>
              <a:rPr lang="zh-CN" altLang="en-US" sz="2400" b="1">
                <a:latin typeface="微软雅黑" panose="020B0503020204020204" pitchFamily="34" charset="-122"/>
                <a:ea typeface="微软雅黑" panose="020B0503020204020204" pitchFamily="34" charset="-122"/>
              </a:rPr>
              <a:t>。</a:t>
            </a:r>
          </a:p>
        </p:txBody>
      </p:sp>
      <p:sp>
        <p:nvSpPr>
          <p:cNvPr id="5" name="圆角矩形 4"/>
          <p:cNvSpPr/>
          <p:nvPr/>
        </p:nvSpPr>
        <p:spPr>
          <a:xfrm>
            <a:off x="0" y="857250"/>
            <a:ext cx="9144000" cy="571486"/>
          </a:xfrm>
          <a:prstGeom prst="roundRect">
            <a:avLst/>
          </a:prstGeom>
          <a:gradFill>
            <a:gsLst>
              <a:gs pos="0">
                <a:srgbClr val="D6B19C"/>
              </a:gs>
              <a:gs pos="30000">
                <a:srgbClr val="D49E6C"/>
              </a:gs>
              <a:gs pos="70000">
                <a:srgbClr val="A65528"/>
              </a:gs>
              <a:gs pos="100000">
                <a:srgbClr val="66301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800">
                <a:solidFill>
                  <a:schemeClr val="tx1"/>
                </a:solidFill>
                <a:latin typeface="微软雅黑" panose="020B0503020204020204" pitchFamily="34" charset="-122"/>
                <a:ea typeface="微软雅黑" panose="020B0503020204020204" pitchFamily="34" charset="-122"/>
              </a:rPr>
              <a:t>水果之邦</a:t>
            </a:r>
            <a:r>
              <a:rPr lang="en-US" altLang="zh-CN" sz="2800">
                <a:solidFill>
                  <a:schemeClr val="tx1"/>
                </a:solidFill>
                <a:latin typeface="微软雅黑" panose="020B0503020204020204" pitchFamily="34" charset="-122"/>
                <a:ea typeface="微软雅黑" panose="020B0503020204020204" pitchFamily="34" charset="-122"/>
              </a:rPr>
              <a:t>——</a:t>
            </a:r>
            <a:r>
              <a:rPr lang="zh-CN" altLang="en-US" sz="2800">
                <a:solidFill>
                  <a:schemeClr val="tx1"/>
                </a:solidFill>
                <a:latin typeface="微软雅黑" panose="020B0503020204020204" pitchFamily="34" charset="-122"/>
                <a:ea typeface="微软雅黑" panose="020B0503020204020204" pitchFamily="34" charset="-122"/>
              </a:rPr>
              <a:t>智利</a:t>
            </a:r>
          </a:p>
        </p:txBody>
      </p:sp>
      <p:pic>
        <p:nvPicPr>
          <p:cNvPr id="6" name="图片 5" descr="figure"/>
          <p:cNvPicPr/>
          <p:nvPr/>
        </p:nvPicPr>
        <p:blipFill>
          <a:blip r:embed="rId2"/>
          <a:stretch>
            <a:fillRect/>
          </a:stretch>
        </p:blipFill>
        <p:spPr>
          <a:xfrm>
            <a:off x="7429520" y="2643182"/>
            <a:ext cx="1643042" cy="3357586"/>
          </a:xfrm>
          <a:prstGeom prst="rect">
            <a:avLst/>
          </a:prstGeom>
        </p:spPr>
      </p:pic>
      <p:sp>
        <p:nvSpPr>
          <p:cNvPr id="7" name="TextBox 6"/>
          <p:cNvSpPr txBox="1"/>
          <p:nvPr/>
        </p:nvSpPr>
        <p:spPr>
          <a:xfrm>
            <a:off x="-71470" y="1440594"/>
            <a:ext cx="9478877" cy="707886"/>
          </a:xfrm>
          <a:prstGeom prst="rect">
            <a:avLst/>
          </a:prstGeom>
          <a:noFill/>
        </p:spPr>
        <p:txBody>
          <a:bodyPr wrap="none" rtlCol="0">
            <a:spAutoFit/>
          </a:bodyPr>
          <a:lstStyle/>
          <a:p>
            <a:r>
              <a:rPr lang="zh-CN" altLang="en-US" sz="2000" b="1"/>
              <a:t>         智利，地处美洲大陆最南端，是世界上地形最狭长的国家。东为安第斯山脉，</a:t>
            </a:r>
            <a:endParaRPr lang="en-US" altLang="zh-CN" sz="2000" b="1"/>
          </a:p>
          <a:p>
            <a:r>
              <a:rPr lang="zh-CN" altLang="en-US" sz="2000" b="1"/>
              <a:t>西临太平洋，与南极洲隔海相望，智利人常称自己的国家为“天涯之国”。</a:t>
            </a:r>
          </a:p>
        </p:txBody>
      </p:sp>
      <p:pic>
        <p:nvPicPr>
          <p:cNvPr id="8" name="Picture 2" descr="C:\Users\Administrator\Desktop\f1585ba9c0994b6d9fccd5e6eb2ce231.jpg"/>
          <p:cNvPicPr>
            <a:picLocks noChangeAspect="1" noChangeArrowheads="1"/>
          </p:cNvPicPr>
          <p:nvPr/>
        </p:nvPicPr>
        <p:blipFill>
          <a:blip r:embed="rId3"/>
          <a:stretch>
            <a:fillRect/>
          </a:stretch>
        </p:blipFill>
        <p:spPr bwMode="auto">
          <a:xfrm>
            <a:off x="4981248" y="3552478"/>
            <a:ext cx="2448272" cy="2448272"/>
          </a:xfrm>
          <a:prstGeom prst="rect">
            <a:avLst/>
          </a:prstGeom>
          <a:noFill/>
        </p:spPr>
      </p:pic>
      <p:sp>
        <p:nvSpPr>
          <p:cNvPr id="9" name="TextBox 8"/>
          <p:cNvSpPr txBox="1"/>
          <p:nvPr/>
        </p:nvSpPr>
        <p:spPr>
          <a:xfrm>
            <a:off x="0" y="2857496"/>
            <a:ext cx="5753498" cy="2308324"/>
          </a:xfrm>
          <a:prstGeom prst="rect">
            <a:avLst/>
          </a:prstGeom>
          <a:solidFill>
            <a:srgbClr val="FFFF00"/>
          </a:solidFill>
          <a:ln w="38100">
            <a:solidFill>
              <a:srgbClr val="FF0000"/>
            </a:solidFill>
          </a:ln>
        </p:spPr>
        <p:txBody>
          <a:bodyPr wrap="none" rtlCol="0">
            <a:spAutoFit/>
          </a:bodyPr>
          <a:lstStyle/>
          <a:p>
            <a:pPr fontAlgn="ctr"/>
            <a:r>
              <a:rPr lang="zh-CN" altLang="en-US" sz="2400" b="1">
                <a:latin typeface="宋体" pitchFamily="2" charset="-122"/>
                <a:ea typeface="宋体" pitchFamily="2" charset="-122"/>
              </a:rPr>
              <a:t>夏季降水少，晴天多，</a:t>
            </a:r>
            <a:r>
              <a:rPr lang="zh-CN" altLang="en-US" sz="2400" b="1">
                <a:solidFill>
                  <a:srgbClr val="FF0000"/>
                </a:solidFill>
                <a:latin typeface="宋体" pitchFamily="2" charset="-122"/>
                <a:ea typeface="宋体" pitchFamily="2" charset="-122"/>
              </a:rPr>
              <a:t>光热</a:t>
            </a:r>
            <a:r>
              <a:rPr lang="zh-CN" altLang="en-US" sz="2400" b="1">
                <a:latin typeface="宋体" pitchFamily="2" charset="-122"/>
                <a:ea typeface="宋体" pitchFamily="2" charset="-122"/>
              </a:rPr>
              <a:t>充足；</a:t>
            </a:r>
          </a:p>
          <a:p>
            <a:pPr fontAlgn="ctr"/>
            <a:r>
              <a:rPr lang="zh-CN" altLang="en-US" sz="2400" b="1">
                <a:solidFill>
                  <a:srgbClr val="FF0000"/>
                </a:solidFill>
                <a:latin typeface="宋体" pitchFamily="2" charset="-122"/>
                <a:ea typeface="宋体" pitchFamily="2" charset="-122"/>
              </a:rPr>
              <a:t>昼夜温差</a:t>
            </a:r>
            <a:r>
              <a:rPr lang="zh-CN" altLang="en-US" sz="2400" b="1">
                <a:latin typeface="宋体" pitchFamily="2" charset="-122"/>
                <a:ea typeface="宋体" pitchFamily="2" charset="-122"/>
              </a:rPr>
              <a:t>大，利于糖分积累；</a:t>
            </a:r>
          </a:p>
          <a:p>
            <a:pPr fontAlgn="ctr"/>
            <a:r>
              <a:rPr lang="zh-CN" altLang="en-US" sz="2400" b="1">
                <a:latin typeface="宋体" pitchFamily="2" charset="-122"/>
                <a:ea typeface="宋体" pitchFamily="2" charset="-122"/>
              </a:rPr>
              <a:t>肥沃的</a:t>
            </a:r>
            <a:r>
              <a:rPr lang="zh-CN" altLang="en-US" sz="2400" b="1">
                <a:solidFill>
                  <a:srgbClr val="FF0000"/>
                </a:solidFill>
                <a:latin typeface="宋体" pitchFamily="2" charset="-122"/>
                <a:ea typeface="宋体" pitchFamily="2" charset="-122"/>
              </a:rPr>
              <a:t>火山土</a:t>
            </a:r>
            <a:r>
              <a:rPr lang="zh-CN" altLang="en-US" sz="2400" b="1">
                <a:latin typeface="宋体" pitchFamily="2" charset="-122"/>
                <a:ea typeface="宋体" pitchFamily="2" charset="-122"/>
              </a:rPr>
              <a:t>，矿物质丰富；</a:t>
            </a:r>
          </a:p>
          <a:p>
            <a:pPr fontAlgn="ctr"/>
            <a:r>
              <a:rPr lang="zh-CN" altLang="en-US" sz="2400" b="1">
                <a:latin typeface="宋体" pitchFamily="2" charset="-122"/>
                <a:ea typeface="宋体" pitchFamily="2" charset="-122"/>
              </a:rPr>
              <a:t>高山</a:t>
            </a:r>
            <a:r>
              <a:rPr lang="zh-CN" altLang="en-US" sz="2400" b="1">
                <a:solidFill>
                  <a:srgbClr val="FF0000"/>
                </a:solidFill>
                <a:latin typeface="宋体" pitchFamily="2" charset="-122"/>
                <a:ea typeface="宋体" pitchFamily="2" charset="-122"/>
              </a:rPr>
              <a:t>冰雪融水</a:t>
            </a:r>
            <a:r>
              <a:rPr lang="zh-CN" altLang="en-US" sz="2400" b="1">
                <a:latin typeface="宋体" pitchFamily="2" charset="-122"/>
                <a:ea typeface="宋体" pitchFamily="2" charset="-122"/>
              </a:rPr>
              <a:t>灌溉，水质纯净。</a:t>
            </a:r>
          </a:p>
          <a:p>
            <a:pPr fontAlgn="ctr"/>
            <a:r>
              <a:rPr lang="zh-CN" altLang="en-US" sz="2400" b="1">
                <a:latin typeface="宋体" pitchFamily="2" charset="-122"/>
                <a:ea typeface="宋体" pitchFamily="2" charset="-122"/>
              </a:rPr>
              <a:t>环境相对封闭，不易受外来</a:t>
            </a:r>
            <a:r>
              <a:rPr lang="zh-CN" altLang="en-US" sz="2400" b="1">
                <a:solidFill>
                  <a:srgbClr val="FF0000"/>
                </a:solidFill>
                <a:latin typeface="宋体" pitchFamily="2" charset="-122"/>
                <a:ea typeface="宋体" pitchFamily="2" charset="-122"/>
              </a:rPr>
              <a:t>病虫害</a:t>
            </a:r>
            <a:r>
              <a:rPr lang="zh-CN" altLang="en-US" sz="2400" b="1">
                <a:latin typeface="宋体" pitchFamily="2" charset="-122"/>
                <a:ea typeface="宋体" pitchFamily="2" charset="-122"/>
              </a:rPr>
              <a:t>影响；</a:t>
            </a:r>
            <a:endParaRPr lang="en-US" altLang="zh-CN" sz="2400" b="1">
              <a:latin typeface="宋体" pitchFamily="2" charset="-122"/>
              <a:ea typeface="宋体" pitchFamily="2" charset="-122"/>
            </a:endParaRPr>
          </a:p>
          <a:p>
            <a:pPr fontAlgn="ctr"/>
            <a:r>
              <a:rPr lang="zh-CN" altLang="en-US" sz="2400" b="1">
                <a:latin typeface="宋体" pitchFamily="2" charset="-122"/>
                <a:ea typeface="宋体" pitchFamily="2" charset="-122"/>
              </a:rPr>
              <a:t>与我国季节相反，</a:t>
            </a:r>
            <a:r>
              <a:rPr lang="zh-CN" altLang="en-US" sz="2400" b="1">
                <a:solidFill>
                  <a:srgbClr val="FF0000"/>
                </a:solidFill>
                <a:latin typeface="宋体" pitchFamily="2" charset="-122"/>
                <a:ea typeface="宋体" pitchFamily="2" charset="-122"/>
              </a:rPr>
              <a:t>错季</a:t>
            </a:r>
            <a:r>
              <a:rPr lang="zh-CN" altLang="en-US" sz="2400" b="1">
                <a:latin typeface="宋体" pitchFamily="2" charset="-122"/>
                <a:ea typeface="宋体" pitchFamily="2" charset="-122"/>
              </a:rPr>
              <a:t>上市。</a:t>
            </a:r>
          </a:p>
        </p:txBody>
      </p:sp>
    </p:spTree>
    <p:extLst>
      <p:ext uri="{BB962C8B-B14F-4D97-AF65-F5344CB8AC3E}">
        <p14:creationId xmlns:p14="http://schemas.microsoft.com/office/powerpoint/2010/main" val="3216458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图片 3"/>
          <p:cNvPicPr>
            <a:picLocks noChangeAspect="1"/>
          </p:cNvPicPr>
          <p:nvPr>
            <p:custDataLst>
              <p:tags r:id="rId2"/>
            </p:custDataLst>
          </p:nvPr>
        </p:nvPicPr>
        <p:blipFill>
          <a:blip r:embed="rId7"/>
          <a:stretch>
            <a:fillRect/>
          </a:stretch>
        </p:blipFill>
        <p:spPr>
          <a:xfrm>
            <a:off x="28576" y="1490901"/>
            <a:ext cx="5947172" cy="4461272"/>
          </a:xfrm>
          <a:prstGeom prst="rect">
            <a:avLst/>
          </a:prstGeom>
          <a:noFill/>
          <a:ln w="9525">
            <a:noFill/>
          </a:ln>
        </p:spPr>
      </p:pic>
      <p:pic>
        <p:nvPicPr>
          <p:cNvPr id="30729" name="图片 3"/>
          <p:cNvPicPr>
            <a:picLocks noChangeAspect="1"/>
          </p:cNvPicPr>
          <p:nvPr>
            <p:custDataLst>
              <p:tags r:id="rId3"/>
            </p:custDataLst>
          </p:nvPr>
        </p:nvPicPr>
        <p:blipFill>
          <a:blip r:embed="rId8"/>
          <a:stretch>
            <a:fillRect/>
          </a:stretch>
        </p:blipFill>
        <p:spPr>
          <a:xfrm>
            <a:off x="4188619" y="4098370"/>
            <a:ext cx="4920854" cy="1899047"/>
          </a:xfrm>
          <a:prstGeom prst="rect">
            <a:avLst/>
          </a:prstGeom>
          <a:noFill/>
          <a:ln w="9525">
            <a:noFill/>
          </a:ln>
        </p:spPr>
      </p:pic>
      <p:pic>
        <p:nvPicPr>
          <p:cNvPr id="7" name="图片 6"/>
          <p:cNvPicPr>
            <a:picLocks noChangeAspect="1"/>
          </p:cNvPicPr>
          <p:nvPr>
            <p:custDataLst>
              <p:tags r:id="rId4"/>
            </p:custDataLst>
          </p:nvPr>
        </p:nvPicPr>
        <p:blipFill>
          <a:blip r:embed="rId9"/>
          <a:stretch>
            <a:fillRect/>
          </a:stretch>
        </p:blipFill>
        <p:spPr>
          <a:xfrm>
            <a:off x="6074092" y="1473518"/>
            <a:ext cx="3041333" cy="4544378"/>
          </a:xfrm>
          <a:prstGeom prst="rect">
            <a:avLst/>
          </a:prstGeom>
          <a:noFill/>
          <a:ln w="9525">
            <a:noFill/>
          </a:ln>
        </p:spPr>
      </p:pic>
      <p:sp>
        <p:nvSpPr>
          <p:cNvPr id="5" name="文本框 4">
            <a:extLst>
              <a:ext uri="{FF2B5EF4-FFF2-40B4-BE49-F238E27FC236}">
                <a16:creationId xmlns="" xmlns:a16="http://schemas.microsoft.com/office/drawing/2014/main" xmlns:p15="http://schemas.microsoft.com/office/powerpoint/2012/main" xmlns:p14="http://schemas.microsoft.com/office/powerpoint/2010/main" id="{9191F11E-19B9-49C8-A5F0-E3A6119C855B}"/>
              </a:ext>
            </a:extLst>
          </p:cNvPr>
          <p:cNvSpPr txBox="1"/>
          <p:nvPr>
            <p:custDataLst>
              <p:tags r:id="rId5"/>
            </p:custDataLst>
          </p:nvPr>
        </p:nvSpPr>
        <p:spPr>
          <a:xfrm>
            <a:off x="110730" y="952306"/>
            <a:ext cx="3279452" cy="276991"/>
          </a:xfrm>
          <a:prstGeom prst="rect">
            <a:avLst/>
          </a:prstGeom>
          <a:solidFill>
            <a:srgbClr val="FFFF00"/>
          </a:solidFill>
        </p:spPr>
        <p:txBody>
          <a:bodyPr wrap="square" lIns="68573" tIns="34286" rIns="68573" bIns="34286">
            <a:spAutoFit/>
          </a:bodyPr>
          <a:lstStyle/>
          <a:p>
            <a:r>
              <a:rPr lang="zh-CN" altLang="en-US" sz="1350"/>
              <a:t>别人家的黄金水道</a:t>
            </a:r>
            <a:r>
              <a:rPr lang="en-US" altLang="zh-CN" sz="1350"/>
              <a:t>——</a:t>
            </a:r>
            <a:r>
              <a:rPr lang="zh-CN" altLang="en-US" sz="1350"/>
              <a:t>巴拿马运河</a:t>
            </a:r>
            <a:endParaRPr lang="en-US" altLang="zh-CN" sz="1350"/>
          </a:p>
        </p:txBody>
      </p:sp>
    </p:spTree>
    <p:custDataLst>
      <p:tags r:id="rId1"/>
    </p:custDataLst>
    <p:extLst>
      <p:ext uri="{BB962C8B-B14F-4D97-AF65-F5344CB8AC3E}">
        <p14:creationId xmlns:p14="http://schemas.microsoft.com/office/powerpoint/2010/main" val="8882238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100000">
              <a:srgbClr val="14CD68"/>
            </a:gs>
            <a:gs pos="100000">
              <a:srgbClr val="0B6E38"/>
            </a:gs>
          </a:gsLst>
          <a:lin ang="5400000" scaled="0"/>
        </a:gradFill>
        <a:effectLst/>
      </p:bgPr>
    </p:bg>
    <p:spTree>
      <p:nvGrpSpPr>
        <p:cNvPr id="1" name=""/>
        <p:cNvGrpSpPr/>
        <p:nvPr/>
      </p:nvGrpSpPr>
      <p:grpSpPr>
        <a:xfrm>
          <a:off x="0" y="0"/>
          <a:ext cx="0" cy="0"/>
          <a:chOff x="0" y="0"/>
          <a:chExt cx="0" cy="0"/>
        </a:xfrm>
      </p:grpSpPr>
      <p:sp>
        <p:nvSpPr>
          <p:cNvPr id="4" name="矩形 3"/>
          <p:cNvSpPr/>
          <p:nvPr/>
        </p:nvSpPr>
        <p:spPr>
          <a:xfrm>
            <a:off x="2236470" y="2590165"/>
            <a:ext cx="4671060" cy="1445260"/>
          </a:xfrm>
          <a:prstGeom prst="rect">
            <a:avLst/>
          </a:prstGeom>
          <a:noFill/>
          <a:ln>
            <a:noFill/>
          </a:ln>
        </p:spPr>
        <p:txBody>
          <a:bodyPr wrap="none" rtlCol="0" anchor="t">
            <a:spAutoFit/>
          </a:bodyPr>
          <a:lstStyle/>
          <a:p>
            <a:pPr algn="ctr"/>
            <a:r>
              <a:rPr lang="zh-CN" altLang="en-US" sz="8800" b="1">
                <a:ln w="9525">
                  <a:solidFill>
                    <a:schemeClr val="bg1"/>
                  </a:solidFill>
                  <a:prstDash val="solid"/>
                </a:ln>
                <a:solidFill>
                  <a:schemeClr val="tx1"/>
                </a:solidFill>
                <a:effectLst>
                  <a:outerShdw blurRad="12700" dist="38100" dir="2700000" algn="tl" rotWithShape="0">
                    <a:schemeClr val="bg1">
                      <a:lumMod val="50000"/>
                    </a:schemeClr>
                  </a:outerShdw>
                </a:effectLst>
              </a:rPr>
              <a:t>课时结束</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593"/>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0.xml><?xml version="1.0" encoding="utf-8"?>
<p:tagLst xmlns:a="http://schemas.openxmlformats.org/drawingml/2006/main" xmlns:r="http://schemas.openxmlformats.org/officeDocument/2006/relationships" xmlns:p="http://schemas.openxmlformats.org/presentationml/2006/main">
  <p:tag name="AS_UNIQUEID" val="1530"/>
</p:tagLst>
</file>

<file path=ppt/tags/tag100.xml><?xml version="1.0" encoding="utf-8"?>
<p:tagLst xmlns:a="http://schemas.openxmlformats.org/drawingml/2006/main" xmlns:r="http://schemas.openxmlformats.org/officeDocument/2006/relationships" xmlns:p="http://schemas.openxmlformats.org/presentationml/2006/main">
  <p:tag name="AS_UNIQUEID" val="477"/>
</p:tagLst>
</file>

<file path=ppt/tags/tag101.xml><?xml version="1.0" encoding="utf-8"?>
<p:tagLst xmlns:a="http://schemas.openxmlformats.org/drawingml/2006/main" xmlns:r="http://schemas.openxmlformats.org/officeDocument/2006/relationships" xmlns:p="http://schemas.openxmlformats.org/presentationml/2006/main">
  <p:tag name="AS_UNIQUEID" val="478"/>
</p:tagLst>
</file>

<file path=ppt/tags/tag102.xml><?xml version="1.0" encoding="utf-8"?>
<p:tagLst xmlns:a="http://schemas.openxmlformats.org/drawingml/2006/main" xmlns:r="http://schemas.openxmlformats.org/officeDocument/2006/relationships" xmlns:p="http://schemas.openxmlformats.org/presentationml/2006/main">
  <p:tag name="AS_UNIQUEID" val="1451"/>
</p:tagLst>
</file>

<file path=ppt/tags/tag103.xml><?xml version="1.0" encoding="utf-8"?>
<p:tagLst xmlns:a="http://schemas.openxmlformats.org/drawingml/2006/main" xmlns:r="http://schemas.openxmlformats.org/officeDocument/2006/relationships" xmlns:p="http://schemas.openxmlformats.org/presentationml/2006/main">
  <p:tag name="AS_UNIQUEID" val="1452"/>
</p:tagLst>
</file>

<file path=ppt/tags/tag104.xml><?xml version="1.0" encoding="utf-8"?>
<p:tagLst xmlns:a="http://schemas.openxmlformats.org/drawingml/2006/main" xmlns:r="http://schemas.openxmlformats.org/officeDocument/2006/relationships" xmlns:p="http://schemas.openxmlformats.org/presentationml/2006/main">
  <p:tag name="AS_UNIQUEID" val="1453"/>
</p:tagLst>
</file>

<file path=ppt/tags/tag105.xml><?xml version="1.0" encoding="utf-8"?>
<p:tagLst xmlns:a="http://schemas.openxmlformats.org/drawingml/2006/main" xmlns:r="http://schemas.openxmlformats.org/officeDocument/2006/relationships" xmlns:p="http://schemas.openxmlformats.org/presentationml/2006/main">
  <p:tag name="AS_UNIQUEID" val="1454"/>
</p:tagLst>
</file>

<file path=ppt/tags/tag106.xml><?xml version="1.0" encoding="utf-8"?>
<p:tagLst xmlns:a="http://schemas.openxmlformats.org/drawingml/2006/main" xmlns:r="http://schemas.openxmlformats.org/officeDocument/2006/relationships" xmlns:p="http://schemas.openxmlformats.org/presentationml/2006/main">
  <p:tag name="AS_UNIQUEID" val="171"/>
</p:tagLst>
</file>

<file path=ppt/tags/tag107.xml><?xml version="1.0" encoding="utf-8"?>
<p:tagLst xmlns:a="http://schemas.openxmlformats.org/drawingml/2006/main" xmlns:r="http://schemas.openxmlformats.org/officeDocument/2006/relationships" xmlns:p="http://schemas.openxmlformats.org/presentationml/2006/main">
  <p:tag name="AS_UNIQUEID" val="1475"/>
</p:tagLst>
</file>

<file path=ppt/tags/tag108.xml><?xml version="1.0" encoding="utf-8"?>
<p:tagLst xmlns:a="http://schemas.openxmlformats.org/drawingml/2006/main" xmlns:r="http://schemas.openxmlformats.org/officeDocument/2006/relationships" xmlns:p="http://schemas.openxmlformats.org/presentationml/2006/main">
  <p:tag name="AS_UNIQUEID" val="1476"/>
</p:tagLst>
</file>

<file path=ppt/tags/tag109.xml><?xml version="1.0" encoding="utf-8"?>
<p:tagLst xmlns:a="http://schemas.openxmlformats.org/drawingml/2006/main" xmlns:r="http://schemas.openxmlformats.org/officeDocument/2006/relationships" xmlns:p="http://schemas.openxmlformats.org/presentationml/2006/main">
  <p:tag name="AS_UNIQUEID" val="1477"/>
</p:tagLst>
</file>

<file path=ppt/tags/tag11.xml><?xml version="1.0" encoding="utf-8"?>
<p:tagLst xmlns:a="http://schemas.openxmlformats.org/drawingml/2006/main" xmlns:r="http://schemas.openxmlformats.org/officeDocument/2006/relationships" xmlns:p="http://schemas.openxmlformats.org/presentationml/2006/main">
  <p:tag name="AS_UNIQUEID" val="1531"/>
</p:tagLst>
</file>

<file path=ppt/tags/tag110.xml><?xml version="1.0" encoding="utf-8"?>
<p:tagLst xmlns:a="http://schemas.openxmlformats.org/drawingml/2006/main" xmlns:r="http://schemas.openxmlformats.org/officeDocument/2006/relationships" xmlns:p="http://schemas.openxmlformats.org/presentationml/2006/main">
  <p:tag name="AS_UNIQUEID" val="1478"/>
</p:tagLst>
</file>

<file path=ppt/tags/tag111.xml><?xml version="1.0" encoding="utf-8"?>
<p:tagLst xmlns:a="http://schemas.openxmlformats.org/drawingml/2006/main" xmlns:r="http://schemas.openxmlformats.org/officeDocument/2006/relationships" xmlns:p="http://schemas.openxmlformats.org/presentationml/2006/main">
  <p:tag name="AS_UNIQUEID" val="1479"/>
</p:tagLst>
</file>

<file path=ppt/tags/tag112.xml><?xml version="1.0" encoding="utf-8"?>
<p:tagLst xmlns:a="http://schemas.openxmlformats.org/drawingml/2006/main" xmlns:r="http://schemas.openxmlformats.org/officeDocument/2006/relationships" xmlns:p="http://schemas.openxmlformats.org/presentationml/2006/main">
  <p:tag name="AS_UNIQUEID" val="1511"/>
</p:tagLst>
</file>

<file path=ppt/tags/tag113.xml><?xml version="1.0" encoding="utf-8"?>
<p:tagLst xmlns:a="http://schemas.openxmlformats.org/drawingml/2006/main" xmlns:r="http://schemas.openxmlformats.org/officeDocument/2006/relationships" xmlns:p="http://schemas.openxmlformats.org/presentationml/2006/main">
  <p:tag name="AS_UNIQUEID" val="1512"/>
</p:tagLst>
</file>

<file path=ppt/tags/tag114.xml><?xml version="1.0" encoding="utf-8"?>
<p:tagLst xmlns:a="http://schemas.openxmlformats.org/drawingml/2006/main" xmlns:r="http://schemas.openxmlformats.org/officeDocument/2006/relationships" xmlns:p="http://schemas.openxmlformats.org/presentationml/2006/main">
  <p:tag name="AS_UNIQUEID" val="1513"/>
</p:tagLst>
</file>

<file path=ppt/tags/tag115.xml><?xml version="1.0" encoding="utf-8"?>
<p:tagLst xmlns:a="http://schemas.openxmlformats.org/drawingml/2006/main" xmlns:r="http://schemas.openxmlformats.org/officeDocument/2006/relationships" xmlns:p="http://schemas.openxmlformats.org/presentationml/2006/main">
  <p:tag name="MH" val="20170602221629"/>
  <p:tag name="MH_LIBRARY" val="GRAPHIC"/>
  <p:tag name="MH_ORDER" val="矩形 3"/>
</p:tagLst>
</file>

<file path=ppt/tags/tag12.xml><?xml version="1.0" encoding="utf-8"?>
<p:tagLst xmlns:a="http://schemas.openxmlformats.org/drawingml/2006/main" xmlns:r="http://schemas.openxmlformats.org/officeDocument/2006/relationships" xmlns:p="http://schemas.openxmlformats.org/presentationml/2006/main">
  <p:tag name="AS_UNIQUEID" val="1532"/>
</p:tagLst>
</file>

<file path=ppt/tags/tag13.xml><?xml version="1.0" encoding="utf-8"?>
<p:tagLst xmlns:a="http://schemas.openxmlformats.org/drawingml/2006/main" xmlns:r="http://schemas.openxmlformats.org/officeDocument/2006/relationships" xmlns:p="http://schemas.openxmlformats.org/presentationml/2006/main">
  <p:tag name="AS_UNIQUEID" val="69"/>
</p:tagLst>
</file>

<file path=ppt/tags/tag14.xml><?xml version="1.0" encoding="utf-8"?>
<p:tagLst xmlns:a="http://schemas.openxmlformats.org/drawingml/2006/main" xmlns:r="http://schemas.openxmlformats.org/officeDocument/2006/relationships" xmlns:p="http://schemas.openxmlformats.org/presentationml/2006/main">
  <p:tag name="AS_UNIQUEID" val="70"/>
</p:tagLst>
</file>

<file path=ppt/tags/tag15.xml><?xml version="1.0" encoding="utf-8"?>
<p:tagLst xmlns:a="http://schemas.openxmlformats.org/drawingml/2006/main" xmlns:r="http://schemas.openxmlformats.org/officeDocument/2006/relationships" xmlns:p="http://schemas.openxmlformats.org/presentationml/2006/main">
  <p:tag name="AS_UNIQUEID" val="71"/>
</p:tagLst>
</file>

<file path=ppt/tags/tag16.xml><?xml version="1.0" encoding="utf-8"?>
<p:tagLst xmlns:a="http://schemas.openxmlformats.org/drawingml/2006/main" xmlns:r="http://schemas.openxmlformats.org/officeDocument/2006/relationships" xmlns:p="http://schemas.openxmlformats.org/presentationml/2006/main">
  <p:tag name="AS_UNIQUEID" val="72"/>
</p:tagLst>
</file>

<file path=ppt/tags/tag17.xml><?xml version="1.0" encoding="utf-8"?>
<p:tagLst xmlns:a="http://schemas.openxmlformats.org/drawingml/2006/main" xmlns:r="http://schemas.openxmlformats.org/officeDocument/2006/relationships" xmlns:p="http://schemas.openxmlformats.org/presentationml/2006/main">
  <p:tag name="AS_UNIQUEID" val="73"/>
</p:tagLst>
</file>

<file path=ppt/tags/tag18.xml><?xml version="1.0" encoding="utf-8"?>
<p:tagLst xmlns:a="http://schemas.openxmlformats.org/drawingml/2006/main" xmlns:r="http://schemas.openxmlformats.org/officeDocument/2006/relationships" xmlns:p="http://schemas.openxmlformats.org/presentationml/2006/main">
  <p:tag name="AS_UNIQUEID" val="74"/>
</p:tagLst>
</file>

<file path=ppt/tags/tag19.xml><?xml version="1.0" encoding="utf-8"?>
<p:tagLst xmlns:a="http://schemas.openxmlformats.org/drawingml/2006/main" xmlns:r="http://schemas.openxmlformats.org/officeDocument/2006/relationships" xmlns:p="http://schemas.openxmlformats.org/presentationml/2006/main">
  <p:tag name="AS_UNIQUEID" val="75"/>
</p:tagLst>
</file>

<file path=ppt/tags/tag2.xml><?xml version="1.0" encoding="utf-8"?>
<p:tagLst xmlns:a="http://schemas.openxmlformats.org/drawingml/2006/main" xmlns:r="http://schemas.openxmlformats.org/officeDocument/2006/relationships" xmlns:p="http://schemas.openxmlformats.org/presentationml/2006/main">
  <p:tag name="AS_UNIQUEID" val="594"/>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20.xml><?xml version="1.0" encoding="utf-8"?>
<p:tagLst xmlns:a="http://schemas.openxmlformats.org/drawingml/2006/main" xmlns:r="http://schemas.openxmlformats.org/officeDocument/2006/relationships" xmlns:p="http://schemas.openxmlformats.org/presentationml/2006/main">
  <p:tag name="AS_UNIQUEID" val="80"/>
</p:tagLst>
</file>

<file path=ppt/tags/tag21.xml><?xml version="1.0" encoding="utf-8"?>
<p:tagLst xmlns:a="http://schemas.openxmlformats.org/drawingml/2006/main" xmlns:r="http://schemas.openxmlformats.org/officeDocument/2006/relationships" xmlns:p="http://schemas.openxmlformats.org/presentationml/2006/main">
  <p:tag name="AS_UNIQUEID" val="81"/>
</p:tagLst>
</file>

<file path=ppt/tags/tag22.xml><?xml version="1.0" encoding="utf-8"?>
<p:tagLst xmlns:a="http://schemas.openxmlformats.org/drawingml/2006/main" xmlns:r="http://schemas.openxmlformats.org/officeDocument/2006/relationships" xmlns:p="http://schemas.openxmlformats.org/presentationml/2006/main">
  <p:tag name="AS_UNIQUEID" val="82"/>
</p:tagLst>
</file>

<file path=ppt/tags/tag23.xml><?xml version="1.0" encoding="utf-8"?>
<p:tagLst xmlns:a="http://schemas.openxmlformats.org/drawingml/2006/main" xmlns:r="http://schemas.openxmlformats.org/officeDocument/2006/relationships" xmlns:p="http://schemas.openxmlformats.org/presentationml/2006/main">
  <p:tag name="AS_UNIQUEID" val="92"/>
</p:tagLst>
</file>

<file path=ppt/tags/tag24.xml><?xml version="1.0" encoding="utf-8"?>
<p:tagLst xmlns:a="http://schemas.openxmlformats.org/drawingml/2006/main" xmlns:r="http://schemas.openxmlformats.org/officeDocument/2006/relationships" xmlns:p="http://schemas.openxmlformats.org/presentationml/2006/main">
  <p:tag name="AS_UNIQUEID" val="93"/>
</p:tagLst>
</file>

<file path=ppt/tags/tag25.xml><?xml version="1.0" encoding="utf-8"?>
<p:tagLst xmlns:a="http://schemas.openxmlformats.org/drawingml/2006/main" xmlns:r="http://schemas.openxmlformats.org/officeDocument/2006/relationships" xmlns:p="http://schemas.openxmlformats.org/presentationml/2006/main">
  <p:tag name="AS_UNIQUEID" val="94"/>
</p:tagLst>
</file>

<file path=ppt/tags/tag26.xml><?xml version="1.0" encoding="utf-8"?>
<p:tagLst xmlns:a="http://schemas.openxmlformats.org/drawingml/2006/main" xmlns:r="http://schemas.openxmlformats.org/officeDocument/2006/relationships" xmlns:p="http://schemas.openxmlformats.org/presentationml/2006/main">
  <p:tag name="AS_UNIQUEID" val="95"/>
</p:tagLst>
</file>

<file path=ppt/tags/tag27.xml><?xml version="1.0" encoding="utf-8"?>
<p:tagLst xmlns:a="http://schemas.openxmlformats.org/drawingml/2006/main" xmlns:r="http://schemas.openxmlformats.org/officeDocument/2006/relationships" xmlns:p="http://schemas.openxmlformats.org/presentationml/2006/main">
  <p:tag name="AS_UNIQUEID" val="96"/>
</p:tagLst>
</file>

<file path=ppt/tags/tag28.xml><?xml version="1.0" encoding="utf-8"?>
<p:tagLst xmlns:a="http://schemas.openxmlformats.org/drawingml/2006/main" xmlns:r="http://schemas.openxmlformats.org/officeDocument/2006/relationships" xmlns:p="http://schemas.openxmlformats.org/presentationml/2006/main">
  <p:tag name="AS_UNIQUEID" val="97"/>
</p:tagLst>
</file>

<file path=ppt/tags/tag29.xml><?xml version="1.0" encoding="utf-8"?>
<p:tagLst xmlns:a="http://schemas.openxmlformats.org/drawingml/2006/main" xmlns:r="http://schemas.openxmlformats.org/officeDocument/2006/relationships" xmlns:p="http://schemas.openxmlformats.org/presentationml/2006/main">
  <p:tag name="AS_UNIQUEID" val="98"/>
</p:tagLst>
</file>

<file path=ppt/tags/tag3.xml><?xml version="1.0" encoding="utf-8"?>
<p:tagLst xmlns:a="http://schemas.openxmlformats.org/drawingml/2006/main" xmlns:r="http://schemas.openxmlformats.org/officeDocument/2006/relationships" xmlns:p="http://schemas.openxmlformats.org/presentationml/2006/main">
  <p:tag name="AS_UNIQUEID" val="595"/>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AS_UNIQUEID" val="99"/>
</p:tagLst>
</file>

<file path=ppt/tags/tag31.xml><?xml version="1.0" encoding="utf-8"?>
<p:tagLst xmlns:a="http://schemas.openxmlformats.org/drawingml/2006/main" xmlns:r="http://schemas.openxmlformats.org/officeDocument/2006/relationships" xmlns:p="http://schemas.openxmlformats.org/presentationml/2006/main">
  <p:tag name="AS_UNIQUEID" val="100"/>
</p:tagLst>
</file>

<file path=ppt/tags/tag32.xml><?xml version="1.0" encoding="utf-8"?>
<p:tagLst xmlns:a="http://schemas.openxmlformats.org/drawingml/2006/main" xmlns:r="http://schemas.openxmlformats.org/officeDocument/2006/relationships" xmlns:p="http://schemas.openxmlformats.org/presentationml/2006/main">
  <p:tag name="AS_UNIQUEID" val="83"/>
</p:tagLst>
</file>

<file path=ppt/tags/tag33.xml><?xml version="1.0" encoding="utf-8"?>
<p:tagLst xmlns:a="http://schemas.openxmlformats.org/drawingml/2006/main" xmlns:r="http://schemas.openxmlformats.org/officeDocument/2006/relationships" xmlns:p="http://schemas.openxmlformats.org/presentationml/2006/main">
  <p:tag name="AS_UNIQUEID" val="84"/>
</p:tagLst>
</file>

<file path=ppt/tags/tag34.xml><?xml version="1.0" encoding="utf-8"?>
<p:tagLst xmlns:a="http://schemas.openxmlformats.org/drawingml/2006/main" xmlns:r="http://schemas.openxmlformats.org/officeDocument/2006/relationships" xmlns:p="http://schemas.openxmlformats.org/presentationml/2006/main">
  <p:tag name="AS_UNIQUEID" val="85"/>
</p:tagLst>
</file>

<file path=ppt/tags/tag35.xml><?xml version="1.0" encoding="utf-8"?>
<p:tagLst xmlns:a="http://schemas.openxmlformats.org/drawingml/2006/main" xmlns:r="http://schemas.openxmlformats.org/officeDocument/2006/relationships" xmlns:p="http://schemas.openxmlformats.org/presentationml/2006/main">
  <p:tag name="AS_UNIQUEID" val="86"/>
</p:tagLst>
</file>

<file path=ppt/tags/tag36.xml><?xml version="1.0" encoding="utf-8"?>
<p:tagLst xmlns:a="http://schemas.openxmlformats.org/drawingml/2006/main" xmlns:r="http://schemas.openxmlformats.org/officeDocument/2006/relationships" xmlns:p="http://schemas.openxmlformats.org/presentationml/2006/main">
  <p:tag name="AS_UNIQUEID" val="87"/>
</p:tagLst>
</file>

<file path=ppt/tags/tag37.xml><?xml version="1.0" encoding="utf-8"?>
<p:tagLst xmlns:a="http://schemas.openxmlformats.org/drawingml/2006/main" xmlns:r="http://schemas.openxmlformats.org/officeDocument/2006/relationships" xmlns:p="http://schemas.openxmlformats.org/presentationml/2006/main">
  <p:tag name="AS_UNIQUEID" val="88"/>
</p:tagLst>
</file>

<file path=ppt/tags/tag38.xml><?xml version="1.0" encoding="utf-8"?>
<p:tagLst xmlns:a="http://schemas.openxmlformats.org/drawingml/2006/main" xmlns:r="http://schemas.openxmlformats.org/officeDocument/2006/relationships" xmlns:p="http://schemas.openxmlformats.org/presentationml/2006/main">
  <p:tag name="AS_UNIQUEID" val="89"/>
</p:tagLst>
</file>

<file path=ppt/tags/tag39.xml><?xml version="1.0" encoding="utf-8"?>
<p:tagLst xmlns:a="http://schemas.openxmlformats.org/drawingml/2006/main" xmlns:r="http://schemas.openxmlformats.org/officeDocument/2006/relationships" xmlns:p="http://schemas.openxmlformats.org/presentationml/2006/main">
  <p:tag name="AS_UNIQUEID" val="9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f9e64402-912e-4865-ba9a-3ef15d42ba30}"/>
</p:tagLst>
</file>

<file path=ppt/tags/tag40.xml><?xml version="1.0" encoding="utf-8"?>
<p:tagLst xmlns:a="http://schemas.openxmlformats.org/drawingml/2006/main" xmlns:r="http://schemas.openxmlformats.org/officeDocument/2006/relationships" xmlns:p="http://schemas.openxmlformats.org/presentationml/2006/main">
  <p:tag name="AS_UNIQUEID" val="91"/>
</p:tagLst>
</file>

<file path=ppt/tags/tag41.xml><?xml version="1.0" encoding="utf-8"?>
<p:tagLst xmlns:a="http://schemas.openxmlformats.org/drawingml/2006/main" xmlns:r="http://schemas.openxmlformats.org/officeDocument/2006/relationships" xmlns:p="http://schemas.openxmlformats.org/presentationml/2006/main">
  <p:tag name="AS_UNIQUEID" val="76"/>
</p:tagLst>
</file>

<file path=ppt/tags/tag42.xml><?xml version="1.0" encoding="utf-8"?>
<p:tagLst xmlns:a="http://schemas.openxmlformats.org/drawingml/2006/main" xmlns:r="http://schemas.openxmlformats.org/officeDocument/2006/relationships" xmlns:p="http://schemas.openxmlformats.org/presentationml/2006/main">
  <p:tag name="AS_UNIQUEID" val="77"/>
</p:tagLst>
</file>

<file path=ppt/tags/tag43.xml><?xml version="1.0" encoding="utf-8"?>
<p:tagLst xmlns:a="http://schemas.openxmlformats.org/drawingml/2006/main" xmlns:r="http://schemas.openxmlformats.org/officeDocument/2006/relationships" xmlns:p="http://schemas.openxmlformats.org/presentationml/2006/main">
  <p:tag name="AS_UNIQUEID" val="78"/>
</p:tagLst>
</file>

<file path=ppt/tags/tag44.xml><?xml version="1.0" encoding="utf-8"?>
<p:tagLst xmlns:a="http://schemas.openxmlformats.org/drawingml/2006/main" xmlns:r="http://schemas.openxmlformats.org/officeDocument/2006/relationships" xmlns:p="http://schemas.openxmlformats.org/presentationml/2006/main">
  <p:tag name="AS_UNIQUEID" val="79"/>
</p:tagLst>
</file>

<file path=ppt/tags/tag45.xml><?xml version="1.0" encoding="utf-8"?>
<p:tagLst xmlns:a="http://schemas.openxmlformats.org/drawingml/2006/main" xmlns:r="http://schemas.openxmlformats.org/officeDocument/2006/relationships" xmlns:p="http://schemas.openxmlformats.org/presentationml/2006/main">
  <p:tag name="AS_UNIQUEID" val="139"/>
</p:tagLst>
</file>

<file path=ppt/tags/tag46.xml><?xml version="1.0" encoding="utf-8"?>
<p:tagLst xmlns:a="http://schemas.openxmlformats.org/drawingml/2006/main" xmlns:r="http://schemas.openxmlformats.org/officeDocument/2006/relationships" xmlns:p="http://schemas.openxmlformats.org/presentationml/2006/main">
  <p:tag name="AS_UNIQUEID" val="140"/>
</p:tagLst>
</file>

<file path=ppt/tags/tag47.xml><?xml version="1.0" encoding="utf-8"?>
<p:tagLst xmlns:a="http://schemas.openxmlformats.org/drawingml/2006/main" xmlns:r="http://schemas.openxmlformats.org/officeDocument/2006/relationships" xmlns:p="http://schemas.openxmlformats.org/presentationml/2006/main">
  <p:tag name="AS_UNIQUEID" val="141"/>
</p:tagLst>
</file>

<file path=ppt/tags/tag48.xml><?xml version="1.0" encoding="utf-8"?>
<p:tagLst xmlns:a="http://schemas.openxmlformats.org/drawingml/2006/main" xmlns:r="http://schemas.openxmlformats.org/officeDocument/2006/relationships" xmlns:p="http://schemas.openxmlformats.org/presentationml/2006/main">
  <p:tag name="AS_UNIQUEID" val="142"/>
</p:tagLst>
</file>

<file path=ppt/tags/tag49.xml><?xml version="1.0" encoding="utf-8"?>
<p:tagLst xmlns:a="http://schemas.openxmlformats.org/drawingml/2006/main" xmlns:r="http://schemas.openxmlformats.org/officeDocument/2006/relationships" xmlns:p="http://schemas.openxmlformats.org/presentationml/2006/main">
  <p:tag name="AS_UNIQUEID" val="143"/>
</p:tagLst>
</file>

<file path=ppt/tags/tag5.xml><?xml version="1.0" encoding="utf-8"?>
<p:tagLst xmlns:a="http://schemas.openxmlformats.org/drawingml/2006/main" xmlns:r="http://schemas.openxmlformats.org/officeDocument/2006/relationships" xmlns:p="http://schemas.openxmlformats.org/presentationml/2006/main">
  <p:tag name="AS_UNIQUEID" val="1547"/>
</p:tagLst>
</file>

<file path=ppt/tags/tag50.xml><?xml version="1.0" encoding="utf-8"?>
<p:tagLst xmlns:a="http://schemas.openxmlformats.org/drawingml/2006/main" xmlns:r="http://schemas.openxmlformats.org/officeDocument/2006/relationships" xmlns:p="http://schemas.openxmlformats.org/presentationml/2006/main">
  <p:tag name="AS_UNIQUEID" val="144"/>
</p:tagLst>
</file>

<file path=ppt/tags/tag51.xml><?xml version="1.0" encoding="utf-8"?>
<p:tagLst xmlns:a="http://schemas.openxmlformats.org/drawingml/2006/main" xmlns:r="http://schemas.openxmlformats.org/officeDocument/2006/relationships" xmlns:p="http://schemas.openxmlformats.org/presentationml/2006/main">
  <p:tag name="AS_UNIQUEID" val="145"/>
</p:tagLst>
</file>

<file path=ppt/tags/tag52.xml><?xml version="1.0" encoding="utf-8"?>
<p:tagLst xmlns:a="http://schemas.openxmlformats.org/drawingml/2006/main" xmlns:r="http://schemas.openxmlformats.org/officeDocument/2006/relationships" xmlns:p="http://schemas.openxmlformats.org/presentationml/2006/main">
  <p:tag name="AS_UNIQUEID" val="150"/>
</p:tagLst>
</file>

<file path=ppt/tags/tag53.xml><?xml version="1.0" encoding="utf-8"?>
<p:tagLst xmlns:a="http://schemas.openxmlformats.org/drawingml/2006/main" xmlns:r="http://schemas.openxmlformats.org/officeDocument/2006/relationships" xmlns:p="http://schemas.openxmlformats.org/presentationml/2006/main">
  <p:tag name="AS_UNIQUEID" val="151"/>
</p:tagLst>
</file>

<file path=ppt/tags/tag54.xml><?xml version="1.0" encoding="utf-8"?>
<p:tagLst xmlns:a="http://schemas.openxmlformats.org/drawingml/2006/main" xmlns:r="http://schemas.openxmlformats.org/officeDocument/2006/relationships" xmlns:p="http://schemas.openxmlformats.org/presentationml/2006/main">
  <p:tag name="AS_UNIQUEID" val="152"/>
</p:tagLst>
</file>

<file path=ppt/tags/tag55.xml><?xml version="1.0" encoding="utf-8"?>
<p:tagLst xmlns:a="http://schemas.openxmlformats.org/drawingml/2006/main" xmlns:r="http://schemas.openxmlformats.org/officeDocument/2006/relationships" xmlns:p="http://schemas.openxmlformats.org/presentationml/2006/main">
  <p:tag name="AS_UNIQUEID" val="162"/>
</p:tagLst>
</file>

<file path=ppt/tags/tag56.xml><?xml version="1.0" encoding="utf-8"?>
<p:tagLst xmlns:a="http://schemas.openxmlformats.org/drawingml/2006/main" xmlns:r="http://schemas.openxmlformats.org/officeDocument/2006/relationships" xmlns:p="http://schemas.openxmlformats.org/presentationml/2006/main">
  <p:tag name="AS_UNIQUEID" val="163"/>
</p:tagLst>
</file>

<file path=ppt/tags/tag57.xml><?xml version="1.0" encoding="utf-8"?>
<p:tagLst xmlns:a="http://schemas.openxmlformats.org/drawingml/2006/main" xmlns:r="http://schemas.openxmlformats.org/officeDocument/2006/relationships" xmlns:p="http://schemas.openxmlformats.org/presentationml/2006/main">
  <p:tag name="AS_UNIQUEID" val="164"/>
</p:tagLst>
</file>

<file path=ppt/tags/tag58.xml><?xml version="1.0" encoding="utf-8"?>
<p:tagLst xmlns:a="http://schemas.openxmlformats.org/drawingml/2006/main" xmlns:r="http://schemas.openxmlformats.org/officeDocument/2006/relationships" xmlns:p="http://schemas.openxmlformats.org/presentationml/2006/main">
  <p:tag name="AS_UNIQUEID" val="165"/>
</p:tagLst>
</file>

<file path=ppt/tags/tag59.xml><?xml version="1.0" encoding="utf-8"?>
<p:tagLst xmlns:a="http://schemas.openxmlformats.org/drawingml/2006/main" xmlns:r="http://schemas.openxmlformats.org/officeDocument/2006/relationships" xmlns:p="http://schemas.openxmlformats.org/presentationml/2006/main">
  <p:tag name="AS_UNIQUEID" val="166"/>
</p:tagLst>
</file>

<file path=ppt/tags/tag6.xml><?xml version="1.0" encoding="utf-8"?>
<p:tagLst xmlns:a="http://schemas.openxmlformats.org/drawingml/2006/main" xmlns:r="http://schemas.openxmlformats.org/officeDocument/2006/relationships" xmlns:p="http://schemas.openxmlformats.org/presentationml/2006/main">
  <p:tag name="AS_UNIQUEID" val="493"/>
</p:tagLst>
</file>

<file path=ppt/tags/tag60.xml><?xml version="1.0" encoding="utf-8"?>
<p:tagLst xmlns:a="http://schemas.openxmlformats.org/drawingml/2006/main" xmlns:r="http://schemas.openxmlformats.org/officeDocument/2006/relationships" xmlns:p="http://schemas.openxmlformats.org/presentationml/2006/main">
  <p:tag name="AS_UNIQUEID" val="167"/>
</p:tagLst>
</file>

<file path=ppt/tags/tag61.xml><?xml version="1.0" encoding="utf-8"?>
<p:tagLst xmlns:a="http://schemas.openxmlformats.org/drawingml/2006/main" xmlns:r="http://schemas.openxmlformats.org/officeDocument/2006/relationships" xmlns:p="http://schemas.openxmlformats.org/presentationml/2006/main">
  <p:tag name="AS_UNIQUEID" val="168"/>
</p:tagLst>
</file>

<file path=ppt/tags/tag62.xml><?xml version="1.0" encoding="utf-8"?>
<p:tagLst xmlns:a="http://schemas.openxmlformats.org/drawingml/2006/main" xmlns:r="http://schemas.openxmlformats.org/officeDocument/2006/relationships" xmlns:p="http://schemas.openxmlformats.org/presentationml/2006/main">
  <p:tag name="AS_UNIQUEID" val="169"/>
</p:tagLst>
</file>

<file path=ppt/tags/tag63.xml><?xml version="1.0" encoding="utf-8"?>
<p:tagLst xmlns:a="http://schemas.openxmlformats.org/drawingml/2006/main" xmlns:r="http://schemas.openxmlformats.org/officeDocument/2006/relationships" xmlns:p="http://schemas.openxmlformats.org/presentationml/2006/main">
  <p:tag name="AS_UNIQUEID" val="170"/>
</p:tagLst>
</file>

<file path=ppt/tags/tag64.xml><?xml version="1.0" encoding="utf-8"?>
<p:tagLst xmlns:a="http://schemas.openxmlformats.org/drawingml/2006/main" xmlns:r="http://schemas.openxmlformats.org/officeDocument/2006/relationships" xmlns:p="http://schemas.openxmlformats.org/presentationml/2006/main">
  <p:tag name="AS_UNIQUEID" val="171"/>
</p:tagLst>
</file>

<file path=ppt/tags/tag65.xml><?xml version="1.0" encoding="utf-8"?>
<p:tagLst xmlns:a="http://schemas.openxmlformats.org/drawingml/2006/main" xmlns:r="http://schemas.openxmlformats.org/officeDocument/2006/relationships" xmlns:p="http://schemas.openxmlformats.org/presentationml/2006/main">
  <p:tag name="AS_UNIQUEID" val="172"/>
</p:tagLst>
</file>

<file path=ppt/tags/tag66.xml><?xml version="1.0" encoding="utf-8"?>
<p:tagLst xmlns:a="http://schemas.openxmlformats.org/drawingml/2006/main" xmlns:r="http://schemas.openxmlformats.org/officeDocument/2006/relationships" xmlns:p="http://schemas.openxmlformats.org/presentationml/2006/main">
  <p:tag name="AS_UNIQUEID" val="153"/>
</p:tagLst>
</file>

<file path=ppt/tags/tag67.xml><?xml version="1.0" encoding="utf-8"?>
<p:tagLst xmlns:a="http://schemas.openxmlformats.org/drawingml/2006/main" xmlns:r="http://schemas.openxmlformats.org/officeDocument/2006/relationships" xmlns:p="http://schemas.openxmlformats.org/presentationml/2006/main">
  <p:tag name="AS_UNIQUEID" val="154"/>
</p:tagLst>
</file>

<file path=ppt/tags/tag68.xml><?xml version="1.0" encoding="utf-8"?>
<p:tagLst xmlns:a="http://schemas.openxmlformats.org/drawingml/2006/main" xmlns:r="http://schemas.openxmlformats.org/officeDocument/2006/relationships" xmlns:p="http://schemas.openxmlformats.org/presentationml/2006/main">
  <p:tag name="AS_UNIQUEID" val="155"/>
</p:tagLst>
</file>

<file path=ppt/tags/tag69.xml><?xml version="1.0" encoding="utf-8"?>
<p:tagLst xmlns:a="http://schemas.openxmlformats.org/drawingml/2006/main" xmlns:r="http://schemas.openxmlformats.org/officeDocument/2006/relationships" xmlns:p="http://schemas.openxmlformats.org/presentationml/2006/main">
  <p:tag name="AS_UNIQUEID" val="156"/>
</p:tagLst>
</file>

<file path=ppt/tags/tag7.xml><?xml version="1.0" encoding="utf-8"?>
<p:tagLst xmlns:a="http://schemas.openxmlformats.org/drawingml/2006/main" xmlns:r="http://schemas.openxmlformats.org/officeDocument/2006/relationships" xmlns:p="http://schemas.openxmlformats.org/presentationml/2006/main">
  <p:tag name="AS_UNIQUEID" val="494"/>
</p:tagLst>
</file>

<file path=ppt/tags/tag70.xml><?xml version="1.0" encoding="utf-8"?>
<p:tagLst xmlns:a="http://schemas.openxmlformats.org/drawingml/2006/main" xmlns:r="http://schemas.openxmlformats.org/officeDocument/2006/relationships" xmlns:p="http://schemas.openxmlformats.org/presentationml/2006/main">
  <p:tag name="AS_UNIQUEID" val="157"/>
</p:tagLst>
</file>

<file path=ppt/tags/tag71.xml><?xml version="1.0" encoding="utf-8"?>
<p:tagLst xmlns:a="http://schemas.openxmlformats.org/drawingml/2006/main" xmlns:r="http://schemas.openxmlformats.org/officeDocument/2006/relationships" xmlns:p="http://schemas.openxmlformats.org/presentationml/2006/main">
  <p:tag name="AS_UNIQUEID" val="158"/>
</p:tagLst>
</file>

<file path=ppt/tags/tag72.xml><?xml version="1.0" encoding="utf-8"?>
<p:tagLst xmlns:a="http://schemas.openxmlformats.org/drawingml/2006/main" xmlns:r="http://schemas.openxmlformats.org/officeDocument/2006/relationships" xmlns:p="http://schemas.openxmlformats.org/presentationml/2006/main">
  <p:tag name="AS_UNIQUEID" val="159"/>
</p:tagLst>
</file>

<file path=ppt/tags/tag73.xml><?xml version="1.0" encoding="utf-8"?>
<p:tagLst xmlns:a="http://schemas.openxmlformats.org/drawingml/2006/main" xmlns:r="http://schemas.openxmlformats.org/officeDocument/2006/relationships" xmlns:p="http://schemas.openxmlformats.org/presentationml/2006/main">
  <p:tag name="AS_UNIQUEID" val="160"/>
</p:tagLst>
</file>

<file path=ppt/tags/tag74.xml><?xml version="1.0" encoding="utf-8"?>
<p:tagLst xmlns:a="http://schemas.openxmlformats.org/drawingml/2006/main" xmlns:r="http://schemas.openxmlformats.org/officeDocument/2006/relationships" xmlns:p="http://schemas.openxmlformats.org/presentationml/2006/main">
  <p:tag name="AS_UNIQUEID" val="161"/>
</p:tagLst>
</file>

<file path=ppt/tags/tag75.xml><?xml version="1.0" encoding="utf-8"?>
<p:tagLst xmlns:a="http://schemas.openxmlformats.org/drawingml/2006/main" xmlns:r="http://schemas.openxmlformats.org/officeDocument/2006/relationships" xmlns:p="http://schemas.openxmlformats.org/presentationml/2006/main">
  <p:tag name="AS_UNIQUEID" val="146"/>
</p:tagLst>
</file>

<file path=ppt/tags/tag76.xml><?xml version="1.0" encoding="utf-8"?>
<p:tagLst xmlns:a="http://schemas.openxmlformats.org/drawingml/2006/main" xmlns:r="http://schemas.openxmlformats.org/officeDocument/2006/relationships" xmlns:p="http://schemas.openxmlformats.org/presentationml/2006/main">
  <p:tag name="AS_UNIQUEID" val="147"/>
</p:tagLst>
</file>

<file path=ppt/tags/tag77.xml><?xml version="1.0" encoding="utf-8"?>
<p:tagLst xmlns:a="http://schemas.openxmlformats.org/drawingml/2006/main" xmlns:r="http://schemas.openxmlformats.org/officeDocument/2006/relationships" xmlns:p="http://schemas.openxmlformats.org/presentationml/2006/main">
  <p:tag name="AS_UNIQUEID" val="148"/>
</p:tagLst>
</file>

<file path=ppt/tags/tag78.xml><?xml version="1.0" encoding="utf-8"?>
<p:tagLst xmlns:a="http://schemas.openxmlformats.org/drawingml/2006/main" xmlns:r="http://schemas.openxmlformats.org/officeDocument/2006/relationships" xmlns:p="http://schemas.openxmlformats.org/presentationml/2006/main">
  <p:tag name="AS_UNIQUEID" val="149"/>
</p:tagLst>
</file>

<file path=ppt/tags/tag79.xml><?xml version="1.0" encoding="utf-8"?>
<p:tagLst xmlns:a="http://schemas.openxmlformats.org/drawingml/2006/main" xmlns:r="http://schemas.openxmlformats.org/officeDocument/2006/relationships" xmlns:p="http://schemas.openxmlformats.org/presentationml/2006/main">
  <p:tag name="AS_UNIQUEID" val="136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361"/>
</p:tagLst>
</file>

<file path=ppt/tags/tag80.xml><?xml version="1.0" encoding="utf-8"?>
<p:tagLst xmlns:a="http://schemas.openxmlformats.org/drawingml/2006/main" xmlns:r="http://schemas.openxmlformats.org/officeDocument/2006/relationships" xmlns:p="http://schemas.openxmlformats.org/presentationml/2006/main">
  <p:tag name="AS_UNIQUEID" val="1369"/>
</p:tagLst>
</file>

<file path=ppt/tags/tag81.xml><?xml version="1.0" encoding="utf-8"?>
<p:tagLst xmlns:a="http://schemas.openxmlformats.org/drawingml/2006/main" xmlns:r="http://schemas.openxmlformats.org/officeDocument/2006/relationships" xmlns:p="http://schemas.openxmlformats.org/presentationml/2006/main">
  <p:tag name="AS_UNIQUEID" val="1370"/>
</p:tagLst>
</file>

<file path=ppt/tags/tag82.xml><?xml version="1.0" encoding="utf-8"?>
<p:tagLst xmlns:a="http://schemas.openxmlformats.org/drawingml/2006/main" xmlns:r="http://schemas.openxmlformats.org/officeDocument/2006/relationships" xmlns:p="http://schemas.openxmlformats.org/presentationml/2006/main">
  <p:tag name="AS_UNIQUEID" val="1372"/>
</p:tagLst>
</file>

<file path=ppt/tags/tag83.xml><?xml version="1.0" encoding="utf-8"?>
<p:tagLst xmlns:a="http://schemas.openxmlformats.org/drawingml/2006/main" xmlns:r="http://schemas.openxmlformats.org/officeDocument/2006/relationships" xmlns:p="http://schemas.openxmlformats.org/presentationml/2006/main">
  <p:tag name="AS_UNIQUEID" val="1383"/>
</p:tagLst>
</file>

<file path=ppt/tags/tag84.xml><?xml version="1.0" encoding="utf-8"?>
<p:tagLst xmlns:a="http://schemas.openxmlformats.org/drawingml/2006/main" xmlns:r="http://schemas.openxmlformats.org/officeDocument/2006/relationships" xmlns:p="http://schemas.openxmlformats.org/presentationml/2006/main">
  <p:tag name="AS_UNIQUEID" val="1385"/>
</p:tagLst>
</file>

<file path=ppt/tags/tag85.xml><?xml version="1.0" encoding="utf-8"?>
<p:tagLst xmlns:a="http://schemas.openxmlformats.org/drawingml/2006/main" xmlns:r="http://schemas.openxmlformats.org/officeDocument/2006/relationships" xmlns:p="http://schemas.openxmlformats.org/presentationml/2006/main">
  <p:tag name="AS_UNIQUEID" val="1386"/>
</p:tagLst>
</file>

<file path=ppt/tags/tag86.xml><?xml version="1.0" encoding="utf-8"?>
<p:tagLst xmlns:a="http://schemas.openxmlformats.org/drawingml/2006/main" xmlns:r="http://schemas.openxmlformats.org/officeDocument/2006/relationships" xmlns:p="http://schemas.openxmlformats.org/presentationml/2006/main">
  <p:tag name="AS_UNIQUEID" val="1388"/>
</p:tagLst>
</file>

<file path=ppt/tags/tag87.xml><?xml version="1.0" encoding="utf-8"?>
<p:tagLst xmlns:a="http://schemas.openxmlformats.org/drawingml/2006/main" xmlns:r="http://schemas.openxmlformats.org/officeDocument/2006/relationships" xmlns:p="http://schemas.openxmlformats.org/presentationml/2006/main">
  <p:tag name="AS_UNIQUEID" val="1390"/>
</p:tagLst>
</file>

<file path=ppt/tags/tag88.xml><?xml version="1.0" encoding="utf-8"?>
<p:tagLst xmlns:a="http://schemas.openxmlformats.org/drawingml/2006/main" xmlns:r="http://schemas.openxmlformats.org/officeDocument/2006/relationships" xmlns:p="http://schemas.openxmlformats.org/presentationml/2006/main">
  <p:tag name="AS_UNIQUEID" val="1391"/>
</p:tagLst>
</file>

<file path=ppt/tags/tag89.xml><?xml version="1.0" encoding="utf-8"?>
<p:tagLst xmlns:a="http://schemas.openxmlformats.org/drawingml/2006/main" xmlns:r="http://schemas.openxmlformats.org/officeDocument/2006/relationships" xmlns:p="http://schemas.openxmlformats.org/presentationml/2006/main">
  <p:tag name="REFSHAPE" val="1652103124"/>
  <p:tag name="KSO_WM_UNIT_PLACING_PICTURE_USER_VIEWPORT" val="{&quot;height&quot;:10800,&quot;width&quot;:8388}"/>
</p:tagLst>
</file>

<file path=ppt/tags/tag9.xml><?xml version="1.0" encoding="utf-8"?>
<p:tagLst xmlns:a="http://schemas.openxmlformats.org/drawingml/2006/main" xmlns:r="http://schemas.openxmlformats.org/officeDocument/2006/relationships" xmlns:p="http://schemas.openxmlformats.org/presentationml/2006/main">
  <p:tag name="AS_UNIQUEID" val="1529"/>
</p:tagLst>
</file>

<file path=ppt/tags/tag90.xml><?xml version="1.0" encoding="utf-8"?>
<p:tagLst xmlns:a="http://schemas.openxmlformats.org/drawingml/2006/main" xmlns:r="http://schemas.openxmlformats.org/officeDocument/2006/relationships" xmlns:p="http://schemas.openxmlformats.org/presentationml/2006/main">
  <p:tag name="AS_UNIQUEID" val="71"/>
</p:tagLst>
</file>

<file path=ppt/tags/tag91.xml><?xml version="1.0" encoding="utf-8"?>
<p:tagLst xmlns:a="http://schemas.openxmlformats.org/drawingml/2006/main" xmlns:r="http://schemas.openxmlformats.org/officeDocument/2006/relationships" xmlns:p="http://schemas.openxmlformats.org/presentationml/2006/main">
  <p:tag name="AS_UNIQUEID" val="72"/>
</p:tagLst>
</file>

<file path=ppt/tags/tag92.xml><?xml version="1.0" encoding="utf-8"?>
<p:tagLst xmlns:a="http://schemas.openxmlformats.org/drawingml/2006/main" xmlns:r="http://schemas.openxmlformats.org/officeDocument/2006/relationships" xmlns:p="http://schemas.openxmlformats.org/presentationml/2006/main">
  <p:tag name="AS_UNIQUEID" val="73"/>
</p:tagLst>
</file>

<file path=ppt/tags/tag93.xml><?xml version="1.0" encoding="utf-8"?>
<p:tagLst xmlns:a="http://schemas.openxmlformats.org/drawingml/2006/main" xmlns:r="http://schemas.openxmlformats.org/officeDocument/2006/relationships" xmlns:p="http://schemas.openxmlformats.org/presentationml/2006/main">
  <p:tag name="AS_UNIQUEID" val="74"/>
</p:tagLst>
</file>

<file path=ppt/tags/tag94.xml><?xml version="1.0" encoding="utf-8"?>
<p:tagLst xmlns:a="http://schemas.openxmlformats.org/drawingml/2006/main" xmlns:r="http://schemas.openxmlformats.org/officeDocument/2006/relationships" xmlns:p="http://schemas.openxmlformats.org/presentationml/2006/main">
  <p:tag name="AS_UNIQUEID" val="75"/>
</p:tagLst>
</file>

<file path=ppt/tags/tag95.xml><?xml version="1.0" encoding="utf-8"?>
<p:tagLst xmlns:a="http://schemas.openxmlformats.org/drawingml/2006/main" xmlns:r="http://schemas.openxmlformats.org/officeDocument/2006/relationships" xmlns:p="http://schemas.openxmlformats.org/presentationml/2006/main">
  <p:tag name="AS_UNIQUEID" val="76"/>
</p:tagLst>
</file>

<file path=ppt/tags/tag96.xml><?xml version="1.0" encoding="utf-8"?>
<p:tagLst xmlns:a="http://schemas.openxmlformats.org/drawingml/2006/main" xmlns:r="http://schemas.openxmlformats.org/officeDocument/2006/relationships" xmlns:p="http://schemas.openxmlformats.org/presentationml/2006/main">
  <p:tag name="AS_UNIQUEID" val="473"/>
</p:tagLst>
</file>

<file path=ppt/tags/tag97.xml><?xml version="1.0" encoding="utf-8"?>
<p:tagLst xmlns:a="http://schemas.openxmlformats.org/drawingml/2006/main" xmlns:r="http://schemas.openxmlformats.org/officeDocument/2006/relationships" xmlns:p="http://schemas.openxmlformats.org/presentationml/2006/main">
  <p:tag name="AS_UNIQUEID" val="474"/>
</p:tagLst>
</file>

<file path=ppt/tags/tag98.xml><?xml version="1.0" encoding="utf-8"?>
<p:tagLst xmlns:a="http://schemas.openxmlformats.org/drawingml/2006/main" xmlns:r="http://schemas.openxmlformats.org/officeDocument/2006/relationships" xmlns:p="http://schemas.openxmlformats.org/presentationml/2006/main">
  <p:tag name="AS_UNIQUEID" val="475"/>
</p:tagLst>
</file>

<file path=ppt/tags/tag99.xml><?xml version="1.0" encoding="utf-8"?>
<p:tagLst xmlns:a="http://schemas.openxmlformats.org/drawingml/2006/main" xmlns:r="http://schemas.openxmlformats.org/officeDocument/2006/relationships" xmlns:p="http://schemas.openxmlformats.org/presentationml/2006/main">
  <p:tag name="AS_UNIQUEID" val="4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1951</TotalTime>
  <Words>5364</Words>
  <Application>Microsoft Office PowerPoint</Application>
  <PresentationFormat>全屏显示(4:3)</PresentationFormat>
  <Paragraphs>558</Paragraphs>
  <Slides>90</Slides>
  <Notes>12</Notes>
  <HiddenSlides>1</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90</vt:i4>
      </vt:variant>
    </vt:vector>
  </HeadingPairs>
  <TitlesOfParts>
    <vt:vector size="107" baseType="lpstr">
      <vt:lpstr>★雅丽体</vt:lpstr>
      <vt:lpstr>方正粗黑宋简体</vt:lpstr>
      <vt:lpstr>仿宋_GB2312</vt:lpstr>
      <vt:lpstr>黑体</vt:lpstr>
      <vt:lpstr>华文楷体</vt:lpstr>
      <vt:lpstr>华文中宋</vt:lpstr>
      <vt:lpstr>楷体</vt:lpstr>
      <vt:lpstr>楷体_GB2312</vt:lpstr>
      <vt:lpstr>宋体</vt:lpstr>
      <vt:lpstr>微软雅黑</vt:lpstr>
      <vt:lpstr>Arial</vt:lpstr>
      <vt:lpstr>Calibri</vt:lpstr>
      <vt:lpstr>Calibri Light</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古巴的甘蔗生产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热带雨林原始的迁移农业</vt:lpstr>
      <vt:lpstr>雨林的破坏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User</cp:lastModifiedBy>
  <cp:revision>564</cp:revision>
  <dcterms:created xsi:type="dcterms:W3CDTF">2018-12-23T05:02:00Z</dcterms:created>
  <dcterms:modified xsi:type="dcterms:W3CDTF">2020-12-10T06:55:36Z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